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134959780" r:id="rId5"/>
    <p:sldId id="2134959784" r:id="rId6"/>
    <p:sldId id="2134959789" r:id="rId7"/>
    <p:sldId id="2134959791" r:id="rId8"/>
    <p:sldId id="2134959787" r:id="rId9"/>
    <p:sldId id="2134959788" r:id="rId10"/>
    <p:sldId id="2134959792" r:id="rId11"/>
    <p:sldId id="2134959793" r:id="rId12"/>
    <p:sldId id="2134959796" r:id="rId13"/>
    <p:sldId id="2134959795" r:id="rId14"/>
    <p:sldId id="2134959794" r:id="rId15"/>
    <p:sldId id="2134959673" r:id="rId16"/>
    <p:sldId id="2134959641" r:id="rId17"/>
    <p:sldId id="2134959672" r:id="rId18"/>
    <p:sldId id="25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0FEE17-F7DE-FE96-E077-66570F085DA2}" name="Timur Aydin" initials="TA" userId="S::Timur_Aydin@jabil.com::a6764bd0-563e-429f-acae-efa238fc5bc8" providerId="AD"/>
  <p188:author id="{83A4DF44-3710-E64C-5431-997DFC91C414}" name="Shannon Poff" initials="SP" userId="S::shannon_poff@jabil.com::aa92143c-28e0-4f19-a8a3-f4f9e41e4e0f" providerId="AD"/>
  <p188:author id="{90ABF467-C541-F75F-FE31-334EB46729CB}" name="Timur Aydin" initials="TA" userId="S::timur_aydin@jabil.com::a6764bd0-563e-429f-acae-efa238fc5bc8" providerId="AD"/>
  <p188:author id="{B12B7998-2E54-56E9-61E9-0EC5DFB56A94}" name="McKenna Kelley" initials="MK" userId="S::mckenna_kelley@jabil.com::df871df5-1de4-486a-a89f-c8ad8037bc16" providerId="AD"/>
  <p188:author id="{DD3ED8E7-3C23-D003-A117-37AB21C6A7C2}" name="Jennafer Stahl" initials="JS" userId="66ba5215df030e28" providerId="Windows Live"/>
  <p188:author id="{8D2CACF1-DE59-9070-39D5-25DC0F31096E}" name="McKenna Kelley" initials="" userId="S::McKenna_Kelley@jabil.com::df871df5-1de4-486a-a89f-c8ad8037bc1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nafer Stahl" initials="JS" lastIdx="64" clrIdx="0"/>
  <p:cmAuthor id="2" name="Jennafer Stahl" initials="JS [2]" lastIdx="1" clrIdx="1"/>
  <p:cmAuthor id="3" name="Jennafer Stahl" initials="JS [3]" lastIdx="1" clrIdx="2"/>
  <p:cmAuthor id="4" name="Jennafer Stahl" initials="JS [4]" lastIdx="1" clrIdx="3"/>
  <p:cmAuthor id="5" name="Jennafer Stahl" initials="JS [5]" lastIdx="1" clrIdx="4"/>
  <p:cmAuthor id="6" name="Jennafer Stahl" initials="JS [6]" lastIdx="1" clrIdx="5"/>
  <p:cmAuthor id="7" name="Jennafer Stahl" initials="JS [7]" lastIdx="1" clrIdx="6"/>
  <p:cmAuthor id="8" name="Jennafer Stahl" initials="JS [8]" lastIdx="1" clrIdx="7"/>
  <p:cmAuthor id="9" name="Jennafer Stahl" initials="JS [9]" lastIdx="1" clrIdx="8"/>
  <p:cmAuthor id="10" name="Jennafer Stahl" initials="JS [10]" lastIdx="1" clrIdx="9"/>
  <p:cmAuthor id="11" name="Jennafer Stahl" initials="JS [11]" lastIdx="1" clrIdx="10"/>
  <p:cmAuthor id="12" name="Jennafer Stahl" initials="JS [12]" lastIdx="1" clrIdx="11"/>
  <p:cmAuthor id="13" name="Jennafer Stahl" initials="JS [13]" lastIdx="1" clrIdx="12"/>
  <p:cmAuthor id="14" name="Jennafer Stahl" initials="JS [14]" lastIdx="1" clrIdx="13"/>
  <p:cmAuthor id="15" name="Shannon Billig" initials="SB" lastIdx="5" clrIdx="1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88"/>
    <a:srgbClr val="B8B8B8"/>
    <a:srgbClr val="FFFFFF"/>
    <a:srgbClr val="173953"/>
    <a:srgbClr val="87CAED"/>
    <a:srgbClr val="B73E26"/>
    <a:srgbClr val="183550"/>
    <a:srgbClr val="08192A"/>
    <a:srgbClr val="002B49"/>
    <a:srgbClr val="EA9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FF9B3-997C-4230-8AC3-5F8AB0745EA5}" v="183" dt="2024-02-16T05:53:55.6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3"/>
    <p:restoredTop sz="92369"/>
  </p:normalViewPr>
  <p:slideViewPr>
    <p:cSldViewPr snapToGrid="0">
      <p:cViewPr varScale="1">
        <p:scale>
          <a:sx n="105" d="100"/>
          <a:sy n="105" d="100"/>
        </p:scale>
        <p:origin x="78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4720" y="294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7E46B7-4068-A54C-A8A0-AF4F61D00FB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CCE04C-7F28-B84C-8EA6-BF372FC0793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015C1-B894-6245-B896-66BA66F80567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9FD0B0-0562-2C49-9568-88A6165443B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AF7994-AE79-3E42-A956-02675F242F0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CBB17-2F6E-B44C-942A-1B1290E099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919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60E70-1034-7D4E-AF2F-AAFB6351E19E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E30A4-ADFB-C145-B080-9AE697862C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51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Add version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821929-0298-484E-985B-6A6541C39D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4079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21">
            <a:extLst>
              <a:ext uri="{FF2B5EF4-FFF2-40B4-BE49-F238E27FC236}">
                <a16:creationId xmlns:a16="http://schemas.microsoft.com/office/drawing/2014/main" id="{151EACA7-4754-7A54-8504-55BBD10B5816}"/>
              </a:ext>
            </a:extLst>
          </p:cNvPr>
          <p:cNvSpPr/>
          <p:nvPr userDrawn="1"/>
        </p:nvSpPr>
        <p:spPr>
          <a:xfrm flipH="1">
            <a:off x="0" y="-4151"/>
            <a:ext cx="12192000" cy="6862150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78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609DE6F5-77C5-0844-9A50-09589D9935B7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1259119" y="1065955"/>
            <a:ext cx="8623762" cy="2091894"/>
          </a:xfrm>
        </p:spPr>
        <p:txBody>
          <a:bodyPr anchor="b">
            <a:noAutofit/>
          </a:bodyPr>
          <a:lstStyle>
            <a:lvl1pPr algn="l">
              <a:defRPr sz="4200" b="0" i="0" cap="none" spc="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Cover Title</a:t>
            </a: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235A6360-6987-8540-B66F-648FB7EAB577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1259119" y="3444719"/>
            <a:ext cx="8623762" cy="103451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00" b="0" cap="none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3486A5C8-1B30-7A43-87C5-F75D13951F4A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310717" y="5396645"/>
            <a:ext cx="4516745" cy="634779"/>
          </a:xfrm>
        </p:spPr>
        <p:txBody>
          <a:bodyPr lIns="0" tIns="0" rIns="0" bIns="0" anchor="b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 sz="1200" cap="none" spc="50" baseline="0">
                <a:solidFill>
                  <a:schemeClr val="accent5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 |  Date  |  </a:t>
            </a:r>
            <a:r>
              <a:rPr lang="en-US" dirty="0" err="1"/>
              <a:t>first_last@jabil.com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41375E-B4A0-7CB6-DD25-C37FFC0B32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69668" y="5474821"/>
            <a:ext cx="3409331" cy="597613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FA9B11-0DA5-0E2F-95F3-D3C3EEBF639A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741698" y="491485"/>
            <a:ext cx="7890858" cy="431035"/>
          </a:xfr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None/>
              <a:defRPr sz="1800" cap="all" spc="8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division, sector or Functional Area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7A3A36-EDB8-F1AE-006B-4F7C34E1557F}"/>
              </a:ext>
            </a:extLst>
          </p:cNvPr>
          <p:cNvCxnSpPr>
            <a:cxnSpLocks/>
          </p:cNvCxnSpPr>
          <p:nvPr userDrawn="1"/>
        </p:nvCxnSpPr>
        <p:spPr>
          <a:xfrm>
            <a:off x="1369668" y="3301284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1">
            <a:extLst>
              <a:ext uri="{FF2B5EF4-FFF2-40B4-BE49-F238E27FC236}">
                <a16:creationId xmlns:a16="http://schemas.microsoft.com/office/drawing/2014/main" id="{0C4D2A46-C2D7-D04B-DD1F-DC4B1A470466}"/>
              </a:ext>
            </a:extLst>
          </p:cNvPr>
          <p:cNvSpPr/>
          <p:nvPr userDrawn="1"/>
        </p:nvSpPr>
        <p:spPr>
          <a:xfrm flipH="1">
            <a:off x="0" y="0"/>
            <a:ext cx="452309" cy="5522298"/>
          </a:xfrm>
          <a:custGeom>
            <a:avLst/>
            <a:gdLst>
              <a:gd name="connsiteX0" fmla="*/ 452309 w 452309"/>
              <a:gd name="connsiteY0" fmla="*/ 0 h 5522298"/>
              <a:gd name="connsiteX1" fmla="*/ 1 w 452309"/>
              <a:gd name="connsiteY1" fmla="*/ 0 h 5522298"/>
              <a:gd name="connsiteX2" fmla="*/ 2 w 452309"/>
              <a:gd name="connsiteY2" fmla="*/ 5263594 h 5522298"/>
              <a:gd name="connsiteX3" fmla="*/ 0 w 452309"/>
              <a:gd name="connsiteY3" fmla="*/ 5263594 h 5522298"/>
              <a:gd name="connsiteX4" fmla="*/ 2 w 452309"/>
              <a:gd name="connsiteY4" fmla="*/ 5263596 h 5522298"/>
              <a:gd name="connsiteX5" fmla="*/ 452309 w 452309"/>
              <a:gd name="connsiteY5" fmla="*/ 5522298 h 552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2309" h="5522298">
                <a:moveTo>
                  <a:pt x="452309" y="0"/>
                </a:moveTo>
                <a:lnTo>
                  <a:pt x="1" y="0"/>
                </a:lnTo>
                <a:lnTo>
                  <a:pt x="2" y="5263594"/>
                </a:lnTo>
                <a:lnTo>
                  <a:pt x="0" y="5263594"/>
                </a:lnTo>
                <a:lnTo>
                  <a:pt x="2" y="5263596"/>
                </a:lnTo>
                <a:lnTo>
                  <a:pt x="452309" y="5522298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8AFFEDB3-4871-F039-E695-44101641E7BE}"/>
              </a:ext>
            </a:extLst>
          </p:cNvPr>
          <p:cNvSpPr/>
          <p:nvPr userDrawn="1"/>
        </p:nvSpPr>
        <p:spPr>
          <a:xfrm rot="10800000" flipH="1">
            <a:off x="11739691" y="1328844"/>
            <a:ext cx="452309" cy="5526451"/>
          </a:xfrm>
          <a:custGeom>
            <a:avLst/>
            <a:gdLst>
              <a:gd name="connsiteX0" fmla="*/ 452309 w 452309"/>
              <a:gd name="connsiteY0" fmla="*/ 5526451 h 5526451"/>
              <a:gd name="connsiteX1" fmla="*/ 452309 w 452309"/>
              <a:gd name="connsiteY1" fmla="*/ 0 h 5526451"/>
              <a:gd name="connsiteX2" fmla="*/ 1 w 452309"/>
              <a:gd name="connsiteY2" fmla="*/ 0 h 5526451"/>
              <a:gd name="connsiteX3" fmla="*/ 2 w 452309"/>
              <a:gd name="connsiteY3" fmla="*/ 5267747 h 5526451"/>
              <a:gd name="connsiteX4" fmla="*/ 0 w 452309"/>
              <a:gd name="connsiteY4" fmla="*/ 5267747 h 5526451"/>
              <a:gd name="connsiteX5" fmla="*/ 2 w 452309"/>
              <a:gd name="connsiteY5" fmla="*/ 5267749 h 552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2309" h="5526451">
                <a:moveTo>
                  <a:pt x="452309" y="5526451"/>
                </a:moveTo>
                <a:lnTo>
                  <a:pt x="452309" y="0"/>
                </a:lnTo>
                <a:lnTo>
                  <a:pt x="1" y="0"/>
                </a:lnTo>
                <a:lnTo>
                  <a:pt x="2" y="5267747"/>
                </a:lnTo>
                <a:lnTo>
                  <a:pt x="0" y="5267747"/>
                </a:lnTo>
                <a:lnTo>
                  <a:pt x="2" y="526774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DEE25A81-445E-6824-172B-66977EF8FC6B}"/>
              </a:ext>
            </a:extLst>
          </p:cNvPr>
          <p:cNvSpPr/>
          <p:nvPr userDrawn="1"/>
        </p:nvSpPr>
        <p:spPr>
          <a:xfrm rot="10800000" flipH="1">
            <a:off x="11516265" y="2255515"/>
            <a:ext cx="223426" cy="4602485"/>
          </a:xfrm>
          <a:custGeom>
            <a:avLst/>
            <a:gdLst>
              <a:gd name="connsiteX0" fmla="*/ 223426 w 223426"/>
              <a:gd name="connsiteY0" fmla="*/ 4602485 h 4602485"/>
              <a:gd name="connsiteX1" fmla="*/ 223426 w 223426"/>
              <a:gd name="connsiteY1" fmla="*/ 0 h 4602485"/>
              <a:gd name="connsiteX2" fmla="*/ 0 w 223426"/>
              <a:gd name="connsiteY2" fmla="*/ 0 h 4602485"/>
              <a:gd name="connsiteX3" fmla="*/ 1 w 223426"/>
              <a:gd name="connsiteY3" fmla="*/ 4474693 h 4602485"/>
              <a:gd name="connsiteX4" fmla="*/ 0 w 223426"/>
              <a:gd name="connsiteY4" fmla="*/ 4474693 h 4602485"/>
              <a:gd name="connsiteX5" fmla="*/ 1 w 223426"/>
              <a:gd name="connsiteY5" fmla="*/ 4474694 h 4602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3426" h="4602485">
                <a:moveTo>
                  <a:pt x="223426" y="4602485"/>
                </a:moveTo>
                <a:lnTo>
                  <a:pt x="223426" y="0"/>
                </a:lnTo>
                <a:lnTo>
                  <a:pt x="0" y="0"/>
                </a:lnTo>
                <a:lnTo>
                  <a:pt x="1" y="4474693"/>
                </a:lnTo>
                <a:lnTo>
                  <a:pt x="0" y="4474693"/>
                </a:lnTo>
                <a:lnTo>
                  <a:pt x="1" y="44746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33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Manufactu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7">
            <a:extLst>
              <a:ext uri="{FF2B5EF4-FFF2-40B4-BE49-F238E27FC236}">
                <a16:creationId xmlns:a16="http://schemas.microsoft.com/office/drawing/2014/main" id="{7196CC4B-5584-1947-6AAA-8620EEBB31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3" t="12179" r="20820" b="8579"/>
          <a:stretch/>
        </p:blipFill>
        <p:spPr>
          <a:xfrm>
            <a:off x="0" y="-4763"/>
            <a:ext cx="12191999" cy="6862763"/>
          </a:xfrm>
          <a:prstGeom prst="rect">
            <a:avLst/>
          </a:prstGeom>
        </p:spPr>
      </p:pic>
      <p:sp>
        <p:nvSpPr>
          <p:cNvPr id="22" name="Freeform 21">
            <a:extLst>
              <a:ext uri="{FF2B5EF4-FFF2-40B4-BE49-F238E27FC236}">
                <a16:creationId xmlns:a16="http://schemas.microsoft.com/office/drawing/2014/main" id="{9E4B698B-4CA2-2EE1-E480-44E5851994CD}"/>
              </a:ext>
            </a:extLst>
          </p:cNvPr>
          <p:cNvSpPr/>
          <p:nvPr userDrawn="1"/>
        </p:nvSpPr>
        <p:spPr>
          <a:xfrm flipH="1">
            <a:off x="-8738" y="-4151"/>
            <a:ext cx="6304158" cy="6862150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AE6FE49-F91B-AAC2-0DA1-A6B5B84D4CAA}"/>
              </a:ext>
            </a:extLst>
          </p:cNvPr>
          <p:cNvSpPr txBox="1">
            <a:spLocks/>
          </p:cNvSpPr>
          <p:nvPr userDrawn="1"/>
        </p:nvSpPr>
        <p:spPr>
          <a:xfrm>
            <a:off x="569390" y="829978"/>
            <a:ext cx="4516745" cy="21849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i="0" kern="1200" cap="none" spc="50" baseline="0">
                <a:solidFill>
                  <a:schemeClr val="bg1"/>
                </a:solidFill>
                <a:latin typeface="Grandview" panose="020B0502040204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Add </a:t>
            </a:r>
            <a:br>
              <a:rPr lang="en-US"/>
            </a:br>
            <a:r>
              <a:rPr lang="en-US"/>
              <a:t>Cover Title</a:t>
            </a:r>
            <a:endParaRPr lang="en-US" dirty="0"/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6BDBC429-697A-1A99-8F10-A237D0F0B402}"/>
              </a:ext>
            </a:extLst>
          </p:cNvPr>
          <p:cNvSpPr txBox="1">
            <a:spLocks/>
          </p:cNvSpPr>
          <p:nvPr userDrawn="1"/>
        </p:nvSpPr>
        <p:spPr>
          <a:xfrm>
            <a:off x="569390" y="3301749"/>
            <a:ext cx="4516745" cy="1034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i="0" kern="1200" cap="none" spc="50" baseline="0">
                <a:solidFill>
                  <a:schemeClr val="bg1"/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Click to Add Subtitle</a:t>
            </a:r>
            <a:endParaRPr lang="en-US" dirty="0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CB410C62-A338-8DFD-B53F-6D51093B070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9390" y="4367032"/>
            <a:ext cx="4516745" cy="487258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 sz="1100" cap="none" spc="5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 |  Date  |  </a:t>
            </a:r>
            <a:r>
              <a:rPr lang="en-US" dirty="0" err="1"/>
              <a:t>first_last@jabil.com</a:t>
            </a:r>
            <a:endParaRPr lang="en-US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253E140-0E8D-BE1B-1550-CD7FC4B833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9940" y="5821559"/>
            <a:ext cx="2355702" cy="412925"/>
          </a:xfrm>
          <a:prstGeom prst="rect">
            <a:avLst/>
          </a:prstGeom>
        </p:spPr>
      </p:pic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9A153B6-F49A-137A-3C9F-BD2A0290CD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69390" y="333273"/>
            <a:ext cx="4754259" cy="431035"/>
          </a:xfr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None/>
              <a:defRPr sz="1400" cap="all" spc="8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division, sector or Functional Area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9079E0F-1F42-E70C-9470-BE87E60F22F1}"/>
              </a:ext>
            </a:extLst>
          </p:cNvPr>
          <p:cNvCxnSpPr>
            <a:cxnSpLocks/>
          </p:cNvCxnSpPr>
          <p:nvPr userDrawn="1"/>
        </p:nvCxnSpPr>
        <p:spPr>
          <a:xfrm>
            <a:off x="679940" y="3158314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28">
            <a:extLst>
              <a:ext uri="{FF2B5EF4-FFF2-40B4-BE49-F238E27FC236}">
                <a16:creationId xmlns:a16="http://schemas.microsoft.com/office/drawing/2014/main" id="{56043070-DAFB-29B2-8D13-21315CFC7590}"/>
              </a:ext>
            </a:extLst>
          </p:cNvPr>
          <p:cNvSpPr/>
          <p:nvPr userDrawn="1"/>
        </p:nvSpPr>
        <p:spPr>
          <a:xfrm flipH="1">
            <a:off x="-8737" y="-4763"/>
            <a:ext cx="242430" cy="5527061"/>
          </a:xfrm>
          <a:custGeom>
            <a:avLst/>
            <a:gdLst>
              <a:gd name="connsiteX0" fmla="*/ 0 w 242430"/>
              <a:gd name="connsiteY0" fmla="*/ 0 h 5527061"/>
              <a:gd name="connsiteX1" fmla="*/ 242430 w 242430"/>
              <a:gd name="connsiteY1" fmla="*/ 0 h 5527061"/>
              <a:gd name="connsiteX2" fmla="*/ 242430 w 242430"/>
              <a:gd name="connsiteY2" fmla="*/ 5527061 h 5527061"/>
              <a:gd name="connsiteX3" fmla="*/ 1 w 242430"/>
              <a:gd name="connsiteY3" fmla="*/ 5388401 h 5527061"/>
              <a:gd name="connsiteX4" fmla="*/ 0 w 242430"/>
              <a:gd name="connsiteY4" fmla="*/ 5388400 h 5527061"/>
              <a:gd name="connsiteX5" fmla="*/ 1 w 242430"/>
              <a:gd name="connsiteY5" fmla="*/ 5388400 h 552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2430" h="5527061">
                <a:moveTo>
                  <a:pt x="0" y="0"/>
                </a:moveTo>
                <a:lnTo>
                  <a:pt x="242430" y="0"/>
                </a:lnTo>
                <a:lnTo>
                  <a:pt x="242430" y="5527061"/>
                </a:ln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A8ABECF0-8ECE-0914-F014-8631889C8D7C}"/>
              </a:ext>
            </a:extLst>
          </p:cNvPr>
          <p:cNvSpPr/>
          <p:nvPr userDrawn="1"/>
        </p:nvSpPr>
        <p:spPr>
          <a:xfrm rot="10800000" flipH="1">
            <a:off x="5801972" y="106326"/>
            <a:ext cx="493448" cy="6751674"/>
          </a:xfrm>
          <a:custGeom>
            <a:avLst/>
            <a:gdLst>
              <a:gd name="connsiteX0" fmla="*/ 493448 w 493448"/>
              <a:gd name="connsiteY0" fmla="*/ 6751674 h 6751674"/>
              <a:gd name="connsiteX1" fmla="*/ 493448 w 493448"/>
              <a:gd name="connsiteY1" fmla="*/ 0 h 6751674"/>
              <a:gd name="connsiteX2" fmla="*/ 1 w 493448"/>
              <a:gd name="connsiteY2" fmla="*/ 0 h 6751674"/>
              <a:gd name="connsiteX3" fmla="*/ 2 w 493448"/>
              <a:gd name="connsiteY3" fmla="*/ 6469440 h 6751674"/>
              <a:gd name="connsiteX4" fmla="*/ 0 w 493448"/>
              <a:gd name="connsiteY4" fmla="*/ 6469440 h 6751674"/>
              <a:gd name="connsiteX5" fmla="*/ 2 w 493448"/>
              <a:gd name="connsiteY5" fmla="*/ 6469442 h 675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448" h="6751674">
                <a:moveTo>
                  <a:pt x="493448" y="6751674"/>
                </a:moveTo>
                <a:lnTo>
                  <a:pt x="493448" y="0"/>
                </a:lnTo>
                <a:lnTo>
                  <a:pt x="1" y="0"/>
                </a:lnTo>
                <a:lnTo>
                  <a:pt x="2" y="6469440"/>
                </a:lnTo>
                <a:lnTo>
                  <a:pt x="0" y="6469440"/>
                </a:lnTo>
                <a:lnTo>
                  <a:pt x="2" y="646944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067EEF73-EEDA-8278-FCF9-78AE5DF85A6A}"/>
              </a:ext>
            </a:extLst>
          </p:cNvPr>
          <p:cNvSpPr/>
          <p:nvPr userDrawn="1"/>
        </p:nvSpPr>
        <p:spPr>
          <a:xfrm rot="10800000" flipH="1">
            <a:off x="5555880" y="1328845"/>
            <a:ext cx="246091" cy="5529155"/>
          </a:xfrm>
          <a:custGeom>
            <a:avLst/>
            <a:gdLst>
              <a:gd name="connsiteX0" fmla="*/ 246091 w 246091"/>
              <a:gd name="connsiteY0" fmla="*/ 5529155 h 5529155"/>
              <a:gd name="connsiteX1" fmla="*/ 1 w 246091"/>
              <a:gd name="connsiteY1" fmla="*/ 5388401 h 5529155"/>
              <a:gd name="connsiteX2" fmla="*/ 0 w 246091"/>
              <a:gd name="connsiteY2" fmla="*/ 5388400 h 5529155"/>
              <a:gd name="connsiteX3" fmla="*/ 1 w 246091"/>
              <a:gd name="connsiteY3" fmla="*/ 5388400 h 5529155"/>
              <a:gd name="connsiteX4" fmla="*/ 0 w 246091"/>
              <a:gd name="connsiteY4" fmla="*/ 0 h 5529155"/>
              <a:gd name="connsiteX5" fmla="*/ 246091 w 246091"/>
              <a:gd name="connsiteY5" fmla="*/ 0 h 552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091" h="5529155">
                <a:moveTo>
                  <a:pt x="246091" y="5529155"/>
                </a:move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lnTo>
                  <a:pt x="0" y="0"/>
                </a:lnTo>
                <a:lnTo>
                  <a:pt x="24609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363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Employe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BD7449-9CAA-DBC1-B78B-03CA985FA0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7831" t="4501" r="-13330" b="1484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id="{E3A506FD-BEFF-0FEC-A0F1-C598DA811DF2}"/>
              </a:ext>
            </a:extLst>
          </p:cNvPr>
          <p:cNvSpPr/>
          <p:nvPr userDrawn="1"/>
        </p:nvSpPr>
        <p:spPr>
          <a:xfrm flipH="1">
            <a:off x="5897316" y="-4151"/>
            <a:ext cx="6304158" cy="6862150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78215DD-5DF8-1C97-455B-036C13DD493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444" y="829978"/>
            <a:ext cx="4516745" cy="2184901"/>
          </a:xfrm>
        </p:spPr>
        <p:txBody>
          <a:bodyPr anchor="b">
            <a:noAutofit/>
          </a:bodyPr>
          <a:lstStyle>
            <a:lvl1pPr algn="l">
              <a:defRPr sz="3600" b="0" i="0" cap="none" spc="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Cover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1D92DD1-6E1A-1ED4-3C72-F3A6325607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444" y="3301749"/>
            <a:ext cx="4516745" cy="103451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 cap="none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A14C0E84-04AC-FC10-88A7-2FE65153A0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75444" y="4367032"/>
            <a:ext cx="4516745" cy="487258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 sz="1100" cap="none" spc="5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 |  Date  |  </a:t>
            </a:r>
            <a:r>
              <a:rPr lang="en-US" dirty="0" err="1"/>
              <a:t>first_last@jabil.com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C7255EE-6FB0-048A-3CA3-4E952428CF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585994" y="5821559"/>
            <a:ext cx="2355702" cy="412925"/>
          </a:xfrm>
          <a:prstGeom prst="rect">
            <a:avLst/>
          </a:prstGeom>
        </p:spPr>
      </p:pic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C1A88A64-28DA-CA4C-C547-FF82335BA8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75444" y="333273"/>
            <a:ext cx="4754259" cy="431035"/>
          </a:xfr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None/>
              <a:defRPr sz="1400" cap="all" spc="8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division, sector or Functional Area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AE79893-7C6D-6A16-F98E-6401F4A077C1}"/>
              </a:ext>
            </a:extLst>
          </p:cNvPr>
          <p:cNvCxnSpPr>
            <a:cxnSpLocks/>
          </p:cNvCxnSpPr>
          <p:nvPr userDrawn="1"/>
        </p:nvCxnSpPr>
        <p:spPr>
          <a:xfrm>
            <a:off x="6585994" y="3158314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>
            <a:extLst>
              <a:ext uri="{FF2B5EF4-FFF2-40B4-BE49-F238E27FC236}">
                <a16:creationId xmlns:a16="http://schemas.microsoft.com/office/drawing/2014/main" id="{012A748F-14FF-DAB7-7423-F96BF572C09F}"/>
              </a:ext>
            </a:extLst>
          </p:cNvPr>
          <p:cNvSpPr/>
          <p:nvPr userDrawn="1"/>
        </p:nvSpPr>
        <p:spPr>
          <a:xfrm flipH="1">
            <a:off x="5897317" y="-4763"/>
            <a:ext cx="242430" cy="5527061"/>
          </a:xfrm>
          <a:custGeom>
            <a:avLst/>
            <a:gdLst>
              <a:gd name="connsiteX0" fmla="*/ 0 w 242430"/>
              <a:gd name="connsiteY0" fmla="*/ 0 h 5527061"/>
              <a:gd name="connsiteX1" fmla="*/ 242430 w 242430"/>
              <a:gd name="connsiteY1" fmla="*/ 0 h 5527061"/>
              <a:gd name="connsiteX2" fmla="*/ 242430 w 242430"/>
              <a:gd name="connsiteY2" fmla="*/ 5527061 h 5527061"/>
              <a:gd name="connsiteX3" fmla="*/ 1 w 242430"/>
              <a:gd name="connsiteY3" fmla="*/ 5388401 h 5527061"/>
              <a:gd name="connsiteX4" fmla="*/ 0 w 242430"/>
              <a:gd name="connsiteY4" fmla="*/ 5388400 h 5527061"/>
              <a:gd name="connsiteX5" fmla="*/ 1 w 242430"/>
              <a:gd name="connsiteY5" fmla="*/ 5388400 h 552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2430" h="5527061">
                <a:moveTo>
                  <a:pt x="0" y="0"/>
                </a:moveTo>
                <a:lnTo>
                  <a:pt x="242430" y="0"/>
                </a:lnTo>
                <a:lnTo>
                  <a:pt x="242430" y="5527061"/>
                </a:ln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837238F5-E839-8140-6019-82E27B7F3B2D}"/>
              </a:ext>
            </a:extLst>
          </p:cNvPr>
          <p:cNvSpPr/>
          <p:nvPr userDrawn="1"/>
        </p:nvSpPr>
        <p:spPr>
          <a:xfrm rot="10800000" flipH="1">
            <a:off x="11708026" y="106326"/>
            <a:ext cx="493448" cy="6751674"/>
          </a:xfrm>
          <a:custGeom>
            <a:avLst/>
            <a:gdLst>
              <a:gd name="connsiteX0" fmla="*/ 493448 w 493448"/>
              <a:gd name="connsiteY0" fmla="*/ 6751674 h 6751674"/>
              <a:gd name="connsiteX1" fmla="*/ 493448 w 493448"/>
              <a:gd name="connsiteY1" fmla="*/ 0 h 6751674"/>
              <a:gd name="connsiteX2" fmla="*/ 1 w 493448"/>
              <a:gd name="connsiteY2" fmla="*/ 0 h 6751674"/>
              <a:gd name="connsiteX3" fmla="*/ 2 w 493448"/>
              <a:gd name="connsiteY3" fmla="*/ 6469440 h 6751674"/>
              <a:gd name="connsiteX4" fmla="*/ 0 w 493448"/>
              <a:gd name="connsiteY4" fmla="*/ 6469440 h 6751674"/>
              <a:gd name="connsiteX5" fmla="*/ 2 w 493448"/>
              <a:gd name="connsiteY5" fmla="*/ 6469442 h 675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448" h="6751674">
                <a:moveTo>
                  <a:pt x="493448" y="6751674"/>
                </a:moveTo>
                <a:lnTo>
                  <a:pt x="493448" y="0"/>
                </a:lnTo>
                <a:lnTo>
                  <a:pt x="1" y="0"/>
                </a:lnTo>
                <a:lnTo>
                  <a:pt x="2" y="6469440"/>
                </a:lnTo>
                <a:lnTo>
                  <a:pt x="0" y="6469440"/>
                </a:lnTo>
                <a:lnTo>
                  <a:pt x="2" y="646944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E1F3DCD7-59AE-278D-BDC5-4858AAF4D91B}"/>
              </a:ext>
            </a:extLst>
          </p:cNvPr>
          <p:cNvSpPr/>
          <p:nvPr userDrawn="1"/>
        </p:nvSpPr>
        <p:spPr>
          <a:xfrm rot="10800000" flipH="1">
            <a:off x="11461934" y="1328845"/>
            <a:ext cx="246091" cy="5529155"/>
          </a:xfrm>
          <a:custGeom>
            <a:avLst/>
            <a:gdLst>
              <a:gd name="connsiteX0" fmla="*/ 246091 w 246091"/>
              <a:gd name="connsiteY0" fmla="*/ 5529155 h 5529155"/>
              <a:gd name="connsiteX1" fmla="*/ 1 w 246091"/>
              <a:gd name="connsiteY1" fmla="*/ 5388401 h 5529155"/>
              <a:gd name="connsiteX2" fmla="*/ 0 w 246091"/>
              <a:gd name="connsiteY2" fmla="*/ 5388400 h 5529155"/>
              <a:gd name="connsiteX3" fmla="*/ 1 w 246091"/>
              <a:gd name="connsiteY3" fmla="*/ 5388400 h 5529155"/>
              <a:gd name="connsiteX4" fmla="*/ 0 w 246091"/>
              <a:gd name="connsiteY4" fmla="*/ 0 h 5529155"/>
              <a:gd name="connsiteX5" fmla="*/ 246091 w 246091"/>
              <a:gd name="connsiteY5" fmla="*/ 0 h 552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091" h="5529155">
                <a:moveTo>
                  <a:pt x="246091" y="5529155"/>
                </a:move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lnTo>
                  <a:pt x="0" y="0"/>
                </a:lnTo>
                <a:lnTo>
                  <a:pt x="24609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44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F10399D6-37E3-E147-399C-6B99345982F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-4763"/>
            <a:ext cx="12192000" cy="6862763"/>
          </a:xfrm>
          <a:custGeom>
            <a:avLst/>
            <a:gdLst>
              <a:gd name="connsiteX0" fmla="*/ 0 w 12192000"/>
              <a:gd name="connsiteY0" fmla="*/ 0 h 6862763"/>
              <a:gd name="connsiteX1" fmla="*/ 12192000 w 12192000"/>
              <a:gd name="connsiteY1" fmla="*/ 0 h 6862763"/>
              <a:gd name="connsiteX2" fmla="*/ 12192000 w 12192000"/>
              <a:gd name="connsiteY2" fmla="*/ 612 h 6862763"/>
              <a:gd name="connsiteX3" fmla="*/ 9592864 w 12192000"/>
              <a:gd name="connsiteY3" fmla="*/ 612 h 6862763"/>
              <a:gd name="connsiteX4" fmla="*/ 7252894 w 12192000"/>
              <a:gd name="connsiteY4" fmla="*/ 612 h 6862763"/>
              <a:gd name="connsiteX5" fmla="*/ 6246326 w 12192000"/>
              <a:gd name="connsiteY5" fmla="*/ 612 h 6862763"/>
              <a:gd name="connsiteX6" fmla="*/ 6246326 w 12192000"/>
              <a:gd name="connsiteY6" fmla="*/ 613 h 6862763"/>
              <a:gd name="connsiteX7" fmla="*/ 5913193 w 12192000"/>
              <a:gd name="connsiteY7" fmla="*/ 613 h 6862763"/>
              <a:gd name="connsiteX8" fmla="*/ 5913193 w 12192000"/>
              <a:gd name="connsiteY8" fmla="*/ 6862762 h 6862763"/>
              <a:gd name="connsiteX9" fmla="*/ 7614066 w 12192000"/>
              <a:gd name="connsiteY9" fmla="*/ 6862762 h 6862763"/>
              <a:gd name="connsiteX10" fmla="*/ 11242264 w 12192000"/>
              <a:gd name="connsiteY10" fmla="*/ 6862762 h 6862763"/>
              <a:gd name="connsiteX11" fmla="*/ 11713310 w 12192000"/>
              <a:gd name="connsiteY11" fmla="*/ 6862762 h 6862763"/>
              <a:gd name="connsiteX12" fmla="*/ 11713310 w 12192000"/>
              <a:gd name="connsiteY12" fmla="*/ 6862761 h 6862763"/>
              <a:gd name="connsiteX13" fmla="*/ 12192000 w 12192000"/>
              <a:gd name="connsiteY13" fmla="*/ 6862761 h 6862763"/>
              <a:gd name="connsiteX14" fmla="*/ 12192000 w 12192000"/>
              <a:gd name="connsiteY14" fmla="*/ 6862763 h 6862763"/>
              <a:gd name="connsiteX15" fmla="*/ 0 w 12192000"/>
              <a:gd name="connsiteY15" fmla="*/ 6862763 h 6862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62763">
                <a:moveTo>
                  <a:pt x="0" y="0"/>
                </a:moveTo>
                <a:lnTo>
                  <a:pt x="12192000" y="0"/>
                </a:lnTo>
                <a:lnTo>
                  <a:pt x="12192000" y="612"/>
                </a:lnTo>
                <a:lnTo>
                  <a:pt x="9592864" y="612"/>
                </a:lnTo>
                <a:lnTo>
                  <a:pt x="7252894" y="612"/>
                </a:lnTo>
                <a:lnTo>
                  <a:pt x="6246326" y="612"/>
                </a:lnTo>
                <a:lnTo>
                  <a:pt x="6246326" y="613"/>
                </a:lnTo>
                <a:lnTo>
                  <a:pt x="5913193" y="613"/>
                </a:lnTo>
                <a:lnTo>
                  <a:pt x="5913193" y="6862762"/>
                </a:lnTo>
                <a:lnTo>
                  <a:pt x="7614066" y="6862762"/>
                </a:lnTo>
                <a:lnTo>
                  <a:pt x="11242264" y="6862762"/>
                </a:lnTo>
                <a:lnTo>
                  <a:pt x="11713310" y="6862762"/>
                </a:lnTo>
                <a:lnTo>
                  <a:pt x="11713310" y="6862761"/>
                </a:lnTo>
                <a:lnTo>
                  <a:pt x="12192000" y="6862761"/>
                </a:lnTo>
                <a:lnTo>
                  <a:pt x="12192000" y="6862763"/>
                </a:lnTo>
                <a:lnTo>
                  <a:pt x="0" y="68627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91440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To add a cover image, drag an image </a:t>
            </a:r>
            <a:br>
              <a:rPr lang="en-US" dirty="0"/>
            </a:br>
            <a:r>
              <a:rPr lang="en-US" dirty="0"/>
              <a:t>into this box or click the image icon in </a:t>
            </a:r>
            <a:br>
              <a:rPr lang="en-US" dirty="0"/>
            </a:br>
            <a:r>
              <a:rPr lang="en-US" dirty="0"/>
              <a:t>the center of this slide.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CF975EB-BD4A-F75C-A24C-F7D6E2A8DA17}"/>
              </a:ext>
            </a:extLst>
          </p:cNvPr>
          <p:cNvSpPr/>
          <p:nvPr userDrawn="1"/>
        </p:nvSpPr>
        <p:spPr>
          <a:xfrm flipH="1">
            <a:off x="5897316" y="-4151"/>
            <a:ext cx="6304158" cy="6862150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D68BFAB-39DA-05CA-C486-41C76EA0B60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444" y="829978"/>
            <a:ext cx="4516745" cy="2184901"/>
          </a:xfrm>
        </p:spPr>
        <p:txBody>
          <a:bodyPr anchor="b">
            <a:noAutofit/>
          </a:bodyPr>
          <a:lstStyle>
            <a:lvl1pPr algn="l">
              <a:defRPr sz="3600" b="0" i="0" cap="none" spc="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Cover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08DFEEC-9880-66CE-1B84-BBD23FAFE9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444" y="3301749"/>
            <a:ext cx="4516745" cy="103451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 cap="none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E32ABD51-C9CD-C51F-AD5D-AF302C41B97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75444" y="4367032"/>
            <a:ext cx="4516745" cy="487258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 sz="1100" cap="none" spc="5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 |  Date  |  </a:t>
            </a:r>
            <a:r>
              <a:rPr lang="en-US" dirty="0" err="1"/>
              <a:t>first_last@jabil.com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B57A06E-46D0-842B-E393-8F1B8947A9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85994" y="5821559"/>
            <a:ext cx="2355702" cy="412925"/>
          </a:xfrm>
          <a:prstGeom prst="rect">
            <a:avLst/>
          </a:prstGeom>
        </p:spPr>
      </p:pic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684B2B81-ADEB-27E2-1189-87D430AAF94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75444" y="333273"/>
            <a:ext cx="4754259" cy="431035"/>
          </a:xfr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None/>
              <a:defRPr sz="1400" cap="all" spc="8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division, sector or Functional Area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DA61AE-E9CD-2F41-509C-B583602F7FCF}"/>
              </a:ext>
            </a:extLst>
          </p:cNvPr>
          <p:cNvCxnSpPr>
            <a:cxnSpLocks/>
          </p:cNvCxnSpPr>
          <p:nvPr userDrawn="1"/>
        </p:nvCxnSpPr>
        <p:spPr>
          <a:xfrm>
            <a:off x="6585994" y="3158314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>
            <a:extLst>
              <a:ext uri="{FF2B5EF4-FFF2-40B4-BE49-F238E27FC236}">
                <a16:creationId xmlns:a16="http://schemas.microsoft.com/office/drawing/2014/main" id="{7E632E60-C878-C84E-B307-3873AF24175D}"/>
              </a:ext>
            </a:extLst>
          </p:cNvPr>
          <p:cNvSpPr/>
          <p:nvPr userDrawn="1"/>
        </p:nvSpPr>
        <p:spPr>
          <a:xfrm flipH="1">
            <a:off x="5897317" y="-4763"/>
            <a:ext cx="242430" cy="5527061"/>
          </a:xfrm>
          <a:custGeom>
            <a:avLst/>
            <a:gdLst>
              <a:gd name="connsiteX0" fmla="*/ 0 w 242430"/>
              <a:gd name="connsiteY0" fmla="*/ 0 h 5527061"/>
              <a:gd name="connsiteX1" fmla="*/ 242430 w 242430"/>
              <a:gd name="connsiteY1" fmla="*/ 0 h 5527061"/>
              <a:gd name="connsiteX2" fmla="*/ 242430 w 242430"/>
              <a:gd name="connsiteY2" fmla="*/ 5527061 h 5527061"/>
              <a:gd name="connsiteX3" fmla="*/ 1 w 242430"/>
              <a:gd name="connsiteY3" fmla="*/ 5388401 h 5527061"/>
              <a:gd name="connsiteX4" fmla="*/ 0 w 242430"/>
              <a:gd name="connsiteY4" fmla="*/ 5388400 h 5527061"/>
              <a:gd name="connsiteX5" fmla="*/ 1 w 242430"/>
              <a:gd name="connsiteY5" fmla="*/ 5388400 h 552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2430" h="5527061">
                <a:moveTo>
                  <a:pt x="0" y="0"/>
                </a:moveTo>
                <a:lnTo>
                  <a:pt x="242430" y="0"/>
                </a:lnTo>
                <a:lnTo>
                  <a:pt x="242430" y="5527061"/>
                </a:ln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92E6BA94-0101-8898-E16B-E0A3E3102BB0}"/>
              </a:ext>
            </a:extLst>
          </p:cNvPr>
          <p:cNvSpPr/>
          <p:nvPr userDrawn="1"/>
        </p:nvSpPr>
        <p:spPr>
          <a:xfrm rot="10800000" flipH="1">
            <a:off x="11708026" y="106326"/>
            <a:ext cx="493448" cy="6751674"/>
          </a:xfrm>
          <a:custGeom>
            <a:avLst/>
            <a:gdLst>
              <a:gd name="connsiteX0" fmla="*/ 493448 w 493448"/>
              <a:gd name="connsiteY0" fmla="*/ 6751674 h 6751674"/>
              <a:gd name="connsiteX1" fmla="*/ 493448 w 493448"/>
              <a:gd name="connsiteY1" fmla="*/ 0 h 6751674"/>
              <a:gd name="connsiteX2" fmla="*/ 1 w 493448"/>
              <a:gd name="connsiteY2" fmla="*/ 0 h 6751674"/>
              <a:gd name="connsiteX3" fmla="*/ 2 w 493448"/>
              <a:gd name="connsiteY3" fmla="*/ 6469440 h 6751674"/>
              <a:gd name="connsiteX4" fmla="*/ 0 w 493448"/>
              <a:gd name="connsiteY4" fmla="*/ 6469440 h 6751674"/>
              <a:gd name="connsiteX5" fmla="*/ 2 w 493448"/>
              <a:gd name="connsiteY5" fmla="*/ 6469442 h 675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448" h="6751674">
                <a:moveTo>
                  <a:pt x="493448" y="6751674"/>
                </a:moveTo>
                <a:lnTo>
                  <a:pt x="493448" y="0"/>
                </a:lnTo>
                <a:lnTo>
                  <a:pt x="1" y="0"/>
                </a:lnTo>
                <a:lnTo>
                  <a:pt x="2" y="6469440"/>
                </a:lnTo>
                <a:lnTo>
                  <a:pt x="0" y="6469440"/>
                </a:lnTo>
                <a:lnTo>
                  <a:pt x="2" y="646944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5EF1A68C-051E-3668-D816-4018BB45F882}"/>
              </a:ext>
            </a:extLst>
          </p:cNvPr>
          <p:cNvSpPr/>
          <p:nvPr userDrawn="1"/>
        </p:nvSpPr>
        <p:spPr>
          <a:xfrm rot="10800000" flipH="1">
            <a:off x="11461934" y="1328845"/>
            <a:ext cx="246091" cy="5529155"/>
          </a:xfrm>
          <a:custGeom>
            <a:avLst/>
            <a:gdLst>
              <a:gd name="connsiteX0" fmla="*/ 246091 w 246091"/>
              <a:gd name="connsiteY0" fmla="*/ 5529155 h 5529155"/>
              <a:gd name="connsiteX1" fmla="*/ 1 w 246091"/>
              <a:gd name="connsiteY1" fmla="*/ 5388401 h 5529155"/>
              <a:gd name="connsiteX2" fmla="*/ 0 w 246091"/>
              <a:gd name="connsiteY2" fmla="*/ 5388400 h 5529155"/>
              <a:gd name="connsiteX3" fmla="*/ 1 w 246091"/>
              <a:gd name="connsiteY3" fmla="*/ 5388400 h 5529155"/>
              <a:gd name="connsiteX4" fmla="*/ 0 w 246091"/>
              <a:gd name="connsiteY4" fmla="*/ 0 h 5529155"/>
              <a:gd name="connsiteX5" fmla="*/ 246091 w 246091"/>
              <a:gd name="connsiteY5" fmla="*/ 0 h 552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091" h="5529155">
                <a:moveTo>
                  <a:pt x="246091" y="5529155"/>
                </a:move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lnTo>
                  <a:pt x="0" y="0"/>
                </a:lnTo>
                <a:lnTo>
                  <a:pt x="24609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242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DAA0A4BC-2806-0083-DA2D-4A36BB49847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90401" y="-4763"/>
            <a:ext cx="5901599" cy="6862763"/>
          </a:xfrm>
          <a:solidFill>
            <a:schemeClr val="bg1">
              <a:lumMod val="95000"/>
            </a:schemeClr>
          </a:solidFill>
        </p:spPr>
        <p:txBody>
          <a:bodyPr lIns="914400" tIns="914400" rIns="914400" bIns="914400" anchor="ctr"/>
          <a:lstStyle>
            <a:lvl1pPr marL="0" indent="0" algn="l">
              <a:buFontTx/>
              <a:buNone/>
              <a:defRPr/>
            </a:lvl1pPr>
          </a:lstStyle>
          <a:p>
            <a:r>
              <a:rPr lang="en-US" dirty="0"/>
              <a:t>To customize this cover with your own  image, drag the image into this box or click the image icon in the center of this slide.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Our Cover Library contains 150+ covers </a:t>
            </a:r>
            <a:br>
              <a:rPr lang="en-US" dirty="0"/>
            </a:br>
            <a:r>
              <a:rPr lang="en-US" dirty="0"/>
              <a:t>for Jabil’s capabilities, markets and business needs. (link in Notes below)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5F82A1D7-E2A2-4348-26C6-D03FA8B868BB}"/>
              </a:ext>
            </a:extLst>
          </p:cNvPr>
          <p:cNvSpPr/>
          <p:nvPr userDrawn="1"/>
        </p:nvSpPr>
        <p:spPr>
          <a:xfrm flipH="1">
            <a:off x="-8738" y="-4151"/>
            <a:ext cx="6304158" cy="6862150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E07FF86-6FEA-E6FD-4316-8662AEDBE04F}"/>
              </a:ext>
            </a:extLst>
          </p:cNvPr>
          <p:cNvSpPr txBox="1">
            <a:spLocks/>
          </p:cNvSpPr>
          <p:nvPr userDrawn="1"/>
        </p:nvSpPr>
        <p:spPr>
          <a:xfrm>
            <a:off x="569390" y="829978"/>
            <a:ext cx="4516745" cy="21849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i="0" kern="1200" cap="none" spc="50" baseline="0">
                <a:solidFill>
                  <a:schemeClr val="bg1"/>
                </a:solidFill>
                <a:latin typeface="Grandview" panose="020B0502040204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Add </a:t>
            </a:r>
            <a:br>
              <a:rPr lang="en-US"/>
            </a:br>
            <a:r>
              <a:rPr lang="en-US"/>
              <a:t>Cover Title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43809DD-7869-6FB1-30B6-498DA7C5F207}"/>
              </a:ext>
            </a:extLst>
          </p:cNvPr>
          <p:cNvSpPr txBox="1">
            <a:spLocks/>
          </p:cNvSpPr>
          <p:nvPr userDrawn="1"/>
        </p:nvSpPr>
        <p:spPr>
          <a:xfrm>
            <a:off x="569390" y="3301749"/>
            <a:ext cx="4516745" cy="1034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i="0" kern="1200" cap="none" spc="50" baseline="0">
                <a:solidFill>
                  <a:schemeClr val="bg1"/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Grandview" panose="020B0502040204020203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Click to Add Subtitle</a:t>
            </a:r>
            <a:endParaRPr lang="en-US" dirty="0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42A56E07-DC02-1D97-C2F8-8FEFD09583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9390" y="4367032"/>
            <a:ext cx="4516745" cy="487258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 sz="1100" cap="none" spc="5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 |  Date  |  </a:t>
            </a:r>
            <a:r>
              <a:rPr lang="en-US" dirty="0" err="1"/>
              <a:t>first_last@jabil.com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7A7342-7A6C-8748-4213-B93931E6F5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9940" y="5821559"/>
            <a:ext cx="2355702" cy="412925"/>
          </a:xfrm>
          <a:prstGeom prst="rect">
            <a:avLst/>
          </a:prstGeo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2347EE9D-7908-D16C-ED2A-8DB0ABCE86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9390" y="333273"/>
            <a:ext cx="4754259" cy="431035"/>
          </a:xfr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None/>
              <a:defRPr sz="1400" cap="all" spc="8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division, sector or Functional Area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AAAC129-EBBF-A494-90CA-1203B894972F}"/>
              </a:ext>
            </a:extLst>
          </p:cNvPr>
          <p:cNvCxnSpPr>
            <a:cxnSpLocks/>
          </p:cNvCxnSpPr>
          <p:nvPr userDrawn="1"/>
        </p:nvCxnSpPr>
        <p:spPr>
          <a:xfrm>
            <a:off x="679940" y="3158314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15">
            <a:extLst>
              <a:ext uri="{FF2B5EF4-FFF2-40B4-BE49-F238E27FC236}">
                <a16:creationId xmlns:a16="http://schemas.microsoft.com/office/drawing/2014/main" id="{28E08DC5-D194-8EDB-5779-D56BCA8530FB}"/>
              </a:ext>
            </a:extLst>
          </p:cNvPr>
          <p:cNvSpPr/>
          <p:nvPr userDrawn="1"/>
        </p:nvSpPr>
        <p:spPr>
          <a:xfrm flipH="1">
            <a:off x="-8737" y="-4763"/>
            <a:ext cx="242430" cy="5527061"/>
          </a:xfrm>
          <a:custGeom>
            <a:avLst/>
            <a:gdLst>
              <a:gd name="connsiteX0" fmla="*/ 0 w 242430"/>
              <a:gd name="connsiteY0" fmla="*/ 0 h 5527061"/>
              <a:gd name="connsiteX1" fmla="*/ 242430 w 242430"/>
              <a:gd name="connsiteY1" fmla="*/ 0 h 5527061"/>
              <a:gd name="connsiteX2" fmla="*/ 242430 w 242430"/>
              <a:gd name="connsiteY2" fmla="*/ 5527061 h 5527061"/>
              <a:gd name="connsiteX3" fmla="*/ 1 w 242430"/>
              <a:gd name="connsiteY3" fmla="*/ 5388401 h 5527061"/>
              <a:gd name="connsiteX4" fmla="*/ 0 w 242430"/>
              <a:gd name="connsiteY4" fmla="*/ 5388400 h 5527061"/>
              <a:gd name="connsiteX5" fmla="*/ 1 w 242430"/>
              <a:gd name="connsiteY5" fmla="*/ 5388400 h 552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2430" h="5527061">
                <a:moveTo>
                  <a:pt x="0" y="0"/>
                </a:moveTo>
                <a:lnTo>
                  <a:pt x="242430" y="0"/>
                </a:lnTo>
                <a:lnTo>
                  <a:pt x="242430" y="5527061"/>
                </a:ln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9691D1F1-4671-530B-2CF2-73CAF0C5944F}"/>
              </a:ext>
            </a:extLst>
          </p:cNvPr>
          <p:cNvSpPr/>
          <p:nvPr userDrawn="1"/>
        </p:nvSpPr>
        <p:spPr>
          <a:xfrm rot="10800000" flipH="1">
            <a:off x="5801972" y="106326"/>
            <a:ext cx="493448" cy="6751674"/>
          </a:xfrm>
          <a:custGeom>
            <a:avLst/>
            <a:gdLst>
              <a:gd name="connsiteX0" fmla="*/ 493448 w 493448"/>
              <a:gd name="connsiteY0" fmla="*/ 6751674 h 6751674"/>
              <a:gd name="connsiteX1" fmla="*/ 493448 w 493448"/>
              <a:gd name="connsiteY1" fmla="*/ 0 h 6751674"/>
              <a:gd name="connsiteX2" fmla="*/ 1 w 493448"/>
              <a:gd name="connsiteY2" fmla="*/ 0 h 6751674"/>
              <a:gd name="connsiteX3" fmla="*/ 2 w 493448"/>
              <a:gd name="connsiteY3" fmla="*/ 6469440 h 6751674"/>
              <a:gd name="connsiteX4" fmla="*/ 0 w 493448"/>
              <a:gd name="connsiteY4" fmla="*/ 6469440 h 6751674"/>
              <a:gd name="connsiteX5" fmla="*/ 2 w 493448"/>
              <a:gd name="connsiteY5" fmla="*/ 6469442 h 675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448" h="6751674">
                <a:moveTo>
                  <a:pt x="493448" y="6751674"/>
                </a:moveTo>
                <a:lnTo>
                  <a:pt x="493448" y="0"/>
                </a:lnTo>
                <a:lnTo>
                  <a:pt x="1" y="0"/>
                </a:lnTo>
                <a:lnTo>
                  <a:pt x="2" y="6469440"/>
                </a:lnTo>
                <a:lnTo>
                  <a:pt x="0" y="6469440"/>
                </a:lnTo>
                <a:lnTo>
                  <a:pt x="2" y="646944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1936693-9459-55BF-474B-5EFAE21DA12D}"/>
              </a:ext>
            </a:extLst>
          </p:cNvPr>
          <p:cNvSpPr/>
          <p:nvPr userDrawn="1"/>
        </p:nvSpPr>
        <p:spPr>
          <a:xfrm rot="10800000" flipH="1">
            <a:off x="5555880" y="1328845"/>
            <a:ext cx="246091" cy="5529155"/>
          </a:xfrm>
          <a:custGeom>
            <a:avLst/>
            <a:gdLst>
              <a:gd name="connsiteX0" fmla="*/ 246091 w 246091"/>
              <a:gd name="connsiteY0" fmla="*/ 5529155 h 5529155"/>
              <a:gd name="connsiteX1" fmla="*/ 1 w 246091"/>
              <a:gd name="connsiteY1" fmla="*/ 5388401 h 5529155"/>
              <a:gd name="connsiteX2" fmla="*/ 0 w 246091"/>
              <a:gd name="connsiteY2" fmla="*/ 5388400 h 5529155"/>
              <a:gd name="connsiteX3" fmla="*/ 1 w 246091"/>
              <a:gd name="connsiteY3" fmla="*/ 5388400 h 5529155"/>
              <a:gd name="connsiteX4" fmla="*/ 0 w 246091"/>
              <a:gd name="connsiteY4" fmla="*/ 0 h 5529155"/>
              <a:gd name="connsiteX5" fmla="*/ 246091 w 246091"/>
              <a:gd name="connsiteY5" fmla="*/ 0 h 552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091" h="5529155">
                <a:moveTo>
                  <a:pt x="246091" y="5529155"/>
                </a:moveTo>
                <a:lnTo>
                  <a:pt x="1" y="5388401"/>
                </a:lnTo>
                <a:lnTo>
                  <a:pt x="0" y="5388400"/>
                </a:lnTo>
                <a:lnTo>
                  <a:pt x="1" y="5388400"/>
                </a:lnTo>
                <a:lnTo>
                  <a:pt x="0" y="0"/>
                </a:lnTo>
                <a:lnTo>
                  <a:pt x="24609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124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877C0FD5-1B94-FB7C-6019-E7E3AB3CE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303020"/>
            <a:ext cx="6310261" cy="4895900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800" baseline="0"/>
            </a:lvl1pPr>
            <a:lvl2pPr marL="457200" indent="0">
              <a:lnSpc>
                <a:spcPct val="150000"/>
              </a:lnSpc>
              <a:buNone/>
              <a:defRPr sz="1800" baseline="0"/>
            </a:lvl2pPr>
            <a:lvl3pPr marL="914400" indent="0">
              <a:lnSpc>
                <a:spcPct val="150000"/>
              </a:lnSpc>
              <a:buNone/>
              <a:defRPr sz="1800" baseline="0"/>
            </a:lvl3pPr>
            <a:lvl4pPr marL="1371600" indent="0">
              <a:lnSpc>
                <a:spcPct val="150000"/>
              </a:lnSpc>
              <a:buNone/>
              <a:defRPr sz="1800" baseline="0"/>
            </a:lvl4pPr>
            <a:lvl5pPr marL="1828800" indent="0">
              <a:lnSpc>
                <a:spcPct val="150000"/>
              </a:lnSpc>
              <a:buNone/>
              <a:defRPr sz="1800" baseline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B870B639-47B5-349F-494A-82A945C529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0" y="104210"/>
            <a:ext cx="6310261" cy="986828"/>
          </a:xfrm>
        </p:spPr>
        <p:txBody>
          <a:bodyPr anchor="ctr">
            <a:normAutofit/>
          </a:bodyPr>
          <a:lstStyle>
            <a:lvl1pPr>
              <a:defRPr sz="32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Header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6B35CF6-03AD-3AE5-C05F-4CEFE3EDD173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Slide Number Placeholder 5">
            <a:extLst>
              <a:ext uri="{FF2B5EF4-FFF2-40B4-BE49-F238E27FC236}">
                <a16:creationId xmlns:a16="http://schemas.microsoft.com/office/drawing/2014/main" id="{052A61AA-6B31-A637-12BF-BB4EA47D21A1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3147D00-C60B-ED55-8751-4D8BFE71976B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1257C5F5-D676-4C9C-B45F-C14294D16A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D5856515-CC3D-1BF8-6DF1-E4B0EC61C498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0CA8953F-52A4-CEA6-88A5-9C6B8C5B1C5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152217" y="0"/>
            <a:ext cx="5039783" cy="6432551"/>
          </a:xfrm>
          <a:custGeom>
            <a:avLst/>
            <a:gdLst>
              <a:gd name="connsiteX0" fmla="*/ 739539 w 5039783"/>
              <a:gd name="connsiteY0" fmla="*/ 0 h 6432551"/>
              <a:gd name="connsiteX1" fmla="*/ 5039783 w 5039783"/>
              <a:gd name="connsiteY1" fmla="*/ 0 h 6432551"/>
              <a:gd name="connsiteX2" fmla="*/ 5039783 w 5039783"/>
              <a:gd name="connsiteY2" fmla="*/ 743 h 6432551"/>
              <a:gd name="connsiteX3" fmla="*/ 5039783 w 5039783"/>
              <a:gd name="connsiteY3" fmla="*/ 5011059 h 6432551"/>
              <a:gd name="connsiteX4" fmla="*/ 5039783 w 5039783"/>
              <a:gd name="connsiteY4" fmla="*/ 6432551 h 6432551"/>
              <a:gd name="connsiteX5" fmla="*/ 0 w 5039783"/>
              <a:gd name="connsiteY5" fmla="*/ 6432551 h 6432551"/>
              <a:gd name="connsiteX6" fmla="*/ 0 w 5039783"/>
              <a:gd name="connsiteY6" fmla="*/ 5011059 h 6432551"/>
              <a:gd name="connsiteX7" fmla="*/ 0 w 5039783"/>
              <a:gd name="connsiteY7" fmla="*/ 2604111 h 6432551"/>
              <a:gd name="connsiteX8" fmla="*/ 493446 w 5039783"/>
              <a:gd name="connsiteY8" fmla="*/ 2321879 h 6432551"/>
              <a:gd name="connsiteX9" fmla="*/ 493448 w 5039783"/>
              <a:gd name="connsiteY9" fmla="*/ 2321877 h 6432551"/>
              <a:gd name="connsiteX10" fmla="*/ 493446 w 5039783"/>
              <a:gd name="connsiteY10" fmla="*/ 2321877 h 6432551"/>
              <a:gd name="connsiteX11" fmla="*/ 493446 w 5039783"/>
              <a:gd name="connsiteY11" fmla="*/ 1636079 h 6432551"/>
              <a:gd name="connsiteX12" fmla="*/ 493448 w 5039783"/>
              <a:gd name="connsiteY12" fmla="*/ 1636077 h 6432551"/>
              <a:gd name="connsiteX13" fmla="*/ 493446 w 5039783"/>
              <a:gd name="connsiteY13" fmla="*/ 1636077 h 6432551"/>
              <a:gd name="connsiteX14" fmla="*/ 493446 w 5039783"/>
              <a:gd name="connsiteY14" fmla="*/ 1382091 h 6432551"/>
              <a:gd name="connsiteX15" fmla="*/ 501139 w 5039783"/>
              <a:gd name="connsiteY15" fmla="*/ 1377192 h 6432551"/>
              <a:gd name="connsiteX16" fmla="*/ 739539 w 5039783"/>
              <a:gd name="connsiteY16" fmla="*/ 1240837 h 6432551"/>
              <a:gd name="connsiteX17" fmla="*/ 739540 w 5039783"/>
              <a:gd name="connsiteY17" fmla="*/ 1240836 h 6432551"/>
              <a:gd name="connsiteX18" fmla="*/ 739539 w 5039783"/>
              <a:gd name="connsiteY18" fmla="*/ 1240836 h 6432551"/>
              <a:gd name="connsiteX19" fmla="*/ 739539 w 5039783"/>
              <a:gd name="connsiteY19" fmla="*/ 555037 h 6432551"/>
              <a:gd name="connsiteX20" fmla="*/ 739540 w 5039783"/>
              <a:gd name="connsiteY20" fmla="*/ 555036 h 6432551"/>
              <a:gd name="connsiteX21" fmla="*/ 739539 w 5039783"/>
              <a:gd name="connsiteY21" fmla="*/ 555036 h 6432551"/>
              <a:gd name="connsiteX22" fmla="*/ 739539 w 5039783"/>
              <a:gd name="connsiteY22" fmla="*/ 519959 h 6432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039783" h="6432551">
                <a:moveTo>
                  <a:pt x="739539" y="0"/>
                </a:moveTo>
                <a:lnTo>
                  <a:pt x="5039783" y="0"/>
                </a:lnTo>
                <a:lnTo>
                  <a:pt x="5039783" y="743"/>
                </a:lnTo>
                <a:lnTo>
                  <a:pt x="5039783" y="5011059"/>
                </a:lnTo>
                <a:lnTo>
                  <a:pt x="5039783" y="6432551"/>
                </a:lnTo>
                <a:lnTo>
                  <a:pt x="0" y="6432551"/>
                </a:lnTo>
                <a:lnTo>
                  <a:pt x="0" y="5011059"/>
                </a:lnTo>
                <a:lnTo>
                  <a:pt x="0" y="2604111"/>
                </a:lnTo>
                <a:lnTo>
                  <a:pt x="493446" y="2321879"/>
                </a:lnTo>
                <a:lnTo>
                  <a:pt x="493448" y="2321877"/>
                </a:lnTo>
                <a:lnTo>
                  <a:pt x="493446" y="2321877"/>
                </a:lnTo>
                <a:lnTo>
                  <a:pt x="493446" y="1636079"/>
                </a:lnTo>
                <a:lnTo>
                  <a:pt x="493448" y="1636077"/>
                </a:lnTo>
                <a:lnTo>
                  <a:pt x="493446" y="1636077"/>
                </a:lnTo>
                <a:lnTo>
                  <a:pt x="493446" y="1382091"/>
                </a:lnTo>
                <a:lnTo>
                  <a:pt x="501139" y="1377192"/>
                </a:lnTo>
                <a:lnTo>
                  <a:pt x="739539" y="1240837"/>
                </a:lnTo>
                <a:lnTo>
                  <a:pt x="739540" y="1240836"/>
                </a:lnTo>
                <a:lnTo>
                  <a:pt x="739539" y="1240836"/>
                </a:lnTo>
                <a:lnTo>
                  <a:pt x="739539" y="555037"/>
                </a:lnTo>
                <a:lnTo>
                  <a:pt x="739540" y="555036"/>
                </a:lnTo>
                <a:lnTo>
                  <a:pt x="739539" y="555036"/>
                </a:lnTo>
                <a:lnTo>
                  <a:pt x="739539" y="5199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To add an image, </a:t>
            </a:r>
            <a:br>
              <a:rPr lang="en-US" dirty="0"/>
            </a:br>
            <a:r>
              <a:rPr lang="en-US" dirty="0"/>
              <a:t>drag the image into this box </a:t>
            </a:r>
            <a:br>
              <a:rPr lang="en-US" dirty="0"/>
            </a:br>
            <a:r>
              <a:rPr lang="en-US" dirty="0"/>
              <a:t>or click the image icon in </a:t>
            </a:r>
            <a:br>
              <a:rPr lang="en-US" dirty="0"/>
            </a:br>
            <a:r>
              <a:rPr lang="en-US" dirty="0"/>
              <a:t>the center of this slide.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Need an image?</a:t>
            </a:r>
            <a:br>
              <a:rPr lang="en-US" dirty="0"/>
            </a:br>
            <a:r>
              <a:rPr lang="en-US" dirty="0"/>
              <a:t>The Marketing Resource Center </a:t>
            </a:r>
            <a:br>
              <a:rPr lang="en-US" dirty="0"/>
            </a:br>
            <a:r>
              <a:rPr lang="en-US" dirty="0"/>
              <a:t>has hundreds of images for Jabil’s </a:t>
            </a:r>
            <a:br>
              <a:rPr lang="en-US" dirty="0"/>
            </a:br>
            <a:r>
              <a:rPr lang="en-US" dirty="0"/>
              <a:t>capabilities, markets and business needs</a:t>
            </a:r>
            <a:br>
              <a:rPr lang="en-US" dirty="0"/>
            </a:br>
            <a:r>
              <a:rPr lang="en-US" dirty="0"/>
              <a:t>(link in Notes below)</a:t>
            </a:r>
          </a:p>
          <a:p>
            <a:endParaRPr lang="en-US" dirty="0"/>
          </a:p>
        </p:txBody>
      </p:sp>
      <p:sp>
        <p:nvSpPr>
          <p:cNvPr id="51" name="Freeform 50">
            <a:extLst>
              <a:ext uri="{FF2B5EF4-FFF2-40B4-BE49-F238E27FC236}">
                <a16:creationId xmlns:a16="http://schemas.microsoft.com/office/drawing/2014/main" id="{67B5DAFE-B794-3CEA-F8AC-AF1E1795034C}"/>
              </a:ext>
            </a:extLst>
          </p:cNvPr>
          <p:cNvSpPr/>
          <p:nvPr userDrawn="1"/>
        </p:nvSpPr>
        <p:spPr>
          <a:xfrm flipH="1">
            <a:off x="7152217" y="1"/>
            <a:ext cx="493448" cy="2604851"/>
          </a:xfrm>
          <a:custGeom>
            <a:avLst/>
            <a:gdLst>
              <a:gd name="connsiteX0" fmla="*/ 493448 w 493448"/>
              <a:gd name="connsiteY0" fmla="*/ 0 h 2604851"/>
              <a:gd name="connsiteX1" fmla="*/ 2 w 493448"/>
              <a:gd name="connsiteY1" fmla="*/ 0 h 2604851"/>
              <a:gd name="connsiteX2" fmla="*/ 2 w 493448"/>
              <a:gd name="connsiteY2" fmla="*/ 520700 h 2604851"/>
              <a:gd name="connsiteX3" fmla="*/ 2 w 493448"/>
              <a:gd name="connsiteY3" fmla="*/ 1801917 h 2604851"/>
              <a:gd name="connsiteX4" fmla="*/ 0 w 493448"/>
              <a:gd name="connsiteY4" fmla="*/ 1801917 h 2604851"/>
              <a:gd name="connsiteX5" fmla="*/ 2 w 493448"/>
              <a:gd name="connsiteY5" fmla="*/ 1801919 h 2604851"/>
              <a:gd name="connsiteX6" fmla="*/ 2 w 493448"/>
              <a:gd name="connsiteY6" fmla="*/ 2322617 h 2604851"/>
              <a:gd name="connsiteX7" fmla="*/ 0 w 493448"/>
              <a:gd name="connsiteY7" fmla="*/ 2322617 h 2604851"/>
              <a:gd name="connsiteX8" fmla="*/ 2 w 493448"/>
              <a:gd name="connsiteY8" fmla="*/ 2322619 h 2604851"/>
              <a:gd name="connsiteX9" fmla="*/ 493448 w 493448"/>
              <a:gd name="connsiteY9" fmla="*/ 2604851 h 2604851"/>
              <a:gd name="connsiteX10" fmla="*/ 493448 w 493448"/>
              <a:gd name="connsiteY10" fmla="*/ 2084151 h 2604851"/>
              <a:gd name="connsiteX11" fmla="*/ 493448 w 493448"/>
              <a:gd name="connsiteY11" fmla="*/ 520700 h 2604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93448" h="2604851">
                <a:moveTo>
                  <a:pt x="493448" y="0"/>
                </a:moveTo>
                <a:lnTo>
                  <a:pt x="2" y="0"/>
                </a:lnTo>
                <a:lnTo>
                  <a:pt x="2" y="520700"/>
                </a:lnTo>
                <a:lnTo>
                  <a:pt x="2" y="1801917"/>
                </a:lnTo>
                <a:lnTo>
                  <a:pt x="0" y="1801917"/>
                </a:lnTo>
                <a:lnTo>
                  <a:pt x="2" y="1801919"/>
                </a:lnTo>
                <a:lnTo>
                  <a:pt x="2" y="2322617"/>
                </a:lnTo>
                <a:lnTo>
                  <a:pt x="0" y="2322617"/>
                </a:lnTo>
                <a:lnTo>
                  <a:pt x="2" y="2322619"/>
                </a:lnTo>
                <a:lnTo>
                  <a:pt x="493448" y="2604851"/>
                </a:lnTo>
                <a:lnTo>
                  <a:pt x="493448" y="2084151"/>
                </a:lnTo>
                <a:lnTo>
                  <a:pt x="493448" y="5207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50" name="Freeform 49">
            <a:extLst>
              <a:ext uri="{FF2B5EF4-FFF2-40B4-BE49-F238E27FC236}">
                <a16:creationId xmlns:a16="http://schemas.microsoft.com/office/drawing/2014/main" id="{F859D071-C191-6D2E-7CE1-F705FBE45FA1}"/>
              </a:ext>
            </a:extLst>
          </p:cNvPr>
          <p:cNvSpPr/>
          <p:nvPr userDrawn="1"/>
        </p:nvSpPr>
        <p:spPr>
          <a:xfrm flipH="1">
            <a:off x="7645666" y="0"/>
            <a:ext cx="246091" cy="1382332"/>
          </a:xfrm>
          <a:custGeom>
            <a:avLst/>
            <a:gdLst>
              <a:gd name="connsiteX0" fmla="*/ 246091 w 246091"/>
              <a:gd name="connsiteY0" fmla="*/ 0 h 1382332"/>
              <a:gd name="connsiteX1" fmla="*/ 1 w 246091"/>
              <a:gd name="connsiteY1" fmla="*/ 0 h 1382332"/>
              <a:gd name="connsiteX2" fmla="*/ 1 w 246091"/>
              <a:gd name="connsiteY2" fmla="*/ 520700 h 1382332"/>
              <a:gd name="connsiteX3" fmla="*/ 1 w 246091"/>
              <a:gd name="connsiteY3" fmla="*/ 720877 h 1382332"/>
              <a:gd name="connsiteX4" fmla="*/ 0 w 246091"/>
              <a:gd name="connsiteY4" fmla="*/ 720877 h 1382332"/>
              <a:gd name="connsiteX5" fmla="*/ 1 w 246091"/>
              <a:gd name="connsiteY5" fmla="*/ 720878 h 1382332"/>
              <a:gd name="connsiteX6" fmla="*/ 1 w 246091"/>
              <a:gd name="connsiteY6" fmla="*/ 1241577 h 1382332"/>
              <a:gd name="connsiteX7" fmla="*/ 0 w 246091"/>
              <a:gd name="connsiteY7" fmla="*/ 1241577 h 1382332"/>
              <a:gd name="connsiteX8" fmla="*/ 1 w 246091"/>
              <a:gd name="connsiteY8" fmla="*/ 1241578 h 1382332"/>
              <a:gd name="connsiteX9" fmla="*/ 246091 w 246091"/>
              <a:gd name="connsiteY9" fmla="*/ 1382332 h 1382332"/>
              <a:gd name="connsiteX10" fmla="*/ 246091 w 246091"/>
              <a:gd name="connsiteY10" fmla="*/ 861632 h 1382332"/>
              <a:gd name="connsiteX11" fmla="*/ 246091 w 246091"/>
              <a:gd name="connsiteY11" fmla="*/ 520700 h 1382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6091" h="1382332">
                <a:moveTo>
                  <a:pt x="246091" y="0"/>
                </a:moveTo>
                <a:lnTo>
                  <a:pt x="1" y="0"/>
                </a:lnTo>
                <a:lnTo>
                  <a:pt x="1" y="520700"/>
                </a:lnTo>
                <a:lnTo>
                  <a:pt x="1" y="720877"/>
                </a:lnTo>
                <a:lnTo>
                  <a:pt x="0" y="720877"/>
                </a:lnTo>
                <a:lnTo>
                  <a:pt x="1" y="720878"/>
                </a:lnTo>
                <a:lnTo>
                  <a:pt x="1" y="1241577"/>
                </a:lnTo>
                <a:lnTo>
                  <a:pt x="0" y="1241577"/>
                </a:lnTo>
                <a:lnTo>
                  <a:pt x="1" y="1241578"/>
                </a:lnTo>
                <a:lnTo>
                  <a:pt x="246091" y="1382332"/>
                </a:lnTo>
                <a:lnTo>
                  <a:pt x="246091" y="861632"/>
                </a:lnTo>
                <a:lnTo>
                  <a:pt x="246091" y="5207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E958F69-014C-BBE8-2478-E69A0C3F366F}"/>
              </a:ext>
            </a:extLst>
          </p:cNvPr>
          <p:cNvCxnSpPr>
            <a:cxnSpLocks/>
          </p:cNvCxnSpPr>
          <p:nvPr userDrawn="1"/>
        </p:nvCxnSpPr>
        <p:spPr>
          <a:xfrm>
            <a:off x="444500" y="1091038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52364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Manufactu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DFF74C-0210-DD24-85FB-D807E25628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676" t="23285" r="9095" b="22827"/>
          <a:stretch/>
        </p:blipFill>
        <p:spPr>
          <a:xfrm>
            <a:off x="0" y="0"/>
            <a:ext cx="12192000" cy="41849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13" name="Freeform 12">
            <a:extLst>
              <a:ext uri="{FF2B5EF4-FFF2-40B4-BE49-F238E27FC236}">
                <a16:creationId xmlns:a16="http://schemas.microsoft.com/office/drawing/2014/main" id="{ABFD47BA-53ED-9D4F-AA2B-DFBC0A90A58E}"/>
              </a:ext>
            </a:extLst>
          </p:cNvPr>
          <p:cNvSpPr/>
          <p:nvPr userDrawn="1"/>
        </p:nvSpPr>
        <p:spPr>
          <a:xfrm>
            <a:off x="150875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BF743B13-6D9D-1C4F-9397-A8842B88F2DC}"/>
              </a:ext>
            </a:extLst>
          </p:cNvPr>
          <p:cNvSpPr/>
          <p:nvPr userDrawn="1"/>
        </p:nvSpPr>
        <p:spPr>
          <a:xfrm>
            <a:off x="26361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E4A1335C-49BE-834C-9124-4E6792881BFF}"/>
              </a:ext>
            </a:extLst>
          </p:cNvPr>
          <p:cNvSpPr/>
          <p:nvPr userDrawn="1"/>
        </p:nvSpPr>
        <p:spPr>
          <a:xfrm>
            <a:off x="0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1F4FCB04-C409-8F43-94AA-D5E8B9302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747" y="4184244"/>
            <a:ext cx="8448982" cy="1054116"/>
          </a:xfrm>
        </p:spPr>
        <p:txBody>
          <a:bodyPr anchor="ctr">
            <a:normAutofit/>
          </a:bodyPr>
          <a:lstStyle>
            <a:lvl1pPr algn="l">
              <a:defRPr sz="3400" b="0" i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Section Header Title 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1D13695-B4BC-33C2-A6F9-A4EA634F5AB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75746" y="5492863"/>
            <a:ext cx="8448983" cy="929586"/>
          </a:xfrm>
        </p:spPr>
        <p:txBody>
          <a:bodyPr>
            <a:normAutofit/>
          </a:bodyPr>
          <a:lstStyle>
            <a:lvl1pPr marL="0" indent="0" algn="l"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Employe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3">
            <a:extLst>
              <a:ext uri="{FF2B5EF4-FFF2-40B4-BE49-F238E27FC236}">
                <a16:creationId xmlns:a16="http://schemas.microsoft.com/office/drawing/2014/main" id="{FD46BF9B-DB66-524B-F106-3052ED39FF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7" b="47"/>
          <a:stretch>
            <a:fillRect/>
          </a:stretch>
        </p:blipFill>
        <p:spPr>
          <a:xfrm>
            <a:off x="0" y="0"/>
            <a:ext cx="12192000" cy="4184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FC99A2F-2436-03CE-58D7-B6F48E116F1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75746" y="5492863"/>
            <a:ext cx="8448983" cy="929586"/>
          </a:xfrm>
        </p:spPr>
        <p:txBody>
          <a:bodyPr>
            <a:normAutofit/>
          </a:bodyPr>
          <a:lstStyle>
            <a:lvl1pPr marL="0" indent="0" algn="l"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2A952332-A6F7-0CAB-60FC-F7EF75811FDF}"/>
              </a:ext>
            </a:extLst>
          </p:cNvPr>
          <p:cNvSpPr/>
          <p:nvPr userDrawn="1"/>
        </p:nvSpPr>
        <p:spPr>
          <a:xfrm>
            <a:off x="150875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4C7AE1D2-3856-CEFD-6D72-DB84E93A182A}"/>
              </a:ext>
            </a:extLst>
          </p:cNvPr>
          <p:cNvSpPr/>
          <p:nvPr userDrawn="1"/>
        </p:nvSpPr>
        <p:spPr>
          <a:xfrm>
            <a:off x="26361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758A1D6-B8BF-4363-E181-06AFDD2F23DB}"/>
              </a:ext>
            </a:extLst>
          </p:cNvPr>
          <p:cNvSpPr/>
          <p:nvPr userDrawn="1"/>
        </p:nvSpPr>
        <p:spPr>
          <a:xfrm>
            <a:off x="0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BEDE087-53DD-87A3-7840-FEEE8B3C66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747" y="4184244"/>
            <a:ext cx="8448982" cy="1054116"/>
          </a:xfrm>
        </p:spPr>
        <p:txBody>
          <a:bodyPr anchor="ctr">
            <a:normAutofit/>
          </a:bodyPr>
          <a:lstStyle>
            <a:lvl1pPr algn="l">
              <a:defRPr sz="3400" b="0" i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Section Header Title </a:t>
            </a:r>
          </a:p>
        </p:txBody>
      </p:sp>
    </p:spTree>
    <p:extLst>
      <p:ext uri="{BB962C8B-B14F-4D97-AF65-F5344CB8AC3E}">
        <p14:creationId xmlns:p14="http://schemas.microsoft.com/office/powerpoint/2010/main" val="425166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7F0D0D-435D-F047-8AB4-BF884E3432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75746" y="5492863"/>
            <a:ext cx="8448983" cy="929586"/>
          </a:xfrm>
        </p:spPr>
        <p:txBody>
          <a:bodyPr>
            <a:normAutofit/>
          </a:bodyPr>
          <a:lstStyle>
            <a:lvl1pPr marL="0" indent="0" algn="l"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19DFAA4-CD59-5F40-99EC-8FC01A83B44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41846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/>
            </a:lvl1pPr>
          </a:lstStyle>
          <a:p>
            <a:r>
              <a:rPr lang="en-US" dirty="0"/>
              <a:t>To customize this section header with your own image, </a:t>
            </a:r>
            <a:br>
              <a:rPr lang="en-US" dirty="0"/>
            </a:br>
            <a:r>
              <a:rPr lang="en-US" dirty="0"/>
              <a:t>drag the image into this box or click the image icon in the center of this slide.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Our Section Header Library contains 150+ section header slides </a:t>
            </a:r>
            <a:br>
              <a:rPr lang="en-US" dirty="0"/>
            </a:br>
            <a:r>
              <a:rPr lang="en-US" dirty="0"/>
              <a:t>for Jabil’s capabilities, markets and business needs. (link in Notes below)</a:t>
            </a:r>
          </a:p>
          <a:p>
            <a:endParaRPr lang="en-US" dirty="0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7CB849A4-C474-E508-DF53-FADE4E97C028}"/>
              </a:ext>
            </a:extLst>
          </p:cNvPr>
          <p:cNvSpPr/>
          <p:nvPr userDrawn="1"/>
        </p:nvSpPr>
        <p:spPr>
          <a:xfrm>
            <a:off x="150875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6BA81168-849E-806A-2964-171DA162C751}"/>
              </a:ext>
            </a:extLst>
          </p:cNvPr>
          <p:cNvSpPr/>
          <p:nvPr userDrawn="1"/>
        </p:nvSpPr>
        <p:spPr>
          <a:xfrm>
            <a:off x="263611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F17A6350-4E57-6DC7-A019-B06DCD117091}"/>
              </a:ext>
            </a:extLst>
          </p:cNvPr>
          <p:cNvSpPr/>
          <p:nvPr userDrawn="1"/>
        </p:nvSpPr>
        <p:spPr>
          <a:xfrm>
            <a:off x="0" y="4184908"/>
            <a:ext cx="9654393" cy="1054118"/>
          </a:xfrm>
          <a:custGeom>
            <a:avLst/>
            <a:gdLst>
              <a:gd name="connsiteX0" fmla="*/ 9078658 w 9654393"/>
              <a:gd name="connsiteY0" fmla="*/ 0 h 1054118"/>
              <a:gd name="connsiteX1" fmla="*/ 9654393 w 9654393"/>
              <a:gd name="connsiteY1" fmla="*/ 0 h 1054118"/>
              <a:gd name="connsiteX2" fmla="*/ 9078661 w 9654393"/>
              <a:gd name="connsiteY2" fmla="*/ 1054112 h 1054118"/>
              <a:gd name="connsiteX3" fmla="*/ 9078661 w 9654393"/>
              <a:gd name="connsiteY3" fmla="*/ 1054118 h 1054118"/>
              <a:gd name="connsiteX4" fmla="*/ 9078658 w 9654393"/>
              <a:gd name="connsiteY4" fmla="*/ 1054118 h 1054118"/>
              <a:gd name="connsiteX5" fmla="*/ 0 w 9654393"/>
              <a:gd name="connsiteY5" fmla="*/ 1054118 h 1054118"/>
              <a:gd name="connsiteX6" fmla="*/ 0 w 9654393"/>
              <a:gd name="connsiteY6" fmla="*/ 1 h 1054118"/>
              <a:gd name="connsiteX7" fmla="*/ 9078658 w 9654393"/>
              <a:gd name="connsiteY7" fmla="*/ 1 h 1054118"/>
              <a:gd name="connsiteX8" fmla="*/ 9078658 w 9654393"/>
              <a:gd name="connsiteY8" fmla="*/ 0 h 1054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4393" h="1054118">
                <a:moveTo>
                  <a:pt x="9078658" y="0"/>
                </a:moveTo>
                <a:lnTo>
                  <a:pt x="9654393" y="0"/>
                </a:lnTo>
                <a:lnTo>
                  <a:pt x="9078661" y="1054112"/>
                </a:lnTo>
                <a:lnTo>
                  <a:pt x="9078661" y="1054118"/>
                </a:lnTo>
                <a:lnTo>
                  <a:pt x="9078658" y="1054118"/>
                </a:lnTo>
                <a:lnTo>
                  <a:pt x="0" y="1054118"/>
                </a:lnTo>
                <a:lnTo>
                  <a:pt x="0" y="1"/>
                </a:lnTo>
                <a:lnTo>
                  <a:pt x="9078658" y="1"/>
                </a:lnTo>
                <a:lnTo>
                  <a:pt x="9078658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E498871-F368-BCD2-2BCB-633BF03B76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747" y="4184244"/>
            <a:ext cx="8448982" cy="1054116"/>
          </a:xfrm>
        </p:spPr>
        <p:txBody>
          <a:bodyPr anchor="ctr">
            <a:normAutofit/>
          </a:bodyPr>
          <a:lstStyle>
            <a:lvl1pPr algn="l">
              <a:defRPr sz="3400" b="0" i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Section Header Title </a:t>
            </a:r>
          </a:p>
        </p:txBody>
      </p:sp>
    </p:spTree>
    <p:extLst>
      <p:ext uri="{BB962C8B-B14F-4D97-AF65-F5344CB8AC3E}">
        <p14:creationId xmlns:p14="http://schemas.microsoft.com/office/powerpoint/2010/main" val="170347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9" name="Freeform 8">
            <a:extLst>
              <a:ext uri="{FF2B5EF4-FFF2-40B4-BE49-F238E27FC236}">
                <a16:creationId xmlns:a16="http://schemas.microsoft.com/office/drawing/2014/main" id="{02A3C70B-5C83-CAFF-757D-B52CC2A28A20}"/>
              </a:ext>
            </a:extLst>
          </p:cNvPr>
          <p:cNvSpPr/>
          <p:nvPr userDrawn="1"/>
        </p:nvSpPr>
        <p:spPr>
          <a:xfrm flipH="1">
            <a:off x="0" y="0"/>
            <a:ext cx="12192000" cy="5706546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7F0D0D-435D-F047-8AB4-BF884E3432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7246" y="3403372"/>
            <a:ext cx="9393753" cy="1219425"/>
          </a:xfrm>
        </p:spPr>
        <p:txBody>
          <a:bodyPr>
            <a:normAutofit/>
          </a:bodyPr>
          <a:lstStyle>
            <a:lvl1pPr marL="0" indent="0" algn="l">
              <a:buNone/>
              <a:defRPr sz="2200" b="0" spc="5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E498871-F368-BCD2-2BCB-633BF03B76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7246" y="752987"/>
            <a:ext cx="9393753" cy="2171433"/>
          </a:xfrm>
        </p:spPr>
        <p:txBody>
          <a:bodyPr anchor="b">
            <a:normAutofit/>
          </a:bodyPr>
          <a:lstStyle>
            <a:lvl1pPr algn="l">
              <a:defRPr sz="4000" b="0" i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Section Header Title </a:t>
            </a: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7735F75C-1AB9-39CE-0AFD-9323C37BCC9E}"/>
              </a:ext>
            </a:extLst>
          </p:cNvPr>
          <p:cNvSpPr/>
          <p:nvPr userDrawn="1"/>
        </p:nvSpPr>
        <p:spPr>
          <a:xfrm>
            <a:off x="0" y="5706728"/>
            <a:ext cx="9474200" cy="1151271"/>
          </a:xfrm>
          <a:custGeom>
            <a:avLst/>
            <a:gdLst>
              <a:gd name="connsiteX0" fmla="*/ 8845402 w 9474200"/>
              <a:gd name="connsiteY0" fmla="*/ 0 h 1151271"/>
              <a:gd name="connsiteX1" fmla="*/ 9474200 w 9474200"/>
              <a:gd name="connsiteY1" fmla="*/ 0 h 1151271"/>
              <a:gd name="connsiteX2" fmla="*/ 8845405 w 9474200"/>
              <a:gd name="connsiteY2" fmla="*/ 1151265 h 1151271"/>
              <a:gd name="connsiteX3" fmla="*/ 8845405 w 9474200"/>
              <a:gd name="connsiteY3" fmla="*/ 1151271 h 1151271"/>
              <a:gd name="connsiteX4" fmla="*/ 8845402 w 9474200"/>
              <a:gd name="connsiteY4" fmla="*/ 1151271 h 1151271"/>
              <a:gd name="connsiteX5" fmla="*/ 0 w 9474200"/>
              <a:gd name="connsiteY5" fmla="*/ 1151271 h 1151271"/>
              <a:gd name="connsiteX6" fmla="*/ 0 w 9474200"/>
              <a:gd name="connsiteY6" fmla="*/ 1 h 1151271"/>
              <a:gd name="connsiteX7" fmla="*/ 8845402 w 9474200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4200" h="1151271">
                <a:moveTo>
                  <a:pt x="8845402" y="0"/>
                </a:moveTo>
                <a:lnTo>
                  <a:pt x="9474200" y="0"/>
                </a:lnTo>
                <a:lnTo>
                  <a:pt x="8845405" y="1151265"/>
                </a:lnTo>
                <a:lnTo>
                  <a:pt x="8845405" y="1151271"/>
                </a:lnTo>
                <a:lnTo>
                  <a:pt x="8845402" y="1151271"/>
                </a:lnTo>
                <a:lnTo>
                  <a:pt x="0" y="1151271"/>
                </a:lnTo>
                <a:lnTo>
                  <a:pt x="0" y="1"/>
                </a:lnTo>
                <a:lnTo>
                  <a:pt x="8845402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12F67198-EA74-A899-4CF3-003C600FAA3F}"/>
              </a:ext>
            </a:extLst>
          </p:cNvPr>
          <p:cNvSpPr/>
          <p:nvPr userDrawn="1"/>
        </p:nvSpPr>
        <p:spPr>
          <a:xfrm>
            <a:off x="1" y="5706728"/>
            <a:ext cx="8114301" cy="1151271"/>
          </a:xfrm>
          <a:custGeom>
            <a:avLst/>
            <a:gdLst>
              <a:gd name="connsiteX0" fmla="*/ 7485503 w 8114301"/>
              <a:gd name="connsiteY0" fmla="*/ 0 h 1151271"/>
              <a:gd name="connsiteX1" fmla="*/ 8114301 w 8114301"/>
              <a:gd name="connsiteY1" fmla="*/ 0 h 1151271"/>
              <a:gd name="connsiteX2" fmla="*/ 7485506 w 8114301"/>
              <a:gd name="connsiteY2" fmla="*/ 1151265 h 1151271"/>
              <a:gd name="connsiteX3" fmla="*/ 7485506 w 8114301"/>
              <a:gd name="connsiteY3" fmla="*/ 1151271 h 1151271"/>
              <a:gd name="connsiteX4" fmla="*/ 7485503 w 8114301"/>
              <a:gd name="connsiteY4" fmla="*/ 1151271 h 1151271"/>
              <a:gd name="connsiteX5" fmla="*/ 0 w 8114301"/>
              <a:gd name="connsiteY5" fmla="*/ 1151271 h 1151271"/>
              <a:gd name="connsiteX6" fmla="*/ 0 w 8114301"/>
              <a:gd name="connsiteY6" fmla="*/ 1 h 1151271"/>
              <a:gd name="connsiteX7" fmla="*/ 7485503 w 8114301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14301" h="1151271">
                <a:moveTo>
                  <a:pt x="7485503" y="0"/>
                </a:moveTo>
                <a:lnTo>
                  <a:pt x="8114301" y="0"/>
                </a:lnTo>
                <a:lnTo>
                  <a:pt x="7485506" y="1151265"/>
                </a:lnTo>
                <a:lnTo>
                  <a:pt x="7485506" y="1151271"/>
                </a:lnTo>
                <a:lnTo>
                  <a:pt x="7485503" y="1151271"/>
                </a:lnTo>
                <a:lnTo>
                  <a:pt x="0" y="1151271"/>
                </a:lnTo>
                <a:lnTo>
                  <a:pt x="0" y="1"/>
                </a:lnTo>
                <a:lnTo>
                  <a:pt x="7485503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88362A17-0A79-B017-77FD-DFA7DE2981EC}"/>
              </a:ext>
            </a:extLst>
          </p:cNvPr>
          <p:cNvSpPr/>
          <p:nvPr userDrawn="1"/>
        </p:nvSpPr>
        <p:spPr>
          <a:xfrm>
            <a:off x="0" y="5706728"/>
            <a:ext cx="7826394" cy="1151271"/>
          </a:xfrm>
          <a:custGeom>
            <a:avLst/>
            <a:gdLst>
              <a:gd name="connsiteX0" fmla="*/ 7197596 w 7826394"/>
              <a:gd name="connsiteY0" fmla="*/ 0 h 1151271"/>
              <a:gd name="connsiteX1" fmla="*/ 7826394 w 7826394"/>
              <a:gd name="connsiteY1" fmla="*/ 0 h 1151271"/>
              <a:gd name="connsiteX2" fmla="*/ 7197599 w 7826394"/>
              <a:gd name="connsiteY2" fmla="*/ 1151265 h 1151271"/>
              <a:gd name="connsiteX3" fmla="*/ 7197599 w 7826394"/>
              <a:gd name="connsiteY3" fmla="*/ 1151271 h 1151271"/>
              <a:gd name="connsiteX4" fmla="*/ 7197596 w 7826394"/>
              <a:gd name="connsiteY4" fmla="*/ 1151271 h 1151271"/>
              <a:gd name="connsiteX5" fmla="*/ 0 w 7826394"/>
              <a:gd name="connsiteY5" fmla="*/ 1151271 h 1151271"/>
              <a:gd name="connsiteX6" fmla="*/ 0 w 7826394"/>
              <a:gd name="connsiteY6" fmla="*/ 1 h 1151271"/>
              <a:gd name="connsiteX7" fmla="*/ 7197596 w 7826394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26394" h="1151271">
                <a:moveTo>
                  <a:pt x="7197596" y="0"/>
                </a:moveTo>
                <a:lnTo>
                  <a:pt x="7826394" y="0"/>
                </a:lnTo>
                <a:lnTo>
                  <a:pt x="7197599" y="1151265"/>
                </a:lnTo>
                <a:lnTo>
                  <a:pt x="7197599" y="1151271"/>
                </a:lnTo>
                <a:lnTo>
                  <a:pt x="7197596" y="1151271"/>
                </a:lnTo>
                <a:lnTo>
                  <a:pt x="0" y="1151271"/>
                </a:lnTo>
                <a:lnTo>
                  <a:pt x="0" y="1"/>
                </a:lnTo>
                <a:lnTo>
                  <a:pt x="7197596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0388D7-F9E4-71A0-BFB2-F921F7AAD871}"/>
              </a:ext>
            </a:extLst>
          </p:cNvPr>
          <p:cNvCxnSpPr>
            <a:cxnSpLocks/>
          </p:cNvCxnSpPr>
          <p:nvPr userDrawn="1"/>
        </p:nvCxnSpPr>
        <p:spPr>
          <a:xfrm>
            <a:off x="1239294" y="3149090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51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3FD83EC-C1F5-31B3-23F7-4B0DDA8CE9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0" y="103359"/>
            <a:ext cx="11010900" cy="986828"/>
          </a:xfrm>
        </p:spPr>
        <p:txBody>
          <a:bodyPr anchor="ctr">
            <a:normAutofit/>
          </a:bodyPr>
          <a:lstStyle>
            <a:lvl1pPr>
              <a:defRPr sz="32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Header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0F6A07-25A2-ECCE-1594-AF7056D5C55C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4E5597F-CDFF-57FD-B662-A6A623DC3945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36717B6-16DD-D4AF-526D-72E6B3F3369E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62975E-63F4-DD3E-52C2-A2351B69E5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D6B0401-09A9-06F5-25F5-5B575EB3DA05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0" userDrawn="1">
          <p15:clr>
            <a:srgbClr val="FBAE40"/>
          </p15:clr>
        </p15:guide>
        <p15:guide id="2" pos="7392" userDrawn="1">
          <p15:clr>
            <a:srgbClr val="FBAE40"/>
          </p15:clr>
        </p15:guide>
        <p15:guide id="3" pos="354" userDrawn="1">
          <p15:clr>
            <a:srgbClr val="FBAE40"/>
          </p15:clr>
        </p15:guide>
        <p15:guide id="4" orient="horz" pos="64" userDrawn="1">
          <p15:clr>
            <a:srgbClr val="FBAE40"/>
          </p15:clr>
        </p15:guide>
        <p15:guide id="5" orient="horz" pos="692" userDrawn="1">
          <p15:clr>
            <a:srgbClr val="FBAE40"/>
          </p15:clr>
        </p15:guide>
        <p15:guide id="6" orient="horz" pos="816" userDrawn="1">
          <p15:clr>
            <a:srgbClr val="FBAE40"/>
          </p15:clr>
        </p15:guide>
        <p15:guide id="7" pos="7322" userDrawn="1">
          <p15:clr>
            <a:srgbClr val="FBAE40"/>
          </p15:clr>
        </p15:guide>
        <p15:guide id="8" pos="2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34C950B-138C-6F67-9F8D-76FF15F71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303020"/>
            <a:ext cx="11010900" cy="4895900"/>
          </a:xfrm>
        </p:spPr>
        <p:txBody>
          <a:bodyPr>
            <a:normAutofit/>
          </a:bodyPr>
          <a:lstStyle>
            <a:lvl1pPr>
              <a:defRPr sz="1400" baseline="0"/>
            </a:lvl1pPr>
            <a:lvl2pPr>
              <a:defRPr sz="1400" baseline="0"/>
            </a:lvl2pPr>
            <a:lvl3pPr>
              <a:defRPr sz="1400" baseline="0"/>
            </a:lvl3pPr>
            <a:lvl4pPr>
              <a:defRPr sz="1400" baseline="0"/>
            </a:lvl4pPr>
            <a:lvl5pPr>
              <a:defRPr sz="1400" baseline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34B9430-4782-DCF1-ED33-F38C01802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0" y="103359"/>
            <a:ext cx="11010900" cy="986828"/>
          </a:xfrm>
        </p:spPr>
        <p:txBody>
          <a:bodyPr anchor="ctr">
            <a:normAutofit/>
          </a:bodyPr>
          <a:lstStyle>
            <a:lvl1pPr>
              <a:defRPr sz="32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Header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CEC532-8D03-1FE1-DDEF-159542DE749B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4A38B5-DF66-CA5F-43F7-0C8C9A472556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B4F766-E589-63C5-A3E2-F2CFBAAC5AA1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79EB9F4-DF3D-9A96-C8FF-62F88F9D29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33F9874-C656-BBEA-BE7F-24E2B6BF8F48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97654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2" userDrawn="1">
          <p15:clr>
            <a:srgbClr val="FBAE40"/>
          </p15:clr>
        </p15:guide>
        <p15:guide id="2" pos="7326" userDrawn="1">
          <p15:clr>
            <a:srgbClr val="FBAE40"/>
          </p15:clr>
        </p15:guide>
        <p15:guide id="3" pos="354" userDrawn="1">
          <p15:clr>
            <a:srgbClr val="FBAE40"/>
          </p15:clr>
        </p15:guide>
        <p15:guide id="4" orient="horz" pos="64" userDrawn="1">
          <p15:clr>
            <a:srgbClr val="FBAE40"/>
          </p15:clr>
        </p15:guide>
        <p15:guide id="5" orient="horz" pos="690" userDrawn="1">
          <p15:clr>
            <a:srgbClr val="FBAE40"/>
          </p15:clr>
        </p15:guide>
        <p15:guide id="6" pos="278" userDrawn="1">
          <p15:clr>
            <a:srgbClr val="FBAE40"/>
          </p15:clr>
        </p15:guide>
        <p15:guide id="7" pos="7394" userDrawn="1">
          <p15:clr>
            <a:srgbClr val="FBAE40"/>
          </p15:clr>
        </p15:guide>
        <p15:guide id="8" orient="horz" pos="81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B2CA859-5D19-20CB-6770-9588B80D2E05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24FD884-3449-CEB2-0DA3-6901C43CA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684867"/>
            <a:ext cx="11010900" cy="4514053"/>
          </a:xfrm>
        </p:spPr>
        <p:txBody>
          <a:bodyPr>
            <a:normAutofit/>
          </a:bodyPr>
          <a:lstStyle>
            <a:lvl1pPr>
              <a:defRPr sz="1400" baseline="0"/>
            </a:lvl1pPr>
            <a:lvl2pPr>
              <a:defRPr sz="1400" baseline="0"/>
            </a:lvl2pPr>
            <a:lvl3pPr>
              <a:defRPr sz="1400" baseline="0"/>
            </a:lvl3pPr>
            <a:lvl4pPr>
              <a:defRPr sz="1400" baseline="0"/>
            </a:lvl4pPr>
            <a:lvl5pPr>
              <a:defRPr sz="1400" baseline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B6C8DA02-67E3-F0D3-2196-8699EA81ED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4500" y="1064786"/>
            <a:ext cx="11010900" cy="40248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none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Subhead or Text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2E61EC0-F8BF-C189-13DE-8F877C05EE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0" y="125068"/>
            <a:ext cx="11010900" cy="943410"/>
          </a:xfrm>
        </p:spPr>
        <p:txBody>
          <a:bodyPr anchor="ctr">
            <a:normAutofit/>
          </a:bodyPr>
          <a:lstStyle>
            <a:lvl1pPr>
              <a:defRPr sz="32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Header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D2071E1-DDCC-F9BE-246E-D3D14C03B130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743D986-A088-5BA7-EC34-5CA0FFD8B85E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CBEB734-200C-CB6E-02B3-6F22C48C0D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314BEA2-F3C4-2CE3-21B0-0948ABFEBBD2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extLst>
    <p:ext uri="{DCECCB84-F9BA-43D5-87BE-67443E8EF086}">
      <p15:sldGuideLst xmlns:p15="http://schemas.microsoft.com/office/powerpoint/2012/main">
        <p15:guide id="2" pos="7322" userDrawn="1">
          <p15:clr>
            <a:srgbClr val="FBAE40"/>
          </p15:clr>
        </p15:guide>
        <p15:guide id="3" pos="356" userDrawn="1">
          <p15:clr>
            <a:srgbClr val="FBAE40"/>
          </p15:clr>
        </p15:guide>
        <p15:guide id="4" orient="horz" pos="78" userDrawn="1">
          <p15:clr>
            <a:srgbClr val="FBAE40"/>
          </p15:clr>
        </p15:guide>
        <p15:guide id="5" orient="horz" pos="4052" userDrawn="1">
          <p15:clr>
            <a:srgbClr val="FBAE40"/>
          </p15:clr>
        </p15:guide>
        <p15:guide id="6" orient="horz" pos="668" userDrawn="1">
          <p15:clr>
            <a:srgbClr val="FBAE40"/>
          </p15:clr>
        </p15:guide>
        <p15:guide id="7" pos="278" userDrawn="1">
          <p15:clr>
            <a:srgbClr val="FBAE40"/>
          </p15:clr>
        </p15:guide>
        <p15:guide id="8" pos="7392" userDrawn="1">
          <p15:clr>
            <a:srgbClr val="FBAE40"/>
          </p15:clr>
        </p15:guide>
        <p15:guide id="9" orient="horz" pos="1047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1CDC44D-D99C-6344-B0D5-46D248295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303019"/>
            <a:ext cx="5288526" cy="4895900"/>
          </a:xfrm>
        </p:spPr>
        <p:txBody>
          <a:bodyPr>
            <a:normAutofit/>
          </a:bodyPr>
          <a:lstStyle>
            <a:lvl1pPr>
              <a:defRPr sz="1400" baseline="0"/>
            </a:lvl1pPr>
            <a:lvl2pPr>
              <a:defRPr sz="1400" baseline="0"/>
            </a:lvl2pPr>
            <a:lvl3pPr>
              <a:defRPr sz="1400" baseline="0"/>
            </a:lvl3pPr>
            <a:lvl4pPr>
              <a:defRPr sz="1400" baseline="0"/>
            </a:lvl4pPr>
            <a:lvl5pPr>
              <a:defRPr sz="1400" baseline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C1CDC44D-D99C-6344-B0D5-46D24829506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04974" y="1303018"/>
            <a:ext cx="5288526" cy="4895900"/>
          </a:xfrm>
        </p:spPr>
        <p:txBody>
          <a:bodyPr>
            <a:normAutofit/>
          </a:bodyPr>
          <a:lstStyle>
            <a:lvl1pPr>
              <a:defRPr sz="1400" baseline="0"/>
            </a:lvl1pPr>
            <a:lvl2pPr>
              <a:defRPr sz="1400" baseline="0"/>
            </a:lvl2pPr>
            <a:lvl3pPr>
              <a:defRPr sz="1400" baseline="0"/>
            </a:lvl3pPr>
            <a:lvl4pPr>
              <a:defRPr sz="1400" baseline="0"/>
            </a:lvl4pPr>
            <a:lvl5pPr>
              <a:defRPr sz="1400" baseline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895499-D6A4-122E-0C50-F1D049BDF15D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44FFD47-9F73-A071-5FCC-3387765D74CD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0C32D7-4C74-94B8-05A4-6324A1D7FE61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7E5E607-1E64-CEB8-4C92-D0E04321C9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4E07C70-CDA5-1019-F72B-2467E594C944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655F7A-4305-6E9A-78D9-B26D623346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0" y="103359"/>
            <a:ext cx="11010900" cy="986828"/>
          </a:xfrm>
        </p:spPr>
        <p:txBody>
          <a:bodyPr anchor="ctr">
            <a:normAutofit/>
          </a:bodyPr>
          <a:lstStyle>
            <a:lvl1pPr>
              <a:defRPr sz="32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Header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0" userDrawn="1">
          <p15:clr>
            <a:srgbClr val="FBAE40"/>
          </p15:clr>
        </p15:guide>
        <p15:guide id="2" pos="7392" userDrawn="1">
          <p15:clr>
            <a:srgbClr val="FBAE40"/>
          </p15:clr>
        </p15:guide>
        <p15:guide id="3" pos="280" userDrawn="1">
          <p15:clr>
            <a:srgbClr val="FBAE40"/>
          </p15:clr>
        </p15:guide>
        <p15:guide id="4" pos="354" userDrawn="1">
          <p15:clr>
            <a:srgbClr val="FBAE40"/>
          </p15:clr>
        </p15:guide>
        <p15:guide id="5" pos="7320" userDrawn="1">
          <p15:clr>
            <a:srgbClr val="FBAE40"/>
          </p15:clr>
        </p15:guide>
        <p15:guide id="6" orient="horz" pos="60" userDrawn="1">
          <p15:clr>
            <a:srgbClr val="FBAE40"/>
          </p15:clr>
        </p15:guide>
        <p15:guide id="7" orient="horz" pos="688" userDrawn="1">
          <p15:clr>
            <a:srgbClr val="FBAE40"/>
          </p15:clr>
        </p15:guide>
        <p15:guide id="8" orient="horz" pos="815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543289-2852-EF11-AACA-28BBC6817167}"/>
              </a:ext>
            </a:extLst>
          </p:cNvPr>
          <p:cNvSpPr/>
          <p:nvPr userDrawn="1"/>
        </p:nvSpPr>
        <p:spPr>
          <a:xfrm>
            <a:off x="0" y="6433294"/>
            <a:ext cx="12192000" cy="42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73DB323-A3D2-78E1-965B-1A19914956E9}"/>
              </a:ext>
            </a:extLst>
          </p:cNvPr>
          <p:cNvSpPr txBox="1">
            <a:spLocks/>
          </p:cNvSpPr>
          <p:nvPr userDrawn="1"/>
        </p:nvSpPr>
        <p:spPr>
          <a:xfrm>
            <a:off x="9238129" y="6519658"/>
            <a:ext cx="2743200" cy="253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7944B7-E061-3FDE-C3E8-0B056B9490AE}"/>
              </a:ext>
            </a:extLst>
          </p:cNvPr>
          <p:cNvSpPr/>
          <p:nvPr userDrawn="1"/>
        </p:nvSpPr>
        <p:spPr>
          <a:xfrm>
            <a:off x="1525233" y="6530827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Grandview" panose="020B0502040204020203" pitchFamily="34" charset="0"/>
                <a:ea typeface="Arial Narrow" charset="0"/>
                <a:cs typeface="Arial Narrow" charset="0"/>
              </a:rPr>
              <a:t>CONFIDENTIAL   |   ©Jabil Inc. 2024. All Rights Reserved.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32209-3AEF-C1A8-E34B-018650DFF5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0671" y="6559555"/>
            <a:ext cx="989101" cy="173377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7C3B524-4F71-6939-502F-5656727307BD}"/>
              </a:ext>
            </a:extLst>
          </p:cNvPr>
          <p:cNvCxnSpPr>
            <a:cxnSpLocks/>
          </p:cNvCxnSpPr>
          <p:nvPr userDrawn="1"/>
        </p:nvCxnSpPr>
        <p:spPr>
          <a:xfrm>
            <a:off x="1409322" y="6559555"/>
            <a:ext cx="0" cy="17337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246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8" userDrawn="1">
          <p15:clr>
            <a:srgbClr val="FBAE40"/>
          </p15:clr>
        </p15:guide>
        <p15:guide id="2" pos="7394" userDrawn="1">
          <p15:clr>
            <a:srgbClr val="FBAE40"/>
          </p15:clr>
        </p15:guide>
        <p15:guide id="3" orient="horz" pos="4049" userDrawn="1">
          <p15:clr>
            <a:srgbClr val="FBAE40"/>
          </p15:clr>
        </p15:guide>
        <p15:guide id="4" pos="356" userDrawn="1">
          <p15:clr>
            <a:srgbClr val="FBAE40"/>
          </p15:clr>
        </p15:guide>
        <p15:guide id="5" pos="732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xt 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7F0D0D-435D-F047-8AB4-BF884E3432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7246" y="2353457"/>
            <a:ext cx="9393753" cy="2698217"/>
          </a:xfrm>
        </p:spPr>
        <p:txBody>
          <a:bodyPr>
            <a:normAutofit/>
          </a:bodyPr>
          <a:lstStyle>
            <a:lvl1pPr marL="342900" indent="-342900" algn="l">
              <a:buFont typeface="Arial" panose="020B0604020202020204" pitchFamily="34" charset="0"/>
              <a:buChar char="•"/>
              <a:defRPr sz="2200" b="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7735F75C-1AB9-39CE-0AFD-9323C37BCC9E}"/>
              </a:ext>
            </a:extLst>
          </p:cNvPr>
          <p:cNvSpPr/>
          <p:nvPr userDrawn="1"/>
        </p:nvSpPr>
        <p:spPr>
          <a:xfrm>
            <a:off x="0" y="5706728"/>
            <a:ext cx="9474200" cy="1151271"/>
          </a:xfrm>
          <a:custGeom>
            <a:avLst/>
            <a:gdLst>
              <a:gd name="connsiteX0" fmla="*/ 8845402 w 9474200"/>
              <a:gd name="connsiteY0" fmla="*/ 0 h 1151271"/>
              <a:gd name="connsiteX1" fmla="*/ 9474200 w 9474200"/>
              <a:gd name="connsiteY1" fmla="*/ 0 h 1151271"/>
              <a:gd name="connsiteX2" fmla="*/ 8845405 w 9474200"/>
              <a:gd name="connsiteY2" fmla="*/ 1151265 h 1151271"/>
              <a:gd name="connsiteX3" fmla="*/ 8845405 w 9474200"/>
              <a:gd name="connsiteY3" fmla="*/ 1151271 h 1151271"/>
              <a:gd name="connsiteX4" fmla="*/ 8845402 w 9474200"/>
              <a:gd name="connsiteY4" fmla="*/ 1151271 h 1151271"/>
              <a:gd name="connsiteX5" fmla="*/ 0 w 9474200"/>
              <a:gd name="connsiteY5" fmla="*/ 1151271 h 1151271"/>
              <a:gd name="connsiteX6" fmla="*/ 0 w 9474200"/>
              <a:gd name="connsiteY6" fmla="*/ 1 h 1151271"/>
              <a:gd name="connsiteX7" fmla="*/ 8845402 w 9474200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4200" h="1151271">
                <a:moveTo>
                  <a:pt x="8845402" y="0"/>
                </a:moveTo>
                <a:lnTo>
                  <a:pt x="9474200" y="0"/>
                </a:lnTo>
                <a:lnTo>
                  <a:pt x="8845405" y="1151265"/>
                </a:lnTo>
                <a:lnTo>
                  <a:pt x="8845405" y="1151271"/>
                </a:lnTo>
                <a:lnTo>
                  <a:pt x="8845402" y="1151271"/>
                </a:lnTo>
                <a:lnTo>
                  <a:pt x="0" y="1151271"/>
                </a:lnTo>
                <a:lnTo>
                  <a:pt x="0" y="1"/>
                </a:lnTo>
                <a:lnTo>
                  <a:pt x="8845402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12F67198-EA74-A899-4CF3-003C600FAA3F}"/>
              </a:ext>
            </a:extLst>
          </p:cNvPr>
          <p:cNvSpPr/>
          <p:nvPr userDrawn="1"/>
        </p:nvSpPr>
        <p:spPr>
          <a:xfrm>
            <a:off x="1" y="5706728"/>
            <a:ext cx="8114301" cy="1151271"/>
          </a:xfrm>
          <a:custGeom>
            <a:avLst/>
            <a:gdLst>
              <a:gd name="connsiteX0" fmla="*/ 7485503 w 8114301"/>
              <a:gd name="connsiteY0" fmla="*/ 0 h 1151271"/>
              <a:gd name="connsiteX1" fmla="*/ 8114301 w 8114301"/>
              <a:gd name="connsiteY1" fmla="*/ 0 h 1151271"/>
              <a:gd name="connsiteX2" fmla="*/ 7485506 w 8114301"/>
              <a:gd name="connsiteY2" fmla="*/ 1151265 h 1151271"/>
              <a:gd name="connsiteX3" fmla="*/ 7485506 w 8114301"/>
              <a:gd name="connsiteY3" fmla="*/ 1151271 h 1151271"/>
              <a:gd name="connsiteX4" fmla="*/ 7485503 w 8114301"/>
              <a:gd name="connsiteY4" fmla="*/ 1151271 h 1151271"/>
              <a:gd name="connsiteX5" fmla="*/ 0 w 8114301"/>
              <a:gd name="connsiteY5" fmla="*/ 1151271 h 1151271"/>
              <a:gd name="connsiteX6" fmla="*/ 0 w 8114301"/>
              <a:gd name="connsiteY6" fmla="*/ 1 h 1151271"/>
              <a:gd name="connsiteX7" fmla="*/ 7485503 w 8114301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14301" h="1151271">
                <a:moveTo>
                  <a:pt x="7485503" y="0"/>
                </a:moveTo>
                <a:lnTo>
                  <a:pt x="8114301" y="0"/>
                </a:lnTo>
                <a:lnTo>
                  <a:pt x="7485506" y="1151265"/>
                </a:lnTo>
                <a:lnTo>
                  <a:pt x="7485506" y="1151271"/>
                </a:lnTo>
                <a:lnTo>
                  <a:pt x="7485503" y="1151271"/>
                </a:lnTo>
                <a:lnTo>
                  <a:pt x="0" y="1151271"/>
                </a:lnTo>
                <a:lnTo>
                  <a:pt x="0" y="1"/>
                </a:lnTo>
                <a:lnTo>
                  <a:pt x="7485503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88362A17-0A79-B017-77FD-DFA7DE2981EC}"/>
              </a:ext>
            </a:extLst>
          </p:cNvPr>
          <p:cNvSpPr/>
          <p:nvPr userDrawn="1"/>
        </p:nvSpPr>
        <p:spPr>
          <a:xfrm>
            <a:off x="0" y="5706728"/>
            <a:ext cx="7826394" cy="1151271"/>
          </a:xfrm>
          <a:custGeom>
            <a:avLst/>
            <a:gdLst>
              <a:gd name="connsiteX0" fmla="*/ 7197596 w 7826394"/>
              <a:gd name="connsiteY0" fmla="*/ 0 h 1151271"/>
              <a:gd name="connsiteX1" fmla="*/ 7826394 w 7826394"/>
              <a:gd name="connsiteY1" fmla="*/ 0 h 1151271"/>
              <a:gd name="connsiteX2" fmla="*/ 7197599 w 7826394"/>
              <a:gd name="connsiteY2" fmla="*/ 1151265 h 1151271"/>
              <a:gd name="connsiteX3" fmla="*/ 7197599 w 7826394"/>
              <a:gd name="connsiteY3" fmla="*/ 1151271 h 1151271"/>
              <a:gd name="connsiteX4" fmla="*/ 7197596 w 7826394"/>
              <a:gd name="connsiteY4" fmla="*/ 1151271 h 1151271"/>
              <a:gd name="connsiteX5" fmla="*/ 0 w 7826394"/>
              <a:gd name="connsiteY5" fmla="*/ 1151271 h 1151271"/>
              <a:gd name="connsiteX6" fmla="*/ 0 w 7826394"/>
              <a:gd name="connsiteY6" fmla="*/ 1 h 1151271"/>
              <a:gd name="connsiteX7" fmla="*/ 7197596 w 7826394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26394" h="1151271">
                <a:moveTo>
                  <a:pt x="7197596" y="0"/>
                </a:moveTo>
                <a:lnTo>
                  <a:pt x="7826394" y="0"/>
                </a:lnTo>
                <a:lnTo>
                  <a:pt x="7197599" y="1151265"/>
                </a:lnTo>
                <a:lnTo>
                  <a:pt x="7197599" y="1151271"/>
                </a:lnTo>
                <a:lnTo>
                  <a:pt x="7197596" y="1151271"/>
                </a:lnTo>
                <a:lnTo>
                  <a:pt x="0" y="1151271"/>
                </a:lnTo>
                <a:lnTo>
                  <a:pt x="0" y="1"/>
                </a:lnTo>
                <a:lnTo>
                  <a:pt x="7197596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0388D7-F9E4-71A0-BFB2-F921F7AAD871}"/>
              </a:ext>
            </a:extLst>
          </p:cNvPr>
          <p:cNvCxnSpPr>
            <a:cxnSpLocks/>
          </p:cNvCxnSpPr>
          <p:nvPr userDrawn="1"/>
        </p:nvCxnSpPr>
        <p:spPr>
          <a:xfrm>
            <a:off x="1239294" y="1917662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DF3EB52B-E2D5-CE5B-729C-F85B0F62BBA6}"/>
              </a:ext>
            </a:extLst>
          </p:cNvPr>
          <p:cNvSpPr txBox="1">
            <a:spLocks/>
          </p:cNvSpPr>
          <p:nvPr userDrawn="1"/>
        </p:nvSpPr>
        <p:spPr>
          <a:xfrm>
            <a:off x="1147246" y="579281"/>
            <a:ext cx="9393753" cy="11106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0" i="0" kern="1200" cap="none" baseline="0">
                <a:solidFill>
                  <a:schemeClr val="tx2"/>
                </a:solidFill>
                <a:latin typeface="Grandview" panose="020B0502040204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7628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21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7F0D0D-435D-F047-8AB4-BF884E3432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7246" y="3403372"/>
            <a:ext cx="9393753" cy="1219425"/>
          </a:xfrm>
        </p:spPr>
        <p:txBody>
          <a:bodyPr>
            <a:normAutofit/>
          </a:bodyPr>
          <a:lstStyle>
            <a:lvl1pPr marL="0" indent="0" algn="l">
              <a:buNone/>
              <a:defRPr sz="2200" b="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 or description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0388D7-F9E4-71A0-BFB2-F921F7AAD871}"/>
              </a:ext>
            </a:extLst>
          </p:cNvPr>
          <p:cNvCxnSpPr>
            <a:cxnSpLocks/>
          </p:cNvCxnSpPr>
          <p:nvPr userDrawn="1"/>
        </p:nvCxnSpPr>
        <p:spPr>
          <a:xfrm>
            <a:off x="1239294" y="3149090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1FB5957D-F052-89C8-69C9-67F9D96028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3" name="Freeform 2">
            <a:extLst>
              <a:ext uri="{FF2B5EF4-FFF2-40B4-BE49-F238E27FC236}">
                <a16:creationId xmlns:a16="http://schemas.microsoft.com/office/drawing/2014/main" id="{3CD7C55F-4742-1314-B45C-057E6561FF78}"/>
              </a:ext>
            </a:extLst>
          </p:cNvPr>
          <p:cNvSpPr/>
          <p:nvPr userDrawn="1"/>
        </p:nvSpPr>
        <p:spPr>
          <a:xfrm>
            <a:off x="0" y="5706728"/>
            <a:ext cx="9474200" cy="1151271"/>
          </a:xfrm>
          <a:custGeom>
            <a:avLst/>
            <a:gdLst>
              <a:gd name="connsiteX0" fmla="*/ 8845402 w 9474200"/>
              <a:gd name="connsiteY0" fmla="*/ 0 h 1151271"/>
              <a:gd name="connsiteX1" fmla="*/ 9474200 w 9474200"/>
              <a:gd name="connsiteY1" fmla="*/ 0 h 1151271"/>
              <a:gd name="connsiteX2" fmla="*/ 8845405 w 9474200"/>
              <a:gd name="connsiteY2" fmla="*/ 1151265 h 1151271"/>
              <a:gd name="connsiteX3" fmla="*/ 8845405 w 9474200"/>
              <a:gd name="connsiteY3" fmla="*/ 1151271 h 1151271"/>
              <a:gd name="connsiteX4" fmla="*/ 8845402 w 9474200"/>
              <a:gd name="connsiteY4" fmla="*/ 1151271 h 1151271"/>
              <a:gd name="connsiteX5" fmla="*/ 0 w 9474200"/>
              <a:gd name="connsiteY5" fmla="*/ 1151271 h 1151271"/>
              <a:gd name="connsiteX6" fmla="*/ 0 w 9474200"/>
              <a:gd name="connsiteY6" fmla="*/ 1 h 1151271"/>
              <a:gd name="connsiteX7" fmla="*/ 8845402 w 9474200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4200" h="1151271">
                <a:moveTo>
                  <a:pt x="8845402" y="0"/>
                </a:moveTo>
                <a:lnTo>
                  <a:pt x="9474200" y="0"/>
                </a:lnTo>
                <a:lnTo>
                  <a:pt x="8845405" y="1151265"/>
                </a:lnTo>
                <a:lnTo>
                  <a:pt x="8845405" y="1151271"/>
                </a:lnTo>
                <a:lnTo>
                  <a:pt x="8845402" y="1151271"/>
                </a:lnTo>
                <a:lnTo>
                  <a:pt x="0" y="1151271"/>
                </a:lnTo>
                <a:lnTo>
                  <a:pt x="0" y="1"/>
                </a:lnTo>
                <a:lnTo>
                  <a:pt x="8845402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760C4465-08D1-DD6E-33E9-557D350CE571}"/>
              </a:ext>
            </a:extLst>
          </p:cNvPr>
          <p:cNvSpPr/>
          <p:nvPr userDrawn="1"/>
        </p:nvSpPr>
        <p:spPr>
          <a:xfrm>
            <a:off x="1" y="5706728"/>
            <a:ext cx="8114301" cy="1151271"/>
          </a:xfrm>
          <a:custGeom>
            <a:avLst/>
            <a:gdLst>
              <a:gd name="connsiteX0" fmla="*/ 7485503 w 8114301"/>
              <a:gd name="connsiteY0" fmla="*/ 0 h 1151271"/>
              <a:gd name="connsiteX1" fmla="*/ 8114301 w 8114301"/>
              <a:gd name="connsiteY1" fmla="*/ 0 h 1151271"/>
              <a:gd name="connsiteX2" fmla="*/ 7485506 w 8114301"/>
              <a:gd name="connsiteY2" fmla="*/ 1151265 h 1151271"/>
              <a:gd name="connsiteX3" fmla="*/ 7485506 w 8114301"/>
              <a:gd name="connsiteY3" fmla="*/ 1151271 h 1151271"/>
              <a:gd name="connsiteX4" fmla="*/ 7485503 w 8114301"/>
              <a:gd name="connsiteY4" fmla="*/ 1151271 h 1151271"/>
              <a:gd name="connsiteX5" fmla="*/ 0 w 8114301"/>
              <a:gd name="connsiteY5" fmla="*/ 1151271 h 1151271"/>
              <a:gd name="connsiteX6" fmla="*/ 0 w 8114301"/>
              <a:gd name="connsiteY6" fmla="*/ 1 h 1151271"/>
              <a:gd name="connsiteX7" fmla="*/ 7485503 w 8114301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14301" h="1151271">
                <a:moveTo>
                  <a:pt x="7485503" y="0"/>
                </a:moveTo>
                <a:lnTo>
                  <a:pt x="8114301" y="0"/>
                </a:lnTo>
                <a:lnTo>
                  <a:pt x="7485506" y="1151265"/>
                </a:lnTo>
                <a:lnTo>
                  <a:pt x="7485506" y="1151271"/>
                </a:lnTo>
                <a:lnTo>
                  <a:pt x="7485503" y="1151271"/>
                </a:lnTo>
                <a:lnTo>
                  <a:pt x="0" y="1151271"/>
                </a:lnTo>
                <a:lnTo>
                  <a:pt x="0" y="1"/>
                </a:lnTo>
                <a:lnTo>
                  <a:pt x="7485503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61FA27E2-2742-D9A6-0580-589CD5F35E16}"/>
              </a:ext>
            </a:extLst>
          </p:cNvPr>
          <p:cNvSpPr/>
          <p:nvPr userDrawn="1"/>
        </p:nvSpPr>
        <p:spPr>
          <a:xfrm>
            <a:off x="0" y="5706728"/>
            <a:ext cx="7826394" cy="1151271"/>
          </a:xfrm>
          <a:custGeom>
            <a:avLst/>
            <a:gdLst>
              <a:gd name="connsiteX0" fmla="*/ 7197596 w 7826394"/>
              <a:gd name="connsiteY0" fmla="*/ 0 h 1151271"/>
              <a:gd name="connsiteX1" fmla="*/ 7826394 w 7826394"/>
              <a:gd name="connsiteY1" fmla="*/ 0 h 1151271"/>
              <a:gd name="connsiteX2" fmla="*/ 7197599 w 7826394"/>
              <a:gd name="connsiteY2" fmla="*/ 1151265 h 1151271"/>
              <a:gd name="connsiteX3" fmla="*/ 7197599 w 7826394"/>
              <a:gd name="connsiteY3" fmla="*/ 1151271 h 1151271"/>
              <a:gd name="connsiteX4" fmla="*/ 7197596 w 7826394"/>
              <a:gd name="connsiteY4" fmla="*/ 1151271 h 1151271"/>
              <a:gd name="connsiteX5" fmla="*/ 0 w 7826394"/>
              <a:gd name="connsiteY5" fmla="*/ 1151271 h 1151271"/>
              <a:gd name="connsiteX6" fmla="*/ 0 w 7826394"/>
              <a:gd name="connsiteY6" fmla="*/ 1 h 1151271"/>
              <a:gd name="connsiteX7" fmla="*/ 7197596 w 7826394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26394" h="1151271">
                <a:moveTo>
                  <a:pt x="7197596" y="0"/>
                </a:moveTo>
                <a:lnTo>
                  <a:pt x="7826394" y="0"/>
                </a:lnTo>
                <a:lnTo>
                  <a:pt x="7197599" y="1151265"/>
                </a:lnTo>
                <a:lnTo>
                  <a:pt x="7197599" y="1151271"/>
                </a:lnTo>
                <a:lnTo>
                  <a:pt x="7197596" y="1151271"/>
                </a:lnTo>
                <a:lnTo>
                  <a:pt x="0" y="1151271"/>
                </a:lnTo>
                <a:lnTo>
                  <a:pt x="0" y="1"/>
                </a:lnTo>
                <a:lnTo>
                  <a:pt x="7197596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15B9A97-A113-CDB6-77C0-CADBCDADBD19}"/>
              </a:ext>
            </a:extLst>
          </p:cNvPr>
          <p:cNvSpPr txBox="1">
            <a:spLocks/>
          </p:cNvSpPr>
          <p:nvPr userDrawn="1"/>
        </p:nvSpPr>
        <p:spPr>
          <a:xfrm>
            <a:off x="1147246" y="752987"/>
            <a:ext cx="9393753" cy="21714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b="0" i="0" kern="1200" cap="none" baseline="0">
                <a:solidFill>
                  <a:schemeClr val="tx2"/>
                </a:solidFill>
                <a:latin typeface="Grandview" panose="020B0502040204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Q&amp;A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57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g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4B55436-07DF-8351-B39D-B091DA7AAD3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randview" panose="020B0502040204020203" pitchFamily="34" charset="0"/>
            </a:endParaRPr>
          </a:p>
        </p:txBody>
      </p:sp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58A8D385-FD15-C96A-768E-4F22F2924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2119" y="3062710"/>
            <a:ext cx="3015115" cy="520904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DC1B016A-9F47-4CFA-7E78-5C03183ED024}"/>
              </a:ext>
            </a:extLst>
          </p:cNvPr>
          <p:cNvSpPr/>
          <p:nvPr userDrawn="1"/>
        </p:nvSpPr>
        <p:spPr>
          <a:xfrm>
            <a:off x="5932663" y="2917418"/>
            <a:ext cx="4459345" cy="8377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randview" panose="020B0502040204020203" pitchFamily="34" charset="0"/>
            </a:endParaRP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5C4E1F24-782F-7C48-3C83-DF444496A18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57907" y="2993486"/>
            <a:ext cx="3195289" cy="700794"/>
          </a:xfrm>
          <a:prstGeom prst="rect">
            <a:avLst/>
          </a:prstGeom>
        </p:spPr>
      </p:pic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C6741F4-34DA-6EC6-BA2A-AB79B5884D9A}"/>
              </a:ext>
            </a:extLst>
          </p:cNvPr>
          <p:cNvCxnSpPr>
            <a:cxnSpLocks/>
          </p:cNvCxnSpPr>
          <p:nvPr userDrawn="1"/>
        </p:nvCxnSpPr>
        <p:spPr>
          <a:xfrm>
            <a:off x="5932663" y="2924207"/>
            <a:ext cx="0" cy="830943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CDEBBDA-1E93-A891-6E36-36980A366CC2}"/>
              </a:ext>
            </a:extLst>
          </p:cNvPr>
          <p:cNvGrpSpPr/>
          <p:nvPr userDrawn="1"/>
        </p:nvGrpSpPr>
        <p:grpSpPr>
          <a:xfrm>
            <a:off x="1350933" y="2907690"/>
            <a:ext cx="4459345" cy="837732"/>
            <a:chOff x="1360661" y="2917418"/>
            <a:chExt cx="4459345" cy="837732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FE2281C-AA57-A2A2-ED3D-B7CEE8590418}"/>
                </a:ext>
              </a:extLst>
            </p:cNvPr>
            <p:cNvSpPr/>
            <p:nvPr userDrawn="1"/>
          </p:nvSpPr>
          <p:spPr>
            <a:xfrm>
              <a:off x="1360661" y="2917418"/>
              <a:ext cx="4459345" cy="8377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Grandview" panose="020B0502040204020203" pitchFamily="34" charset="0"/>
              </a:endParaRPr>
            </a:p>
          </p:txBody>
        </p:sp>
        <p:pic>
          <p:nvPicPr>
            <p:cNvPr id="62" name="Picture 61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8328403C-0978-3EC5-C5F6-69F9014444E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33754" y="3072438"/>
              <a:ext cx="3015115" cy="5209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467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7.40741E-7 L -0.28932 -7.40741E-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67474A-0653-6B44-B30D-92A3CB466C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1849" y="6108507"/>
            <a:ext cx="1656279" cy="290325"/>
          </a:xfrm>
          <a:prstGeom prst="rect">
            <a:avLst/>
          </a:prstGeom>
        </p:spPr>
      </p:pic>
      <p:sp>
        <p:nvSpPr>
          <p:cNvPr id="9" name="Freeform 8">
            <a:extLst>
              <a:ext uri="{FF2B5EF4-FFF2-40B4-BE49-F238E27FC236}">
                <a16:creationId xmlns:a16="http://schemas.microsoft.com/office/drawing/2014/main" id="{02A3C70B-5C83-CAFF-757D-B52CC2A28A20}"/>
              </a:ext>
            </a:extLst>
          </p:cNvPr>
          <p:cNvSpPr/>
          <p:nvPr userDrawn="1"/>
        </p:nvSpPr>
        <p:spPr>
          <a:xfrm flipH="1">
            <a:off x="0" y="182"/>
            <a:ext cx="12192000" cy="5706546"/>
          </a:xfrm>
          <a:custGeom>
            <a:avLst/>
            <a:gdLst>
              <a:gd name="connsiteX0" fmla="*/ 5445059 w 5776857"/>
              <a:gd name="connsiteY0" fmla="*/ 6862150 h 6862150"/>
              <a:gd name="connsiteX1" fmla="*/ 2111942 w 5776857"/>
              <a:gd name="connsiteY1" fmla="*/ 6862150 h 6862150"/>
              <a:gd name="connsiteX2" fmla="*/ 2111942 w 5776857"/>
              <a:gd name="connsiteY2" fmla="*/ 6862149 h 6862150"/>
              <a:gd name="connsiteX3" fmla="*/ 0 w 5776857"/>
              <a:gd name="connsiteY3" fmla="*/ 6862149 h 6862150"/>
              <a:gd name="connsiteX4" fmla="*/ 0 w 5776857"/>
              <a:gd name="connsiteY4" fmla="*/ 0 h 6862150"/>
              <a:gd name="connsiteX5" fmla="*/ 5776857 w 5776857"/>
              <a:gd name="connsiteY5" fmla="*/ 0 h 6862150"/>
              <a:gd name="connsiteX6" fmla="*/ 5776857 w 5776857"/>
              <a:gd name="connsiteY6" fmla="*/ 6862149 h 6862150"/>
              <a:gd name="connsiteX7" fmla="*/ 5445059 w 5776857"/>
              <a:gd name="connsiteY7" fmla="*/ 6862149 h 68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6857" h="6862150">
                <a:moveTo>
                  <a:pt x="5445059" y="6862150"/>
                </a:moveTo>
                <a:lnTo>
                  <a:pt x="2111942" y="6862150"/>
                </a:lnTo>
                <a:lnTo>
                  <a:pt x="2111942" y="6862149"/>
                </a:lnTo>
                <a:lnTo>
                  <a:pt x="0" y="6862149"/>
                </a:lnTo>
                <a:lnTo>
                  <a:pt x="0" y="0"/>
                </a:lnTo>
                <a:lnTo>
                  <a:pt x="5776857" y="0"/>
                </a:lnTo>
                <a:lnTo>
                  <a:pt x="5776857" y="6862149"/>
                </a:lnTo>
                <a:lnTo>
                  <a:pt x="5445059" y="6862149"/>
                </a:lnTo>
                <a:close/>
              </a:path>
            </a:pathLst>
          </a:custGeom>
          <a:gradFill flip="none" rotWithShape="1">
            <a:gsLst>
              <a:gs pos="64000">
                <a:srgbClr val="00345A"/>
              </a:gs>
              <a:gs pos="0">
                <a:schemeClr val="tx2"/>
              </a:gs>
              <a:gs pos="98000">
                <a:schemeClr val="accent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solidFill>
                <a:schemeClr val="accent3"/>
              </a:solidFill>
              <a:latin typeface="Grandview" panose="020B0502040204020203" pitchFamily="34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7F0D0D-435D-F047-8AB4-BF884E3432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7246" y="3403372"/>
            <a:ext cx="9393753" cy="1219425"/>
          </a:xfrm>
        </p:spPr>
        <p:txBody>
          <a:bodyPr>
            <a:normAutofit/>
          </a:bodyPr>
          <a:lstStyle>
            <a:lvl1pPr marL="0" indent="0" algn="l">
              <a:buNone/>
              <a:defRPr sz="2200" b="0" spc="5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7735F75C-1AB9-39CE-0AFD-9323C37BCC9E}"/>
              </a:ext>
            </a:extLst>
          </p:cNvPr>
          <p:cNvSpPr/>
          <p:nvPr userDrawn="1"/>
        </p:nvSpPr>
        <p:spPr>
          <a:xfrm>
            <a:off x="0" y="5706728"/>
            <a:ext cx="9474200" cy="1151271"/>
          </a:xfrm>
          <a:custGeom>
            <a:avLst/>
            <a:gdLst>
              <a:gd name="connsiteX0" fmla="*/ 8845402 w 9474200"/>
              <a:gd name="connsiteY0" fmla="*/ 0 h 1151271"/>
              <a:gd name="connsiteX1" fmla="*/ 9474200 w 9474200"/>
              <a:gd name="connsiteY1" fmla="*/ 0 h 1151271"/>
              <a:gd name="connsiteX2" fmla="*/ 8845405 w 9474200"/>
              <a:gd name="connsiteY2" fmla="*/ 1151265 h 1151271"/>
              <a:gd name="connsiteX3" fmla="*/ 8845405 w 9474200"/>
              <a:gd name="connsiteY3" fmla="*/ 1151271 h 1151271"/>
              <a:gd name="connsiteX4" fmla="*/ 8845402 w 9474200"/>
              <a:gd name="connsiteY4" fmla="*/ 1151271 h 1151271"/>
              <a:gd name="connsiteX5" fmla="*/ 0 w 9474200"/>
              <a:gd name="connsiteY5" fmla="*/ 1151271 h 1151271"/>
              <a:gd name="connsiteX6" fmla="*/ 0 w 9474200"/>
              <a:gd name="connsiteY6" fmla="*/ 1 h 1151271"/>
              <a:gd name="connsiteX7" fmla="*/ 8845402 w 9474200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4200" h="1151271">
                <a:moveTo>
                  <a:pt x="8845402" y="0"/>
                </a:moveTo>
                <a:lnTo>
                  <a:pt x="9474200" y="0"/>
                </a:lnTo>
                <a:lnTo>
                  <a:pt x="8845405" y="1151265"/>
                </a:lnTo>
                <a:lnTo>
                  <a:pt x="8845405" y="1151271"/>
                </a:lnTo>
                <a:lnTo>
                  <a:pt x="8845402" y="1151271"/>
                </a:lnTo>
                <a:lnTo>
                  <a:pt x="0" y="1151271"/>
                </a:lnTo>
                <a:lnTo>
                  <a:pt x="0" y="1"/>
                </a:lnTo>
                <a:lnTo>
                  <a:pt x="8845402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12F67198-EA74-A899-4CF3-003C600FAA3F}"/>
              </a:ext>
            </a:extLst>
          </p:cNvPr>
          <p:cNvSpPr/>
          <p:nvPr userDrawn="1"/>
        </p:nvSpPr>
        <p:spPr>
          <a:xfrm>
            <a:off x="1" y="5706728"/>
            <a:ext cx="8114301" cy="1151271"/>
          </a:xfrm>
          <a:custGeom>
            <a:avLst/>
            <a:gdLst>
              <a:gd name="connsiteX0" fmla="*/ 7485503 w 8114301"/>
              <a:gd name="connsiteY0" fmla="*/ 0 h 1151271"/>
              <a:gd name="connsiteX1" fmla="*/ 8114301 w 8114301"/>
              <a:gd name="connsiteY1" fmla="*/ 0 h 1151271"/>
              <a:gd name="connsiteX2" fmla="*/ 7485506 w 8114301"/>
              <a:gd name="connsiteY2" fmla="*/ 1151265 h 1151271"/>
              <a:gd name="connsiteX3" fmla="*/ 7485506 w 8114301"/>
              <a:gd name="connsiteY3" fmla="*/ 1151271 h 1151271"/>
              <a:gd name="connsiteX4" fmla="*/ 7485503 w 8114301"/>
              <a:gd name="connsiteY4" fmla="*/ 1151271 h 1151271"/>
              <a:gd name="connsiteX5" fmla="*/ 0 w 8114301"/>
              <a:gd name="connsiteY5" fmla="*/ 1151271 h 1151271"/>
              <a:gd name="connsiteX6" fmla="*/ 0 w 8114301"/>
              <a:gd name="connsiteY6" fmla="*/ 1 h 1151271"/>
              <a:gd name="connsiteX7" fmla="*/ 7485503 w 8114301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14301" h="1151271">
                <a:moveTo>
                  <a:pt x="7485503" y="0"/>
                </a:moveTo>
                <a:lnTo>
                  <a:pt x="8114301" y="0"/>
                </a:lnTo>
                <a:lnTo>
                  <a:pt x="7485506" y="1151265"/>
                </a:lnTo>
                <a:lnTo>
                  <a:pt x="7485506" y="1151271"/>
                </a:lnTo>
                <a:lnTo>
                  <a:pt x="7485503" y="1151271"/>
                </a:lnTo>
                <a:lnTo>
                  <a:pt x="0" y="1151271"/>
                </a:lnTo>
                <a:lnTo>
                  <a:pt x="0" y="1"/>
                </a:lnTo>
                <a:lnTo>
                  <a:pt x="7485503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88362A17-0A79-B017-77FD-DFA7DE2981EC}"/>
              </a:ext>
            </a:extLst>
          </p:cNvPr>
          <p:cNvSpPr/>
          <p:nvPr userDrawn="1"/>
        </p:nvSpPr>
        <p:spPr>
          <a:xfrm>
            <a:off x="0" y="5706728"/>
            <a:ext cx="7826394" cy="1151271"/>
          </a:xfrm>
          <a:custGeom>
            <a:avLst/>
            <a:gdLst>
              <a:gd name="connsiteX0" fmla="*/ 7197596 w 7826394"/>
              <a:gd name="connsiteY0" fmla="*/ 0 h 1151271"/>
              <a:gd name="connsiteX1" fmla="*/ 7826394 w 7826394"/>
              <a:gd name="connsiteY1" fmla="*/ 0 h 1151271"/>
              <a:gd name="connsiteX2" fmla="*/ 7197599 w 7826394"/>
              <a:gd name="connsiteY2" fmla="*/ 1151265 h 1151271"/>
              <a:gd name="connsiteX3" fmla="*/ 7197599 w 7826394"/>
              <a:gd name="connsiteY3" fmla="*/ 1151271 h 1151271"/>
              <a:gd name="connsiteX4" fmla="*/ 7197596 w 7826394"/>
              <a:gd name="connsiteY4" fmla="*/ 1151271 h 1151271"/>
              <a:gd name="connsiteX5" fmla="*/ 0 w 7826394"/>
              <a:gd name="connsiteY5" fmla="*/ 1151271 h 1151271"/>
              <a:gd name="connsiteX6" fmla="*/ 0 w 7826394"/>
              <a:gd name="connsiteY6" fmla="*/ 1 h 1151271"/>
              <a:gd name="connsiteX7" fmla="*/ 7197596 w 7826394"/>
              <a:gd name="connsiteY7" fmla="*/ 1 h 115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26394" h="1151271">
                <a:moveTo>
                  <a:pt x="7197596" y="0"/>
                </a:moveTo>
                <a:lnTo>
                  <a:pt x="7826394" y="0"/>
                </a:lnTo>
                <a:lnTo>
                  <a:pt x="7197599" y="1151265"/>
                </a:lnTo>
                <a:lnTo>
                  <a:pt x="7197599" y="1151271"/>
                </a:lnTo>
                <a:lnTo>
                  <a:pt x="7197596" y="1151271"/>
                </a:lnTo>
                <a:lnTo>
                  <a:pt x="0" y="1151271"/>
                </a:lnTo>
                <a:lnTo>
                  <a:pt x="0" y="1"/>
                </a:lnTo>
                <a:lnTo>
                  <a:pt x="7197596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Grandview" panose="020B0502040204020203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0388D7-F9E4-71A0-BFB2-F921F7AAD871}"/>
              </a:ext>
            </a:extLst>
          </p:cNvPr>
          <p:cNvCxnSpPr>
            <a:cxnSpLocks/>
          </p:cNvCxnSpPr>
          <p:nvPr userDrawn="1"/>
        </p:nvCxnSpPr>
        <p:spPr>
          <a:xfrm>
            <a:off x="1239294" y="3149090"/>
            <a:ext cx="1415182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035F1AF-F17C-81EC-9B50-AFA99EBBF67D}"/>
              </a:ext>
            </a:extLst>
          </p:cNvPr>
          <p:cNvSpPr txBox="1"/>
          <p:nvPr userDrawn="1"/>
        </p:nvSpPr>
        <p:spPr>
          <a:xfrm>
            <a:off x="1159347" y="1268097"/>
            <a:ext cx="4147279" cy="1656414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pPr algn="l"/>
            <a:r>
              <a:rPr lang="en-US" sz="6000" dirty="0">
                <a:solidFill>
                  <a:schemeClr val="bg1"/>
                </a:solidFill>
                <a:latin typeface="Grandview" panose="020B0502040204020203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6469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D41E43A-0376-2E41-BDEA-3392F327AD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174" r="19843" b="4599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id="{F1DED285-5821-EE4F-A524-28AA2E25353F}"/>
              </a:ext>
            </a:extLst>
          </p:cNvPr>
          <p:cNvSpPr/>
          <p:nvPr userDrawn="1"/>
        </p:nvSpPr>
        <p:spPr>
          <a:xfrm>
            <a:off x="0" y="0"/>
            <a:ext cx="10771879" cy="6858000"/>
          </a:xfrm>
          <a:custGeom>
            <a:avLst/>
            <a:gdLst>
              <a:gd name="connsiteX0" fmla="*/ 0 w 10771879"/>
              <a:gd name="connsiteY0" fmla="*/ 0 h 6858000"/>
              <a:gd name="connsiteX1" fmla="*/ 7038976 w 10771879"/>
              <a:gd name="connsiteY1" fmla="*/ 0 h 6858000"/>
              <a:gd name="connsiteX2" fmla="*/ 7038976 w 10771879"/>
              <a:gd name="connsiteY2" fmla="*/ 7030 h 6858000"/>
              <a:gd name="connsiteX3" fmla="*/ 7039037 w 10771879"/>
              <a:gd name="connsiteY3" fmla="*/ 0 h 6858000"/>
              <a:gd name="connsiteX4" fmla="*/ 10771879 w 10771879"/>
              <a:gd name="connsiteY4" fmla="*/ 6858000 h 6858000"/>
              <a:gd name="connsiteX5" fmla="*/ 7038976 w 10771879"/>
              <a:gd name="connsiteY5" fmla="*/ 6858000 h 6858000"/>
              <a:gd name="connsiteX6" fmla="*/ 6979535 w 10771879"/>
              <a:gd name="connsiteY6" fmla="*/ 6858000 h 6858000"/>
              <a:gd name="connsiteX7" fmla="*/ 0 w 1077187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71879" h="6858000">
                <a:moveTo>
                  <a:pt x="0" y="0"/>
                </a:moveTo>
                <a:lnTo>
                  <a:pt x="7038976" y="0"/>
                </a:lnTo>
                <a:lnTo>
                  <a:pt x="7038976" y="7030"/>
                </a:lnTo>
                <a:lnTo>
                  <a:pt x="7039037" y="0"/>
                </a:lnTo>
                <a:lnTo>
                  <a:pt x="10771879" y="6858000"/>
                </a:lnTo>
                <a:lnTo>
                  <a:pt x="7038976" y="6858000"/>
                </a:lnTo>
                <a:lnTo>
                  <a:pt x="697953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BD4CF6A7-AB0D-6248-B4A7-14E14C2BC9A8}"/>
              </a:ext>
            </a:extLst>
          </p:cNvPr>
          <p:cNvSpPr/>
          <p:nvPr userDrawn="1"/>
        </p:nvSpPr>
        <p:spPr>
          <a:xfrm rot="10800000">
            <a:off x="0" y="0"/>
            <a:ext cx="9063905" cy="6858000"/>
          </a:xfrm>
          <a:custGeom>
            <a:avLst/>
            <a:gdLst>
              <a:gd name="connsiteX0" fmla="*/ 9063905 w 9063905"/>
              <a:gd name="connsiteY0" fmla="*/ 6858000 h 6858000"/>
              <a:gd name="connsiteX1" fmla="*/ 5613215 w 9063905"/>
              <a:gd name="connsiteY1" fmla="*/ 6858000 h 6858000"/>
              <a:gd name="connsiteX2" fmla="*/ 3744366 w 9063905"/>
              <a:gd name="connsiteY2" fmla="*/ 6858000 h 6858000"/>
              <a:gd name="connsiteX3" fmla="*/ 0 w 9063905"/>
              <a:gd name="connsiteY3" fmla="*/ 6858000 h 6858000"/>
              <a:gd name="connsiteX4" fmla="*/ 3737391 w 9063905"/>
              <a:gd name="connsiteY4" fmla="*/ 0 h 6858000"/>
              <a:gd name="connsiteX5" fmla="*/ 3744366 w 9063905"/>
              <a:gd name="connsiteY5" fmla="*/ 25501 h 6858000"/>
              <a:gd name="connsiteX6" fmla="*/ 3744366 w 9063905"/>
              <a:gd name="connsiteY6" fmla="*/ 0 h 6858000"/>
              <a:gd name="connsiteX7" fmla="*/ 9063905 w 9063905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63905" h="6858000">
                <a:moveTo>
                  <a:pt x="9063905" y="6858000"/>
                </a:moveTo>
                <a:lnTo>
                  <a:pt x="5613215" y="6858000"/>
                </a:lnTo>
                <a:lnTo>
                  <a:pt x="3744366" y="6858000"/>
                </a:lnTo>
                <a:lnTo>
                  <a:pt x="0" y="6858000"/>
                </a:lnTo>
                <a:lnTo>
                  <a:pt x="3737391" y="0"/>
                </a:lnTo>
                <a:lnTo>
                  <a:pt x="3744366" y="25501"/>
                </a:lnTo>
                <a:lnTo>
                  <a:pt x="3744366" y="0"/>
                </a:lnTo>
                <a:lnTo>
                  <a:pt x="9063905" y="0"/>
                </a:lnTo>
                <a:close/>
              </a:path>
            </a:pathLst>
          </a:custGeom>
          <a:solidFill>
            <a:schemeClr val="tx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0CA1B3-4419-924D-ABC7-DB10DC22F76F}"/>
              </a:ext>
            </a:extLst>
          </p:cNvPr>
          <p:cNvGrpSpPr/>
          <p:nvPr userDrawn="1"/>
        </p:nvGrpSpPr>
        <p:grpSpPr>
          <a:xfrm>
            <a:off x="7727085" y="904789"/>
            <a:ext cx="346362" cy="1340390"/>
            <a:chOff x="10819113" y="-279033"/>
            <a:chExt cx="990401" cy="3832766"/>
          </a:xfrm>
          <a:solidFill>
            <a:schemeClr val="bg2"/>
          </a:solidFill>
        </p:grpSpPr>
        <p:sp>
          <p:nvSpPr>
            <p:cNvPr id="11" name="Trapezoid 23">
              <a:extLst>
                <a:ext uri="{FF2B5EF4-FFF2-40B4-BE49-F238E27FC236}">
                  <a16:creationId xmlns:a16="http://schemas.microsoft.com/office/drawing/2014/main" id="{9756FCF0-2BF2-FA45-991F-C5F1EF55788F}"/>
                </a:ext>
              </a:extLst>
            </p:cNvPr>
            <p:cNvSpPr/>
            <p:nvPr/>
          </p:nvSpPr>
          <p:spPr>
            <a:xfrm rot="6932527">
              <a:off x="10297909" y="2236933"/>
              <a:ext cx="1838004" cy="795595"/>
            </a:xfrm>
            <a:custGeom>
              <a:avLst/>
              <a:gdLst>
                <a:gd name="connsiteX0" fmla="*/ 0 w 1294318"/>
                <a:gd name="connsiteY0" fmla="*/ 552450 h 552450"/>
                <a:gd name="connsiteX1" fmla="*/ 138113 w 1294318"/>
                <a:gd name="connsiteY1" fmla="*/ 0 h 552450"/>
                <a:gd name="connsiteX2" fmla="*/ 1156206 w 1294318"/>
                <a:gd name="connsiteY2" fmla="*/ 0 h 552450"/>
                <a:gd name="connsiteX3" fmla="*/ 1294318 w 1294318"/>
                <a:gd name="connsiteY3" fmla="*/ 552450 h 552450"/>
                <a:gd name="connsiteX4" fmla="*/ 0 w 1294318"/>
                <a:gd name="connsiteY4" fmla="*/ 552450 h 552450"/>
                <a:gd name="connsiteX0" fmla="*/ 0 w 1294318"/>
                <a:gd name="connsiteY0" fmla="*/ 598514 h 598514"/>
                <a:gd name="connsiteX1" fmla="*/ 182959 w 1294318"/>
                <a:gd name="connsiteY1" fmla="*/ 0 h 598514"/>
                <a:gd name="connsiteX2" fmla="*/ 1156206 w 1294318"/>
                <a:gd name="connsiteY2" fmla="*/ 46064 h 598514"/>
                <a:gd name="connsiteX3" fmla="*/ 1294318 w 1294318"/>
                <a:gd name="connsiteY3" fmla="*/ 598514 h 598514"/>
                <a:gd name="connsiteX4" fmla="*/ 0 w 1294318"/>
                <a:gd name="connsiteY4" fmla="*/ 598514 h 598514"/>
                <a:gd name="connsiteX0" fmla="*/ 0 w 1621502"/>
                <a:gd name="connsiteY0" fmla="*/ 709123 h 709123"/>
                <a:gd name="connsiteX1" fmla="*/ 510143 w 1621502"/>
                <a:gd name="connsiteY1" fmla="*/ 0 h 709123"/>
                <a:gd name="connsiteX2" fmla="*/ 1483390 w 1621502"/>
                <a:gd name="connsiteY2" fmla="*/ 46064 h 709123"/>
                <a:gd name="connsiteX3" fmla="*/ 1621502 w 1621502"/>
                <a:gd name="connsiteY3" fmla="*/ 598514 h 709123"/>
                <a:gd name="connsiteX4" fmla="*/ 0 w 1621502"/>
                <a:gd name="connsiteY4" fmla="*/ 709123 h 709123"/>
                <a:gd name="connsiteX0" fmla="*/ 0 w 1842364"/>
                <a:gd name="connsiteY0" fmla="*/ 709123 h 795595"/>
                <a:gd name="connsiteX1" fmla="*/ 510143 w 1842364"/>
                <a:gd name="connsiteY1" fmla="*/ 0 h 795595"/>
                <a:gd name="connsiteX2" fmla="*/ 1483390 w 1842364"/>
                <a:gd name="connsiteY2" fmla="*/ 46064 h 795595"/>
                <a:gd name="connsiteX3" fmla="*/ 1842364 w 1842364"/>
                <a:gd name="connsiteY3" fmla="*/ 795595 h 795595"/>
                <a:gd name="connsiteX4" fmla="*/ 0 w 1842364"/>
                <a:gd name="connsiteY4" fmla="*/ 709123 h 795595"/>
                <a:gd name="connsiteX0" fmla="*/ 0 w 1842364"/>
                <a:gd name="connsiteY0" fmla="*/ 709123 h 795595"/>
                <a:gd name="connsiteX1" fmla="*/ 510143 w 1842364"/>
                <a:gd name="connsiteY1" fmla="*/ 0 h 795595"/>
                <a:gd name="connsiteX2" fmla="*/ 1331053 w 1842364"/>
                <a:gd name="connsiteY2" fmla="*/ 147013 h 795595"/>
                <a:gd name="connsiteX3" fmla="*/ 1842364 w 1842364"/>
                <a:gd name="connsiteY3" fmla="*/ 795595 h 795595"/>
                <a:gd name="connsiteX4" fmla="*/ 0 w 1842364"/>
                <a:gd name="connsiteY4" fmla="*/ 709123 h 795595"/>
                <a:gd name="connsiteX0" fmla="*/ 0 w 1842364"/>
                <a:gd name="connsiteY0" fmla="*/ 709123 h 795595"/>
                <a:gd name="connsiteX1" fmla="*/ 510143 w 1842364"/>
                <a:gd name="connsiteY1" fmla="*/ 0 h 795595"/>
                <a:gd name="connsiteX2" fmla="*/ 1487623 w 1842364"/>
                <a:gd name="connsiteY2" fmla="*/ 47560 h 795595"/>
                <a:gd name="connsiteX3" fmla="*/ 1842364 w 1842364"/>
                <a:gd name="connsiteY3" fmla="*/ 795595 h 795595"/>
                <a:gd name="connsiteX4" fmla="*/ 0 w 1842364"/>
                <a:gd name="connsiteY4" fmla="*/ 709123 h 795595"/>
                <a:gd name="connsiteX0" fmla="*/ 0 w 1768516"/>
                <a:gd name="connsiteY0" fmla="*/ 709021 h 795595"/>
                <a:gd name="connsiteX1" fmla="*/ 436295 w 1768516"/>
                <a:gd name="connsiteY1" fmla="*/ 0 h 795595"/>
                <a:gd name="connsiteX2" fmla="*/ 1413775 w 1768516"/>
                <a:gd name="connsiteY2" fmla="*/ 47560 h 795595"/>
                <a:gd name="connsiteX3" fmla="*/ 1768516 w 1768516"/>
                <a:gd name="connsiteY3" fmla="*/ 795595 h 795595"/>
                <a:gd name="connsiteX4" fmla="*/ 0 w 1768516"/>
                <a:gd name="connsiteY4" fmla="*/ 709021 h 795595"/>
                <a:gd name="connsiteX0" fmla="*/ 0 w 1838004"/>
                <a:gd name="connsiteY0" fmla="*/ 703520 h 795595"/>
                <a:gd name="connsiteX1" fmla="*/ 505783 w 1838004"/>
                <a:gd name="connsiteY1" fmla="*/ 0 h 795595"/>
                <a:gd name="connsiteX2" fmla="*/ 1483263 w 1838004"/>
                <a:gd name="connsiteY2" fmla="*/ 47560 h 795595"/>
                <a:gd name="connsiteX3" fmla="*/ 1838004 w 1838004"/>
                <a:gd name="connsiteY3" fmla="*/ 795595 h 795595"/>
                <a:gd name="connsiteX4" fmla="*/ 0 w 1838004"/>
                <a:gd name="connsiteY4" fmla="*/ 703520 h 795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8004" h="795595">
                  <a:moveTo>
                    <a:pt x="0" y="703520"/>
                  </a:moveTo>
                  <a:lnTo>
                    <a:pt x="505783" y="0"/>
                  </a:lnTo>
                  <a:lnTo>
                    <a:pt x="1483263" y="47560"/>
                  </a:lnTo>
                  <a:lnTo>
                    <a:pt x="1838004" y="795595"/>
                  </a:lnTo>
                  <a:lnTo>
                    <a:pt x="0" y="703520"/>
                  </a:lnTo>
                  <a:close/>
                </a:path>
              </a:pathLst>
            </a:custGeom>
            <a:solidFill>
              <a:srgbClr val="87CA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rapezoid 21">
              <a:extLst>
                <a:ext uri="{FF2B5EF4-FFF2-40B4-BE49-F238E27FC236}">
                  <a16:creationId xmlns:a16="http://schemas.microsoft.com/office/drawing/2014/main" id="{D6978D09-4B36-394B-997E-84B87A38922A}"/>
                </a:ext>
              </a:extLst>
            </p:cNvPr>
            <p:cNvSpPr/>
            <p:nvPr/>
          </p:nvSpPr>
          <p:spPr>
            <a:xfrm rot="3564618">
              <a:off x="10053796" y="671900"/>
              <a:ext cx="2706651" cy="804785"/>
            </a:xfrm>
            <a:custGeom>
              <a:avLst/>
              <a:gdLst>
                <a:gd name="connsiteX0" fmla="*/ 0 w 2153892"/>
                <a:gd name="connsiteY0" fmla="*/ 691171 h 691171"/>
                <a:gd name="connsiteX1" fmla="*/ 148616 w 2153892"/>
                <a:gd name="connsiteY1" fmla="*/ 0 h 691171"/>
                <a:gd name="connsiteX2" fmla="*/ 2005276 w 2153892"/>
                <a:gd name="connsiteY2" fmla="*/ 0 h 691171"/>
                <a:gd name="connsiteX3" fmla="*/ 2153892 w 2153892"/>
                <a:gd name="connsiteY3" fmla="*/ 691171 h 691171"/>
                <a:gd name="connsiteX4" fmla="*/ 0 w 2153892"/>
                <a:gd name="connsiteY4" fmla="*/ 691171 h 691171"/>
                <a:gd name="connsiteX0" fmla="*/ 0 w 2153892"/>
                <a:gd name="connsiteY0" fmla="*/ 763728 h 763728"/>
                <a:gd name="connsiteX1" fmla="*/ 169378 w 2153892"/>
                <a:gd name="connsiteY1" fmla="*/ 0 h 763728"/>
                <a:gd name="connsiteX2" fmla="*/ 2005276 w 2153892"/>
                <a:gd name="connsiteY2" fmla="*/ 72557 h 763728"/>
                <a:gd name="connsiteX3" fmla="*/ 2153892 w 2153892"/>
                <a:gd name="connsiteY3" fmla="*/ 763728 h 763728"/>
                <a:gd name="connsiteX4" fmla="*/ 0 w 2153892"/>
                <a:gd name="connsiteY4" fmla="*/ 763728 h 763728"/>
                <a:gd name="connsiteX0" fmla="*/ 0 w 2153892"/>
                <a:gd name="connsiteY0" fmla="*/ 763728 h 763728"/>
                <a:gd name="connsiteX1" fmla="*/ 169378 w 2153892"/>
                <a:gd name="connsiteY1" fmla="*/ 0 h 763728"/>
                <a:gd name="connsiteX2" fmla="*/ 2012358 w 2153892"/>
                <a:gd name="connsiteY2" fmla="*/ 73055 h 763728"/>
                <a:gd name="connsiteX3" fmla="*/ 2153892 w 2153892"/>
                <a:gd name="connsiteY3" fmla="*/ 763728 h 763728"/>
                <a:gd name="connsiteX4" fmla="*/ 0 w 2153892"/>
                <a:gd name="connsiteY4" fmla="*/ 763728 h 763728"/>
                <a:gd name="connsiteX0" fmla="*/ 0 w 2448226"/>
                <a:gd name="connsiteY0" fmla="*/ 763728 h 808635"/>
                <a:gd name="connsiteX1" fmla="*/ 169378 w 2448226"/>
                <a:gd name="connsiteY1" fmla="*/ 0 h 808635"/>
                <a:gd name="connsiteX2" fmla="*/ 2012358 w 2448226"/>
                <a:gd name="connsiteY2" fmla="*/ 73055 h 808635"/>
                <a:gd name="connsiteX3" fmla="*/ 2448226 w 2448226"/>
                <a:gd name="connsiteY3" fmla="*/ 808635 h 808635"/>
                <a:gd name="connsiteX4" fmla="*/ 0 w 2448226"/>
                <a:gd name="connsiteY4" fmla="*/ 763728 h 808635"/>
                <a:gd name="connsiteX0" fmla="*/ 0 w 2706651"/>
                <a:gd name="connsiteY0" fmla="*/ 714230 h 808635"/>
                <a:gd name="connsiteX1" fmla="*/ 427803 w 2706651"/>
                <a:gd name="connsiteY1" fmla="*/ 0 h 808635"/>
                <a:gd name="connsiteX2" fmla="*/ 2270783 w 2706651"/>
                <a:gd name="connsiteY2" fmla="*/ 73055 h 808635"/>
                <a:gd name="connsiteX3" fmla="*/ 2706651 w 2706651"/>
                <a:gd name="connsiteY3" fmla="*/ 808635 h 808635"/>
                <a:gd name="connsiteX4" fmla="*/ 0 w 2706651"/>
                <a:gd name="connsiteY4" fmla="*/ 714230 h 808635"/>
                <a:gd name="connsiteX0" fmla="*/ 0 w 2706651"/>
                <a:gd name="connsiteY0" fmla="*/ 641175 h 735580"/>
                <a:gd name="connsiteX1" fmla="*/ 527435 w 2706651"/>
                <a:gd name="connsiteY1" fmla="*/ 7972 h 735580"/>
                <a:gd name="connsiteX2" fmla="*/ 2270783 w 2706651"/>
                <a:gd name="connsiteY2" fmla="*/ 0 h 735580"/>
                <a:gd name="connsiteX3" fmla="*/ 2706651 w 2706651"/>
                <a:gd name="connsiteY3" fmla="*/ 735580 h 735580"/>
                <a:gd name="connsiteX4" fmla="*/ 0 w 2706651"/>
                <a:gd name="connsiteY4" fmla="*/ 641175 h 735580"/>
                <a:gd name="connsiteX0" fmla="*/ 0 w 2706651"/>
                <a:gd name="connsiteY0" fmla="*/ 714728 h 809133"/>
                <a:gd name="connsiteX1" fmla="*/ 420721 w 2706651"/>
                <a:gd name="connsiteY1" fmla="*/ 0 h 809133"/>
                <a:gd name="connsiteX2" fmla="*/ 2270783 w 2706651"/>
                <a:gd name="connsiteY2" fmla="*/ 73553 h 809133"/>
                <a:gd name="connsiteX3" fmla="*/ 2706651 w 2706651"/>
                <a:gd name="connsiteY3" fmla="*/ 809133 h 809133"/>
                <a:gd name="connsiteX4" fmla="*/ 0 w 2706651"/>
                <a:gd name="connsiteY4" fmla="*/ 714728 h 809133"/>
                <a:gd name="connsiteX0" fmla="*/ 0 w 2706651"/>
                <a:gd name="connsiteY0" fmla="*/ 714728 h 809133"/>
                <a:gd name="connsiteX1" fmla="*/ 420721 w 2706651"/>
                <a:gd name="connsiteY1" fmla="*/ 0 h 809133"/>
                <a:gd name="connsiteX2" fmla="*/ 2272399 w 2706651"/>
                <a:gd name="connsiteY2" fmla="*/ 70820 h 809133"/>
                <a:gd name="connsiteX3" fmla="*/ 2706651 w 2706651"/>
                <a:gd name="connsiteY3" fmla="*/ 809133 h 809133"/>
                <a:gd name="connsiteX4" fmla="*/ 0 w 2706651"/>
                <a:gd name="connsiteY4" fmla="*/ 714728 h 809133"/>
                <a:gd name="connsiteX0" fmla="*/ 0 w 2706651"/>
                <a:gd name="connsiteY0" fmla="*/ 711995 h 806400"/>
                <a:gd name="connsiteX1" fmla="*/ 419105 w 2706651"/>
                <a:gd name="connsiteY1" fmla="*/ 0 h 806400"/>
                <a:gd name="connsiteX2" fmla="*/ 2272399 w 2706651"/>
                <a:gd name="connsiteY2" fmla="*/ 68087 h 806400"/>
                <a:gd name="connsiteX3" fmla="*/ 2706651 w 2706651"/>
                <a:gd name="connsiteY3" fmla="*/ 806400 h 806400"/>
                <a:gd name="connsiteX4" fmla="*/ 0 w 2706651"/>
                <a:gd name="connsiteY4" fmla="*/ 711995 h 806400"/>
                <a:gd name="connsiteX0" fmla="*/ 0 w 2706651"/>
                <a:gd name="connsiteY0" fmla="*/ 708764 h 803169"/>
                <a:gd name="connsiteX1" fmla="*/ 424571 w 2706651"/>
                <a:gd name="connsiteY1" fmla="*/ 0 h 803169"/>
                <a:gd name="connsiteX2" fmla="*/ 2272399 w 2706651"/>
                <a:gd name="connsiteY2" fmla="*/ 64856 h 803169"/>
                <a:gd name="connsiteX3" fmla="*/ 2706651 w 2706651"/>
                <a:gd name="connsiteY3" fmla="*/ 803169 h 803169"/>
                <a:gd name="connsiteX4" fmla="*/ 0 w 2706651"/>
                <a:gd name="connsiteY4" fmla="*/ 708764 h 803169"/>
                <a:gd name="connsiteX0" fmla="*/ 0 w 2706651"/>
                <a:gd name="connsiteY0" fmla="*/ 710380 h 804785"/>
                <a:gd name="connsiteX1" fmla="*/ 421837 w 2706651"/>
                <a:gd name="connsiteY1" fmla="*/ 0 h 804785"/>
                <a:gd name="connsiteX2" fmla="*/ 2272399 w 2706651"/>
                <a:gd name="connsiteY2" fmla="*/ 66472 h 804785"/>
                <a:gd name="connsiteX3" fmla="*/ 2706651 w 2706651"/>
                <a:gd name="connsiteY3" fmla="*/ 804785 h 804785"/>
                <a:gd name="connsiteX4" fmla="*/ 0 w 2706651"/>
                <a:gd name="connsiteY4" fmla="*/ 710380 h 80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6651" h="804785">
                  <a:moveTo>
                    <a:pt x="0" y="710380"/>
                  </a:moveTo>
                  <a:lnTo>
                    <a:pt x="421837" y="0"/>
                  </a:lnTo>
                  <a:lnTo>
                    <a:pt x="2272399" y="66472"/>
                  </a:lnTo>
                  <a:lnTo>
                    <a:pt x="2706651" y="804785"/>
                  </a:lnTo>
                  <a:lnTo>
                    <a:pt x="0" y="7103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8E2BFD3-3A54-BD49-801F-362E4A5E69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4311" y="-97069"/>
            <a:ext cx="6365676" cy="23876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02996A-8F47-BA4B-81C7-C7C291B6F4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311" y="2398302"/>
            <a:ext cx="6365676" cy="83146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BB32C8-6AA8-8D47-BF0B-1629ADB54B9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089" y="5884752"/>
            <a:ext cx="2414977" cy="442136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A2082C6-6867-304A-A846-A15BF1584A3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4850" y="3541713"/>
            <a:ext cx="4665663" cy="2095500"/>
          </a:xfrm>
        </p:spPr>
        <p:txBody>
          <a:bodyPr>
            <a:normAutofit/>
          </a:bodyPr>
          <a:lstStyle>
            <a:lvl1pPr marL="0" indent="0">
              <a:lnSpc>
                <a:spcPts val="1680"/>
              </a:lnSpc>
              <a:buFontTx/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PRESENTER’S NAME</a:t>
            </a:r>
            <a:br>
              <a:rPr lang="en-US"/>
            </a:br>
            <a:r>
              <a:rPr lang="en-US"/>
              <a:t>Presenter’s Title</a:t>
            </a:r>
            <a:br>
              <a:rPr lang="en-US"/>
            </a:br>
            <a:r>
              <a:rPr lang="en-US"/>
              <a:t>00.01.2019</a:t>
            </a:r>
          </a:p>
        </p:txBody>
      </p:sp>
    </p:spTree>
    <p:extLst>
      <p:ext uri="{BB962C8B-B14F-4D97-AF65-F5344CB8AC3E}">
        <p14:creationId xmlns:p14="http://schemas.microsoft.com/office/powerpoint/2010/main" val="4196690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48388D-3253-6049-B4D6-7D19437A2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499" y="103360"/>
            <a:ext cx="11010898" cy="986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1DAF1E-99CD-E44D-ACED-77F420DD4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4499" y="1303021"/>
            <a:ext cx="11010899" cy="4895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50D79-76F2-124D-80C6-8A6675A24D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38129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i="0">
                <a:solidFill>
                  <a:schemeClr val="tx1">
                    <a:tint val="75000"/>
                  </a:schemeClr>
                </a:solidFill>
                <a:latin typeface="Grandview" panose="020B0502040204020203" pitchFamily="34" charset="0"/>
              </a:defRPr>
            </a:lvl1pPr>
          </a:lstStyle>
          <a:p>
            <a:fld id="{13B88A40-E78F-6746-87E4-E178EA71B0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69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4" r:id="rId2"/>
    <p:sldLayoutId id="2147483933" r:id="rId3"/>
    <p:sldLayoutId id="2147483935" r:id="rId4"/>
    <p:sldLayoutId id="2147483936" r:id="rId5"/>
    <p:sldLayoutId id="2147483941" r:id="rId6"/>
    <p:sldLayoutId id="2147483895" r:id="rId7"/>
    <p:sldLayoutId id="2147483928" r:id="rId8"/>
    <p:sldLayoutId id="2147483912" r:id="rId9"/>
    <p:sldLayoutId id="2147483938" r:id="rId10"/>
    <p:sldLayoutId id="2147483838" r:id="rId11"/>
    <p:sldLayoutId id="2147483650" r:id="rId12"/>
    <p:sldLayoutId id="2147483851" r:id="rId13"/>
    <p:sldLayoutId id="2147483894" r:id="rId14"/>
    <p:sldLayoutId id="2147483678" r:id="rId15"/>
    <p:sldLayoutId id="2147483942" r:id="rId16"/>
    <p:sldLayoutId id="2147483943" r:id="rId17"/>
    <p:sldLayoutId id="2147483940" r:id="rId18"/>
    <p:sldLayoutId id="2147483939" r:id="rId19"/>
    <p:sldLayoutId id="2147483944" r:id="rId20"/>
  </p:sldLayoutIdLst>
  <p:hf sldNum="0"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500" b="0" i="0" kern="1200">
          <a:solidFill>
            <a:schemeClr val="tx1"/>
          </a:solidFill>
          <a:latin typeface="Grandview" panose="020B0502040204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Grandview" panose="020B05020402040202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Grandview" panose="020B05020402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Grandview" panose="020B05020402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Grandview" panose="020B05020402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Grandview" panose="020B05020402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0.png"/><Relationship Id="rId18" Type="http://schemas.openxmlformats.org/officeDocument/2006/relationships/slide" Target="slide7.xml"/><Relationship Id="rId3" Type="http://schemas.openxmlformats.org/officeDocument/2006/relationships/image" Target="../media/image11.emf"/><Relationship Id="rId7" Type="http://schemas.openxmlformats.org/officeDocument/2006/relationships/image" Target="../media/image15.png"/><Relationship Id="rId12" Type="http://schemas.openxmlformats.org/officeDocument/2006/relationships/image" Target="../media/image19.svg"/><Relationship Id="rId17" Type="http://schemas.openxmlformats.org/officeDocument/2006/relationships/slide" Target="slide4.xml"/><Relationship Id="rId2" Type="http://schemas.openxmlformats.org/officeDocument/2006/relationships/image" Target="../media/image10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emf"/><Relationship Id="rId11" Type="http://schemas.openxmlformats.org/officeDocument/2006/relationships/image" Target="../media/image18.png"/><Relationship Id="rId5" Type="http://schemas.openxmlformats.org/officeDocument/2006/relationships/image" Target="../media/image13.emf"/><Relationship Id="rId15" Type="http://schemas.openxmlformats.org/officeDocument/2006/relationships/slide" Target="slide3.xml"/><Relationship Id="rId10" Type="http://schemas.openxmlformats.org/officeDocument/2006/relationships/hyperlink" Target="https://forms.office.com/r/ypv0SQGsQe" TargetMode="External"/><Relationship Id="rId19" Type="http://schemas.openxmlformats.org/officeDocument/2006/relationships/slide" Target="slide8.xml"/><Relationship Id="rId4" Type="http://schemas.openxmlformats.org/officeDocument/2006/relationships/image" Target="../media/image12.emf"/><Relationship Id="rId9" Type="http://schemas.openxmlformats.org/officeDocument/2006/relationships/image" Target="../media/image17.png"/><Relationship Id="rId1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14.emf"/><Relationship Id="rId3" Type="http://schemas.openxmlformats.org/officeDocument/2006/relationships/image" Target="../media/image22.png"/><Relationship Id="rId7" Type="http://schemas.openxmlformats.org/officeDocument/2006/relationships/image" Target="../media/image11.emf"/><Relationship Id="rId12" Type="http://schemas.openxmlformats.org/officeDocument/2006/relationships/slide" Target="slide8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png"/><Relationship Id="rId11" Type="http://schemas.openxmlformats.org/officeDocument/2006/relationships/image" Target="../media/image13.emf"/><Relationship Id="rId5" Type="http://schemas.openxmlformats.org/officeDocument/2006/relationships/image" Target="../media/image23.png"/><Relationship Id="rId15" Type="http://schemas.openxmlformats.org/officeDocument/2006/relationships/image" Target="../media/image25.png"/><Relationship Id="rId10" Type="http://schemas.openxmlformats.org/officeDocument/2006/relationships/slide" Target="slide7.xml"/><Relationship Id="rId4" Type="http://schemas.openxmlformats.org/officeDocument/2006/relationships/hyperlink" Target="https://forms.office.com/r/ypv0SQGsQe" TargetMode="External"/><Relationship Id="rId9" Type="http://schemas.openxmlformats.org/officeDocument/2006/relationships/image" Target="../media/image12.emf"/><Relationship Id="rId1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8.xml"/><Relationship Id="rId18" Type="http://schemas.openxmlformats.org/officeDocument/2006/relationships/slide" Target="slide2.xml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13.emf"/><Relationship Id="rId17" Type="http://schemas.openxmlformats.org/officeDocument/2006/relationships/slide" Target="slide6.xml"/><Relationship Id="rId2" Type="http://schemas.openxmlformats.org/officeDocument/2006/relationships/image" Target="../media/image10.jpe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9.png"/><Relationship Id="rId11" Type="http://schemas.openxmlformats.org/officeDocument/2006/relationships/slide" Target="slide7.xml"/><Relationship Id="rId5" Type="http://schemas.openxmlformats.org/officeDocument/2006/relationships/image" Target="../media/image28.png"/><Relationship Id="rId15" Type="http://schemas.openxmlformats.org/officeDocument/2006/relationships/slide" Target="slide5.xml"/><Relationship Id="rId10" Type="http://schemas.openxmlformats.org/officeDocument/2006/relationships/image" Target="../media/image12.emf"/><Relationship Id="rId19" Type="http://schemas.openxmlformats.org/officeDocument/2006/relationships/image" Target="../media/image25.png"/><Relationship Id="rId4" Type="http://schemas.openxmlformats.org/officeDocument/2006/relationships/image" Target="../media/image27.png"/><Relationship Id="rId9" Type="http://schemas.openxmlformats.org/officeDocument/2006/relationships/image" Target="../media/image11.emf"/><Relationship Id="rId1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5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5.png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25.png"/><Relationship Id="rId3" Type="http://schemas.openxmlformats.org/officeDocument/2006/relationships/image" Target="../media/image34.png"/><Relationship Id="rId7" Type="http://schemas.openxmlformats.org/officeDocument/2006/relationships/slide" Target="slide4.xml"/><Relationship Id="rId12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emf"/><Relationship Id="rId11" Type="http://schemas.openxmlformats.org/officeDocument/2006/relationships/image" Target="../media/image14.emf"/><Relationship Id="rId5" Type="http://schemas.openxmlformats.org/officeDocument/2006/relationships/slide" Target="slide3.xml"/><Relationship Id="rId10" Type="http://schemas.openxmlformats.org/officeDocument/2006/relationships/slide" Target="slide8.xml"/><Relationship Id="rId4" Type="http://schemas.openxmlformats.org/officeDocument/2006/relationships/image" Target="../media/image35.png"/><Relationship Id="rId9" Type="http://schemas.openxmlformats.org/officeDocument/2006/relationships/image" Target="../media/image13.emf"/><Relationship Id="rId1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slide" Target="slide2.xml"/><Relationship Id="rId3" Type="http://schemas.openxmlformats.org/officeDocument/2006/relationships/image" Target="../media/image37.png"/><Relationship Id="rId7" Type="http://schemas.openxmlformats.org/officeDocument/2006/relationships/slide" Target="slide4.xml"/><Relationship Id="rId12" Type="http://schemas.openxmlformats.org/officeDocument/2006/relationships/image" Target="../media/image14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emf"/><Relationship Id="rId11" Type="http://schemas.openxmlformats.org/officeDocument/2006/relationships/slide" Target="slide8.xml"/><Relationship Id="rId5" Type="http://schemas.openxmlformats.org/officeDocument/2006/relationships/slide" Target="slide3.xml"/><Relationship Id="rId10" Type="http://schemas.openxmlformats.org/officeDocument/2006/relationships/image" Target="../media/image13.emf"/><Relationship Id="rId4" Type="http://schemas.openxmlformats.org/officeDocument/2006/relationships/image" Target="../media/image38.jpeg"/><Relationship Id="rId9" Type="http://schemas.openxmlformats.org/officeDocument/2006/relationships/slide" Target="slide7.xml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r/ypv0SQGsQe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F97D3-A4CD-998A-7D5C-DF6CFC796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236" y="1026881"/>
            <a:ext cx="6870501" cy="69215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Grandview"/>
              </a:rPr>
              <a:t>Jabil FS2 Vendor Portal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F3AD59-7D0D-742D-B119-1E2D89B43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2386" y="1960152"/>
            <a:ext cx="6365676" cy="8314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供应商用户指南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sz="1100" dirty="0">
                <a:latin typeface="Century Gothic"/>
              </a:rPr>
              <a:t>1.3</a:t>
            </a:r>
            <a:r>
              <a:rPr lang="zh-CN" altLang="en-US" sz="1100" dirty="0">
                <a:latin typeface="楷体" panose="02010609060101010101" pitchFamily="49" charset="-122"/>
                <a:ea typeface="楷体" panose="02010609060101010101" pitchFamily="49" charset="-122"/>
              </a:rPr>
              <a:t>版本</a:t>
            </a:r>
            <a:endParaRPr lang="en-US" sz="11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6647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90A55168-B20C-0BF0-9104-2345A87C94C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-1074"/>
            <a:ext cx="12192000" cy="6426199"/>
          </a:xfrm>
          <a:prstGeom prst="rect">
            <a:avLst/>
          </a:prstGeom>
        </p:spPr>
      </p:pic>
      <p:grpSp>
        <p:nvGrpSpPr>
          <p:cNvPr id="85" name="Group 84">
            <a:extLst>
              <a:ext uri="{FF2B5EF4-FFF2-40B4-BE49-F238E27FC236}">
                <a16:creationId xmlns:a16="http://schemas.microsoft.com/office/drawing/2014/main" id="{23C7E0D8-7DD3-5D3F-332B-60007AD14890}"/>
              </a:ext>
            </a:extLst>
          </p:cNvPr>
          <p:cNvGrpSpPr/>
          <p:nvPr/>
        </p:nvGrpSpPr>
        <p:grpSpPr>
          <a:xfrm>
            <a:off x="3894064" y="150326"/>
            <a:ext cx="1183841" cy="6164021"/>
            <a:chOff x="3894064" y="150326"/>
            <a:chExt cx="1183841" cy="616402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5DB46BF-FF11-E039-74EA-A2A54E47B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94064" y="150326"/>
              <a:ext cx="1100968" cy="1100968"/>
            </a:xfrm>
            <a:prstGeom prst="rect">
              <a:avLst/>
            </a:prstGeom>
            <a:noFill/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C483623-70D3-FB8D-2B43-A88629C126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9312" y="1838010"/>
              <a:ext cx="1100968" cy="1100968"/>
            </a:xfrm>
            <a:prstGeom prst="rect">
              <a:avLst/>
            </a:prstGeom>
            <a:noFill/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B7EC221-A259-66F3-11D7-9F63E654A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6937" y="3525694"/>
              <a:ext cx="1100968" cy="1100968"/>
            </a:xfrm>
            <a:prstGeom prst="rect">
              <a:avLst/>
            </a:prstGeom>
            <a:noFill/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E3FB404-3816-0B87-7FFD-38A3409BB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21688" y="5213379"/>
              <a:ext cx="1100968" cy="1100968"/>
            </a:xfrm>
            <a:prstGeom prst="rect">
              <a:avLst/>
            </a:prstGeom>
            <a:noFill/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87237C7-D883-0352-499F-A8C054C3A591}"/>
              </a:ext>
            </a:extLst>
          </p:cNvPr>
          <p:cNvGrpSpPr/>
          <p:nvPr/>
        </p:nvGrpSpPr>
        <p:grpSpPr>
          <a:xfrm>
            <a:off x="5260603" y="54047"/>
            <a:ext cx="670877" cy="6315958"/>
            <a:chOff x="5260603" y="54047"/>
            <a:chExt cx="670877" cy="6315958"/>
          </a:xfrm>
        </p:grpSpPr>
        <p:sp>
          <p:nvSpPr>
            <p:cNvPr id="9" name="Arrow: Down 8">
              <a:extLst>
                <a:ext uri="{FF2B5EF4-FFF2-40B4-BE49-F238E27FC236}">
                  <a16:creationId xmlns:a16="http://schemas.microsoft.com/office/drawing/2014/main" id="{E8889E1C-FB05-0D13-3C42-C49FAD70960C}"/>
                </a:ext>
              </a:extLst>
            </p:cNvPr>
            <p:cNvSpPr/>
            <p:nvPr/>
          </p:nvSpPr>
          <p:spPr>
            <a:xfrm>
              <a:off x="5469792" y="54047"/>
              <a:ext cx="254073" cy="6315958"/>
            </a:xfrm>
            <a:prstGeom prst="downArrow">
              <a:avLst/>
            </a:prstGeom>
            <a:solidFill>
              <a:srgbClr val="00528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7469882B-0273-ABA3-4AEB-1405B7711D31}"/>
                </a:ext>
              </a:extLst>
            </p:cNvPr>
            <p:cNvGrpSpPr/>
            <p:nvPr/>
          </p:nvGrpSpPr>
          <p:grpSpPr>
            <a:xfrm>
              <a:off x="5262175" y="366157"/>
              <a:ext cx="669305" cy="669305"/>
              <a:chOff x="1178349" y="2417401"/>
              <a:chExt cx="669305" cy="669305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B2C40957-8296-BA8D-5E64-7DA8E52F449B}"/>
                  </a:ext>
                </a:extLst>
              </p:cNvPr>
              <p:cNvSpPr/>
              <p:nvPr/>
            </p:nvSpPr>
            <p:spPr>
              <a:xfrm>
                <a:off x="1178349" y="2417401"/>
                <a:ext cx="669305" cy="6693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9B467828-73C2-330F-3ADC-563C7EF7B64D}"/>
                  </a:ext>
                </a:extLst>
              </p:cNvPr>
              <p:cNvSpPr/>
              <p:nvPr/>
            </p:nvSpPr>
            <p:spPr>
              <a:xfrm>
                <a:off x="1230197" y="2469249"/>
                <a:ext cx="565609" cy="565609"/>
              </a:xfrm>
              <a:prstGeom prst="ellipse">
                <a:avLst/>
              </a:prstGeom>
              <a:solidFill>
                <a:srgbClr val="00528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/>
                  <a:t>1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D98F135-28E2-77F3-2ABF-39E9EF91C8BF}"/>
                </a:ext>
              </a:extLst>
            </p:cNvPr>
            <p:cNvGrpSpPr/>
            <p:nvPr/>
          </p:nvGrpSpPr>
          <p:grpSpPr>
            <a:xfrm>
              <a:off x="5260603" y="2053841"/>
              <a:ext cx="669305" cy="669305"/>
              <a:chOff x="1178349" y="2417401"/>
              <a:chExt cx="669305" cy="669305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E7CA6F9F-AB20-1683-7DAD-B14733E628AF}"/>
                  </a:ext>
                </a:extLst>
              </p:cNvPr>
              <p:cNvSpPr/>
              <p:nvPr/>
            </p:nvSpPr>
            <p:spPr>
              <a:xfrm>
                <a:off x="1178349" y="2417401"/>
                <a:ext cx="669305" cy="6693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1AD32979-93D8-10E4-1BB0-C93118B5CF54}"/>
                  </a:ext>
                </a:extLst>
              </p:cNvPr>
              <p:cNvSpPr/>
              <p:nvPr/>
            </p:nvSpPr>
            <p:spPr>
              <a:xfrm>
                <a:off x="1230197" y="2469249"/>
                <a:ext cx="565609" cy="565609"/>
              </a:xfrm>
              <a:prstGeom prst="ellipse">
                <a:avLst/>
              </a:prstGeom>
              <a:solidFill>
                <a:srgbClr val="00528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/>
                  <a:t>2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4488603A-8BAD-276B-7EC6-7394CABA9DAC}"/>
                </a:ext>
              </a:extLst>
            </p:cNvPr>
            <p:cNvGrpSpPr/>
            <p:nvPr/>
          </p:nvGrpSpPr>
          <p:grpSpPr>
            <a:xfrm>
              <a:off x="5260603" y="3741525"/>
              <a:ext cx="669305" cy="669305"/>
              <a:chOff x="1178349" y="2417401"/>
              <a:chExt cx="669305" cy="669305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7D9E49C8-8927-3563-2C20-105EB94A0799}"/>
                  </a:ext>
                </a:extLst>
              </p:cNvPr>
              <p:cNvSpPr/>
              <p:nvPr/>
            </p:nvSpPr>
            <p:spPr>
              <a:xfrm>
                <a:off x="1178349" y="2417401"/>
                <a:ext cx="669305" cy="6693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961B7689-6BDF-3584-982B-F8E742BAD1D4}"/>
                  </a:ext>
                </a:extLst>
              </p:cNvPr>
              <p:cNvSpPr/>
              <p:nvPr/>
            </p:nvSpPr>
            <p:spPr>
              <a:xfrm>
                <a:off x="1230197" y="2469249"/>
                <a:ext cx="565609" cy="565609"/>
              </a:xfrm>
              <a:prstGeom prst="ellipse">
                <a:avLst/>
              </a:prstGeom>
              <a:solidFill>
                <a:srgbClr val="00528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/>
                  <a:t>3</a:t>
                </a: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8A5DDB7F-0607-A83A-2DD1-21632BF7D3B8}"/>
                </a:ext>
              </a:extLst>
            </p:cNvPr>
            <p:cNvGrpSpPr/>
            <p:nvPr/>
          </p:nvGrpSpPr>
          <p:grpSpPr>
            <a:xfrm>
              <a:off x="5260603" y="5429210"/>
              <a:ext cx="669305" cy="669305"/>
              <a:chOff x="1178349" y="2417401"/>
              <a:chExt cx="669305" cy="669305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A92006A0-FA85-7BD6-474A-36A6EB1BE4CB}"/>
                  </a:ext>
                </a:extLst>
              </p:cNvPr>
              <p:cNvSpPr/>
              <p:nvPr/>
            </p:nvSpPr>
            <p:spPr>
              <a:xfrm>
                <a:off x="1178349" y="2417401"/>
                <a:ext cx="669305" cy="6693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E14F1A1-AFC4-3A92-BA92-219E7B081CAF}"/>
                  </a:ext>
                </a:extLst>
              </p:cNvPr>
              <p:cNvSpPr/>
              <p:nvPr/>
            </p:nvSpPr>
            <p:spPr>
              <a:xfrm>
                <a:off x="1230197" y="2469249"/>
                <a:ext cx="565609" cy="565609"/>
              </a:xfrm>
              <a:prstGeom prst="ellipse">
                <a:avLst/>
              </a:prstGeom>
              <a:solidFill>
                <a:srgbClr val="00528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/>
                  <a:t>4</a:t>
                </a:r>
              </a:p>
            </p:txBody>
          </p:sp>
        </p:grp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A533B12-7FB3-8E67-3645-3416F8833818}"/>
              </a:ext>
            </a:extLst>
          </p:cNvPr>
          <p:cNvGrpSpPr/>
          <p:nvPr/>
        </p:nvGrpSpPr>
        <p:grpSpPr>
          <a:xfrm>
            <a:off x="6404746" y="1777851"/>
            <a:ext cx="5012638" cy="1203496"/>
            <a:chOff x="6404746" y="1777851"/>
            <a:chExt cx="5012638" cy="1203496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C10364F-63C1-E8FA-9D4C-81D73BECBCC7}"/>
                </a:ext>
              </a:extLst>
            </p:cNvPr>
            <p:cNvSpPr/>
            <p:nvPr/>
          </p:nvSpPr>
          <p:spPr>
            <a:xfrm>
              <a:off x="6404746" y="1795638"/>
              <a:ext cx="1185709" cy="1185709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128D6E6-53A8-88DD-795D-B52939CA3A1A}"/>
                </a:ext>
              </a:extLst>
            </p:cNvPr>
            <p:cNvGrpSpPr/>
            <p:nvPr/>
          </p:nvGrpSpPr>
          <p:grpSpPr>
            <a:xfrm>
              <a:off x="6460451" y="1777851"/>
              <a:ext cx="4956933" cy="1185709"/>
              <a:chOff x="6460451" y="1777851"/>
              <a:chExt cx="4956933" cy="1185709"/>
            </a:xfrm>
          </p:grpSpPr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A9FCB495-FE82-03D5-EB30-DBB8301AD41B}"/>
                  </a:ext>
                </a:extLst>
              </p:cNvPr>
              <p:cNvSpPr/>
              <p:nvPr/>
            </p:nvSpPr>
            <p:spPr>
              <a:xfrm>
                <a:off x="7550267" y="2268068"/>
                <a:ext cx="269414" cy="219153"/>
              </a:xfrm>
              <a:prstGeom prst="rect">
                <a:avLst/>
              </a:prstGeom>
              <a:solidFill>
                <a:srgbClr val="005288"/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7B7B3CAC-A6AC-C110-A06B-859D635956E0}"/>
                  </a:ext>
                </a:extLst>
              </p:cNvPr>
              <p:cNvGrpSpPr/>
              <p:nvPr/>
            </p:nvGrpSpPr>
            <p:grpSpPr>
              <a:xfrm>
                <a:off x="6460451" y="1851343"/>
                <a:ext cx="1074299" cy="1074299"/>
                <a:chOff x="5482537" y="2815537"/>
                <a:chExt cx="1226926" cy="1226926"/>
              </a:xfrm>
            </p:grpSpPr>
            <p:pic>
              <p:nvPicPr>
                <p:cNvPr id="37" name="Picture 36">
                  <a:extLst>
                    <a:ext uri="{FF2B5EF4-FFF2-40B4-BE49-F238E27FC236}">
                      <a16:creationId xmlns:a16="http://schemas.microsoft.com/office/drawing/2014/main" id="{4195C343-F6D1-3455-AF43-643CB3A6012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482537" y="2815537"/>
                  <a:ext cx="1226926" cy="122692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1D250599-8F47-5963-CEAD-88FD9096A820}"/>
                    </a:ext>
                  </a:extLst>
                </p:cNvPr>
                <p:cNvSpPr/>
                <p:nvPr/>
              </p:nvSpPr>
              <p:spPr>
                <a:xfrm>
                  <a:off x="6313942" y="3429000"/>
                  <a:ext cx="341382" cy="3125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B7F0D3B3-EA33-760A-7614-4D70054E2121}"/>
                  </a:ext>
                </a:extLst>
              </p:cNvPr>
              <p:cNvSpPr/>
              <p:nvPr/>
            </p:nvSpPr>
            <p:spPr>
              <a:xfrm>
                <a:off x="7783665" y="1777851"/>
                <a:ext cx="3633719" cy="118570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61DA9816-75CA-6316-5B50-9BC962314B44}"/>
                  </a:ext>
                </a:extLst>
              </p:cNvPr>
              <p:cNvSpPr txBox="1"/>
              <p:nvPr/>
            </p:nvSpPr>
            <p:spPr>
              <a:xfrm>
                <a:off x="7825051" y="1880214"/>
                <a:ext cx="3550947" cy="984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b="1" u="sng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在线提交发票</a:t>
                </a:r>
                <a:endParaRPr lang="en-US" sz="1600" b="1" u="sng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zh-CN" altLang="en-US" sz="105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点击</a:t>
                </a:r>
                <a:r>
                  <a:rPr lang="en-US" sz="1050" b="1" dirty="0"/>
                  <a:t>“Purchase Orders”</a:t>
                </a:r>
                <a:r>
                  <a:rPr lang="zh-CN" altLang="en-US" sz="105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图块</a:t>
                </a:r>
                <a:endParaRPr lang="en-US" sz="105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zh-CN" altLang="en-US" sz="105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使用搜索框输入您的订单号。选择与订单号对应的货品明细，然后点击</a:t>
                </a:r>
                <a:r>
                  <a:rPr lang="en-US" sz="1050" dirty="0"/>
                  <a:t>"Copy to Invoice“</a:t>
                </a: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zh-CN" altLang="en-US" sz="105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输入发票内容，然后点击</a:t>
                </a:r>
                <a:r>
                  <a:rPr lang="en-US" sz="1050" dirty="0"/>
                  <a:t>"Submit"</a:t>
                </a:r>
                <a:endParaRPr lang="en-US" sz="1050" dirty="0">
                  <a:latin typeface="+mj-lt"/>
                </a:endParaRPr>
              </a:p>
            </p:txBody>
          </p:sp>
        </p:grp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474AC13-61D6-8312-FF6D-0453B93E22C4}"/>
              </a:ext>
            </a:extLst>
          </p:cNvPr>
          <p:cNvGrpSpPr/>
          <p:nvPr/>
        </p:nvGrpSpPr>
        <p:grpSpPr>
          <a:xfrm>
            <a:off x="7071204" y="3478904"/>
            <a:ext cx="5002463" cy="1185710"/>
            <a:chOff x="7071204" y="3478904"/>
            <a:chExt cx="5002463" cy="118571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F7C0D3-6CFB-0672-0A5C-22B4E2CA143B}"/>
                </a:ext>
              </a:extLst>
            </p:cNvPr>
            <p:cNvSpPr/>
            <p:nvPr/>
          </p:nvSpPr>
          <p:spPr>
            <a:xfrm>
              <a:off x="7071204" y="3478905"/>
              <a:ext cx="1185709" cy="1185709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032BEA7D-2D87-67FE-9EBB-CE158A20E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116196" y="3520515"/>
              <a:ext cx="1095724" cy="110248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B59D7CA-AB23-C709-BE1D-1141564DC7F5}"/>
                </a:ext>
              </a:extLst>
            </p:cNvPr>
            <p:cNvSpPr/>
            <p:nvPr/>
          </p:nvSpPr>
          <p:spPr>
            <a:xfrm>
              <a:off x="8238410" y="3962181"/>
              <a:ext cx="269414" cy="219153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1869120C-4A02-15DA-523B-C90CA5B4FF09}"/>
                </a:ext>
              </a:extLst>
            </p:cNvPr>
            <p:cNvSpPr/>
            <p:nvPr/>
          </p:nvSpPr>
          <p:spPr>
            <a:xfrm>
              <a:off x="8439948" y="3478904"/>
              <a:ext cx="3633719" cy="1185709"/>
            </a:xfrm>
            <a:prstGeom prst="rect">
              <a:avLst/>
            </a:prstGeom>
            <a:solidFill>
              <a:schemeClr val="accent5">
                <a:lumMod val="10000"/>
                <a:lumOff val="90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31E8F2B-D168-6CF8-22FD-DCCE82541538}"/>
                </a:ext>
              </a:extLst>
            </p:cNvPr>
            <p:cNvSpPr txBox="1"/>
            <p:nvPr/>
          </p:nvSpPr>
          <p:spPr>
            <a:xfrm>
              <a:off x="8481334" y="3740898"/>
              <a:ext cx="3550947" cy="6617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u="sng" dirty="0">
                  <a:latin typeface="楷体" panose="02010609060101010101" pitchFamily="49" charset="-122"/>
                  <a:ea typeface="楷体" panose="02010609060101010101" pitchFamily="49" charset="-122"/>
                </a:rPr>
                <a:t>查询发票状态</a:t>
              </a:r>
              <a:endParaRPr lang="en-US" altLang="zh-CN" sz="1600" b="1" u="sng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点击</a:t>
              </a:r>
              <a:r>
                <a:rPr lang="en-US" sz="1050" dirty="0"/>
                <a:t>“</a:t>
              </a:r>
              <a:r>
                <a:rPr lang="en-US" sz="1050" b="1" dirty="0"/>
                <a:t>Invoice</a:t>
              </a:r>
              <a:r>
                <a:rPr lang="en-US" sz="1050" dirty="0"/>
                <a:t>”</a:t>
              </a: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图块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查看所有的发票状态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EE9C8DB-9709-BD19-2410-830A7FBCBFFF}"/>
              </a:ext>
            </a:extLst>
          </p:cNvPr>
          <p:cNvGrpSpPr/>
          <p:nvPr/>
        </p:nvGrpSpPr>
        <p:grpSpPr>
          <a:xfrm>
            <a:off x="6404668" y="5171007"/>
            <a:ext cx="5030618" cy="1185709"/>
            <a:chOff x="6404668" y="5171007"/>
            <a:chExt cx="5030618" cy="1185709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FC71702C-DDB7-1DEA-A965-22A9D3796EA7}"/>
                </a:ext>
              </a:extLst>
            </p:cNvPr>
            <p:cNvSpPr/>
            <p:nvPr/>
          </p:nvSpPr>
          <p:spPr>
            <a:xfrm>
              <a:off x="7618402" y="5654287"/>
              <a:ext cx="269414" cy="219153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E296A99-8319-A866-16FD-97CEEDCBFDA1}"/>
                </a:ext>
              </a:extLst>
            </p:cNvPr>
            <p:cNvSpPr/>
            <p:nvPr/>
          </p:nvSpPr>
          <p:spPr>
            <a:xfrm>
              <a:off x="6404668" y="5171007"/>
              <a:ext cx="1185709" cy="1185709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CEE9E13-E175-0E18-46F0-C9608DE45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460294" y="5219919"/>
              <a:ext cx="1074456" cy="108788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0678D6C-D494-B386-31C0-01068D84092E}"/>
                </a:ext>
              </a:extLst>
            </p:cNvPr>
            <p:cNvSpPr/>
            <p:nvPr/>
          </p:nvSpPr>
          <p:spPr>
            <a:xfrm>
              <a:off x="7801567" y="5171007"/>
              <a:ext cx="3633719" cy="11857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15B6C2B5-888E-9DFB-AA1D-96286394B175}"/>
                </a:ext>
              </a:extLst>
            </p:cNvPr>
            <p:cNvSpPr txBox="1"/>
            <p:nvPr/>
          </p:nvSpPr>
          <p:spPr>
            <a:xfrm>
              <a:off x="7842953" y="5433001"/>
              <a:ext cx="3550947" cy="6617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u="sng" dirty="0">
                  <a:latin typeface="楷体" panose="02010609060101010101" pitchFamily="49" charset="-122"/>
                  <a:ea typeface="楷体" panose="02010609060101010101" pitchFamily="49" charset="-122"/>
                </a:rPr>
                <a:t>付款明细</a:t>
              </a:r>
              <a:endParaRPr lang="en-US" altLang="zh-CN" sz="1600" b="1" u="sng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点击</a:t>
              </a:r>
              <a:r>
                <a:rPr lang="en-US" sz="1050" dirty="0"/>
                <a:t>“</a:t>
              </a:r>
              <a:r>
                <a:rPr lang="en-US" sz="1050" b="1" dirty="0"/>
                <a:t>Remittance Advice</a:t>
              </a:r>
              <a:r>
                <a:rPr lang="en-US" sz="1050" dirty="0"/>
                <a:t>”</a:t>
              </a: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图块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在此获取您的付款明细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BCC4C57-0927-C3E6-381F-29BF472D0534}"/>
              </a:ext>
            </a:extLst>
          </p:cNvPr>
          <p:cNvGrpSpPr/>
          <p:nvPr/>
        </p:nvGrpSpPr>
        <p:grpSpPr>
          <a:xfrm>
            <a:off x="7076401" y="81784"/>
            <a:ext cx="4997266" cy="1190695"/>
            <a:chOff x="7076401" y="81784"/>
            <a:chExt cx="4997266" cy="11906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F60113A-4BC6-86B0-6EE4-48D1255EC8EE}"/>
                </a:ext>
              </a:extLst>
            </p:cNvPr>
            <p:cNvSpPr/>
            <p:nvPr/>
          </p:nvSpPr>
          <p:spPr>
            <a:xfrm>
              <a:off x="7076401" y="86770"/>
              <a:ext cx="1185709" cy="1185709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B7D1522-3C6C-6157-FDC7-F5BA2B420782}"/>
                </a:ext>
              </a:extLst>
            </p:cNvPr>
            <p:cNvSpPr/>
            <p:nvPr/>
          </p:nvSpPr>
          <p:spPr>
            <a:xfrm>
              <a:off x="8228294" y="591232"/>
              <a:ext cx="269414" cy="219153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4733105-7E50-C512-4A4E-C635D3209A38}"/>
                </a:ext>
              </a:extLst>
            </p:cNvPr>
            <p:cNvSpPr/>
            <p:nvPr/>
          </p:nvSpPr>
          <p:spPr>
            <a:xfrm>
              <a:off x="8439948" y="81784"/>
              <a:ext cx="3633719" cy="1185709"/>
            </a:xfrm>
            <a:prstGeom prst="rect">
              <a:avLst/>
            </a:prstGeom>
            <a:solidFill>
              <a:schemeClr val="accent5">
                <a:lumMod val="10000"/>
                <a:lumOff val="90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D6FD708-B050-BC37-7B28-3B75432D8D9F}"/>
                </a:ext>
              </a:extLst>
            </p:cNvPr>
            <p:cNvSpPr txBox="1"/>
            <p:nvPr/>
          </p:nvSpPr>
          <p:spPr>
            <a:xfrm>
              <a:off x="8481334" y="174556"/>
              <a:ext cx="3550947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u="sng" dirty="0">
                  <a:latin typeface="楷体" panose="02010609060101010101" pitchFamily="49" charset="-122"/>
                  <a:ea typeface="楷体" panose="02010609060101010101" pitchFamily="49" charset="-122"/>
                </a:rPr>
                <a:t>启用</a:t>
              </a:r>
              <a:r>
                <a:rPr lang="en-US" sz="1600" b="1" u="sng" dirty="0"/>
                <a:t>Vendor Portal </a:t>
              </a:r>
              <a:r>
                <a:rPr lang="zh-CN" altLang="en-US" sz="1600" b="1" u="sng" dirty="0">
                  <a:latin typeface="楷体" panose="02010609060101010101" pitchFamily="49" charset="-122"/>
                  <a:ea typeface="楷体" panose="02010609060101010101" pitchFamily="49" charset="-122"/>
                </a:rPr>
                <a:t>账户</a:t>
              </a:r>
              <a:endParaRPr lang="en-US" altLang="zh-CN" sz="1600" b="1" u="sng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通过邮件收到电子邀请链接</a:t>
              </a:r>
              <a:endParaRPr lang="en-US" altLang="zh-CN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设置您的个人密码</a:t>
              </a:r>
              <a:endParaRPr lang="en-US" altLang="zh-CN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若您未如预期收到电子邀请链接，请填写</a:t>
              </a:r>
              <a:r>
                <a:rPr kumimoji="0" lang="en-US" sz="1050" b="1" i="1" u="sng" strike="noStrike" kern="1200" cap="none" spc="0" normalizeH="0" baseline="0" noProof="0" dirty="0">
                  <a:ln>
                    <a:noFill/>
                  </a:ln>
                  <a:solidFill>
                    <a:schemeClr val="accent5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j-lt"/>
                  <a:hlinkClick r:id="rId10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Jabil FS2 Vendor Portal - Queries Form</a:t>
              </a:r>
              <a:endParaRPr lang="en-US" sz="1050" dirty="0">
                <a:latin typeface="+mj-lt"/>
              </a:endParaRPr>
            </a:p>
          </p:txBody>
        </p:sp>
        <p:pic>
          <p:nvPicPr>
            <p:cNvPr id="45" name="Graphic 44" descr="Email with solid fill">
              <a:extLst>
                <a:ext uri="{FF2B5EF4-FFF2-40B4-BE49-F238E27FC236}">
                  <a16:creationId xmlns:a16="http://schemas.microsoft.com/office/drawing/2014/main" id="{51247CBB-5D50-55DF-B189-656BBB6212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100100" y="110469"/>
              <a:ext cx="1138310" cy="1138310"/>
            </a:xfrm>
            <a:prstGeom prst="rect">
              <a:avLst/>
            </a:prstGeom>
          </p:spPr>
        </p:pic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317B33B7-BF64-0178-82F1-5EEE40A4BA20}"/>
              </a:ext>
            </a:extLst>
          </p:cNvPr>
          <p:cNvGrpSpPr/>
          <p:nvPr/>
        </p:nvGrpSpPr>
        <p:grpSpPr>
          <a:xfrm>
            <a:off x="5939418" y="700808"/>
            <a:ext cx="1044565" cy="5063053"/>
            <a:chOff x="5939418" y="700808"/>
            <a:chExt cx="1044565" cy="5063053"/>
          </a:xfrm>
        </p:grpSpPr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8C0DE409-ACF9-9014-A76A-F8517E7FF5F6}"/>
                </a:ext>
              </a:extLst>
            </p:cNvPr>
            <p:cNvCxnSpPr>
              <a:cxnSpLocks/>
            </p:cNvCxnSpPr>
            <p:nvPr/>
          </p:nvCxnSpPr>
          <p:spPr>
            <a:xfrm>
              <a:off x="5970324" y="700808"/>
              <a:ext cx="979939" cy="0"/>
            </a:xfrm>
            <a:prstGeom prst="straightConnector1">
              <a:avLst/>
            </a:prstGeom>
            <a:ln w="28575">
              <a:solidFill>
                <a:srgbClr val="005288"/>
              </a:solidFill>
              <a:tailEnd type="triangle"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6A76168D-89ED-2424-6117-6D66AFBE6181}"/>
                </a:ext>
              </a:extLst>
            </p:cNvPr>
            <p:cNvCxnSpPr>
              <a:cxnSpLocks/>
            </p:cNvCxnSpPr>
            <p:nvPr/>
          </p:nvCxnSpPr>
          <p:spPr>
            <a:xfrm>
              <a:off x="6004044" y="4067126"/>
              <a:ext cx="979939" cy="0"/>
            </a:xfrm>
            <a:prstGeom prst="straightConnector1">
              <a:avLst/>
            </a:prstGeom>
            <a:ln w="28575">
              <a:solidFill>
                <a:srgbClr val="005288"/>
              </a:solidFill>
              <a:tailEnd type="triangle"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D75B6C6-8D78-B265-4041-6A2F841BEC8C}"/>
                </a:ext>
              </a:extLst>
            </p:cNvPr>
            <p:cNvCxnSpPr>
              <a:cxnSpLocks/>
            </p:cNvCxnSpPr>
            <p:nvPr/>
          </p:nvCxnSpPr>
          <p:spPr>
            <a:xfrm>
              <a:off x="5939418" y="2388492"/>
              <a:ext cx="363972" cy="0"/>
            </a:xfrm>
            <a:prstGeom prst="straightConnector1">
              <a:avLst/>
            </a:prstGeom>
            <a:ln w="28575">
              <a:solidFill>
                <a:srgbClr val="005288"/>
              </a:solidFill>
              <a:tailEnd type="triangle"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FD3BF1E8-A001-5907-AEA1-683374A36056}"/>
                </a:ext>
              </a:extLst>
            </p:cNvPr>
            <p:cNvCxnSpPr>
              <a:cxnSpLocks/>
            </p:cNvCxnSpPr>
            <p:nvPr/>
          </p:nvCxnSpPr>
          <p:spPr>
            <a:xfrm>
              <a:off x="5970324" y="5763861"/>
              <a:ext cx="363972" cy="0"/>
            </a:xfrm>
            <a:prstGeom prst="straightConnector1">
              <a:avLst/>
            </a:prstGeom>
            <a:ln w="28575">
              <a:solidFill>
                <a:srgbClr val="005288"/>
              </a:solidFill>
              <a:tailEnd type="triangle"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DFB7D201-7C60-273A-0D3A-CD77DC27F173}"/>
              </a:ext>
            </a:extLst>
          </p:cNvPr>
          <p:cNvGrpSpPr/>
          <p:nvPr/>
        </p:nvGrpSpPr>
        <p:grpSpPr>
          <a:xfrm>
            <a:off x="0" y="-1"/>
            <a:ext cx="3393649" cy="6391373"/>
            <a:chOff x="0" y="-1"/>
            <a:chExt cx="3393649" cy="639137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531985D-3E6F-E3C4-6A1B-47EE370F1D12}"/>
                </a:ext>
              </a:extLst>
            </p:cNvPr>
            <p:cNvSpPr txBox="1"/>
            <p:nvPr/>
          </p:nvSpPr>
          <p:spPr>
            <a:xfrm>
              <a:off x="0" y="-1"/>
              <a:ext cx="3393649" cy="639137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 anchor="t">
              <a:noAutofit/>
            </a:bodyPr>
            <a:lstStyle/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rnard MT Condensed" panose="02050806060905020404" pitchFamily="18" charset="0"/>
                <a:ea typeface="+mn-ea"/>
                <a:cs typeface="+mn-cs"/>
              </a:endParaRP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9F9C461-0CE4-D8C8-758E-D64CB66E6E0A}"/>
                </a:ext>
              </a:extLst>
            </p:cNvPr>
            <p:cNvGrpSpPr/>
            <p:nvPr/>
          </p:nvGrpSpPr>
          <p:grpSpPr>
            <a:xfrm>
              <a:off x="94267" y="358831"/>
              <a:ext cx="3299381" cy="876611"/>
              <a:chOff x="94267" y="160865"/>
              <a:chExt cx="3299381" cy="876611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E4EA5F-A575-889D-3278-4831E83B3E0B}"/>
                  </a:ext>
                </a:extLst>
              </p:cNvPr>
              <p:cNvSpPr txBox="1"/>
              <p:nvPr/>
            </p:nvSpPr>
            <p:spPr>
              <a:xfrm>
                <a:off x="94267" y="599170"/>
                <a:ext cx="3299381" cy="438306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r>
                  <a:rPr lang="en-US" sz="2000" b="1" dirty="0">
                    <a:solidFill>
                      <a:schemeClr val="accent5">
                        <a:lumMod val="50000"/>
                        <a:lumOff val="50000"/>
                      </a:schemeClr>
                    </a:solidFill>
                    <a:latin typeface="Amasis MT Pro Black" panose="02040A04050005020304" pitchFamily="18" charset="0"/>
                    <a:cs typeface="Aharoni" panose="02010803020104030203" pitchFamily="2" charset="-79"/>
                  </a:rPr>
                  <a:t>FS2 VENDOR PORTAL</a:t>
                </a:r>
              </a:p>
            </p:txBody>
          </p:sp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0B54C82-BAF1-92C7-729E-70BCC34544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9091" b="88811" l="6086" r="93914">
                            <a14:foregroundMark x1="15625" y1="39161" x2="15625" y2="39161"/>
                            <a14:foregroundMark x1="6086" y1="65734" x2="6086" y2="65734"/>
                            <a14:foregroundMark x1="70395" y1="30769" x2="70395" y2="30769"/>
                            <a14:foregroundMark x1="82730" y1="28671" x2="82730" y2="28671"/>
                            <a14:foregroundMark x1="93914" y1="78322" x2="93914" y2="78322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4267" y="160865"/>
                <a:ext cx="1863563" cy="438305"/>
              </a:xfrm>
              <a:prstGeom prst="rect">
                <a:avLst/>
              </a:prstGeom>
            </p:spPr>
          </p:pic>
        </p:grp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CA4616C3-1F1B-2B00-FFFD-64C7DC877818}"/>
                </a:ext>
              </a:extLst>
            </p:cNvPr>
            <p:cNvSpPr txBox="1"/>
            <p:nvPr/>
          </p:nvSpPr>
          <p:spPr>
            <a:xfrm>
              <a:off x="94267" y="1303449"/>
              <a:ext cx="3174163" cy="50251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/>
              <a:r>
                <a:rPr lang="zh-CN" altLang="en-US" sz="1200" b="1" dirty="0">
                  <a:solidFill>
                    <a:schemeClr val="bg1">
                      <a:lumMod val="8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一个旨在简化与优化业务流程的供应商平台</a:t>
              </a:r>
              <a:endParaRPr lang="en-US" sz="1200" b="1" dirty="0">
                <a:solidFill>
                  <a:schemeClr val="bg1">
                    <a:lumMod val="8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0C3DABA-B308-5D97-A4A7-F2E11067BC39}"/>
                </a:ext>
              </a:extLst>
            </p:cNvPr>
            <p:cNvCxnSpPr>
              <a:cxnSpLocks/>
            </p:cNvCxnSpPr>
            <p:nvPr/>
          </p:nvCxnSpPr>
          <p:spPr>
            <a:xfrm>
              <a:off x="109743" y="1873973"/>
              <a:ext cx="3174163" cy="642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Content Placeholder 9">
              <a:extLst>
                <a:ext uri="{FF2B5EF4-FFF2-40B4-BE49-F238E27FC236}">
                  <a16:creationId xmlns:a16="http://schemas.microsoft.com/office/drawing/2014/main" id="{E08F142F-9F2F-05CA-4304-96862EFFD6B6}"/>
                </a:ext>
              </a:extLst>
            </p:cNvPr>
            <p:cNvSpPr txBox="1">
              <a:spLocks/>
            </p:cNvSpPr>
            <p:nvPr/>
          </p:nvSpPr>
          <p:spPr>
            <a:xfrm>
              <a:off x="170244" y="2232600"/>
              <a:ext cx="3053160" cy="314672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600" b="0" i="0" kern="1200">
                  <a:solidFill>
                    <a:schemeClr val="tx1"/>
                  </a:solidFill>
                  <a:latin typeface="Grandview" panose="020B0502040204020203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b="0" i="0" kern="1200">
                  <a:solidFill>
                    <a:schemeClr val="tx1"/>
                  </a:solidFill>
                  <a:latin typeface="Grandview" panose="020B0502040204020203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b="0" i="0" kern="1200">
                  <a:solidFill>
                    <a:schemeClr val="tx1"/>
                  </a:solidFill>
                  <a:latin typeface="Grandview" panose="020B0502040204020203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b="0" i="0" kern="1200">
                  <a:solidFill>
                    <a:schemeClr val="tx1"/>
                  </a:solidFill>
                  <a:latin typeface="Grandview" panose="020B0502040204020203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b="0" i="0" kern="1200">
                  <a:solidFill>
                    <a:schemeClr val="tx1"/>
                  </a:solidFill>
                  <a:latin typeface="Grandview" panose="020B0502040204020203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Aft>
                  <a:spcPts val="1000"/>
                </a:spcAft>
                <a:buNone/>
              </a:pPr>
              <a:r>
                <a:rPr lang="zh-CN" altLang="en-US" b="1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此平台的优势包括：</a:t>
              </a:r>
              <a:r>
                <a:rPr lang="en-US" sz="1200" b="1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​</a:t>
              </a:r>
            </a:p>
            <a:p>
              <a:pPr>
                <a:spcAft>
                  <a:spcPts val="1000"/>
                </a:spcAft>
              </a:pP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线上提交发票 </a:t>
              </a:r>
              <a:r>
                <a:rPr lang="en-US" altLang="zh-CN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- </a:t>
              </a: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这是一种更快速及准确的提交发票的方式</a:t>
              </a:r>
              <a:r>
                <a:rPr 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  </a:t>
              </a:r>
            </a:p>
            <a:p>
              <a:pPr>
                <a:spcAft>
                  <a:spcPts val="1000"/>
                </a:spcAft>
              </a:pP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搜索订单号并直接通过订单号提交发票，用简易的方式查询发票状态</a:t>
              </a:r>
              <a:r>
                <a:rPr 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  </a:t>
              </a:r>
            </a:p>
            <a:p>
              <a:pPr>
                <a:spcAft>
                  <a:spcPts val="1000"/>
                </a:spcAft>
              </a:pP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在同一个平台即时获取采购订单号、发票和付款信息</a:t>
              </a:r>
              <a:r>
                <a:rPr 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 </a:t>
              </a:r>
            </a:p>
            <a:p>
              <a:pPr>
                <a:spcAft>
                  <a:spcPts val="1000"/>
                </a:spcAft>
              </a:pP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随时在线检查发票</a:t>
              </a:r>
              <a:r>
                <a:rPr lang="en-US" altLang="zh-CN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/</a:t>
              </a:r>
              <a:r>
                <a:rPr lang="zh-CN" altLang="en-US" sz="1400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付款状态</a:t>
              </a:r>
              <a:endParaRPr lang="en-US" altLang="zh-CN" sz="1400" dirty="0">
                <a:solidFill>
                  <a:srgbClr val="CDCDCD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indent="0">
                <a:spcAft>
                  <a:spcPts val="1000"/>
                </a:spcAft>
                <a:buNone/>
              </a:pPr>
              <a:r>
                <a:rPr lang="zh-CN" altLang="en-US" b="1" dirty="0">
                  <a:solidFill>
                    <a:srgbClr val="CDCDCD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这项服务是免费的！</a:t>
              </a:r>
              <a:endParaRPr lang="en-US" b="1" dirty="0">
                <a:solidFill>
                  <a:srgbClr val="CDCDCD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3" name="Picture 2" descr="A mouse cursor and a white circle with red text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520655E0-0F55-A0FD-BD28-551469BD120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217" y="150326"/>
            <a:ext cx="537562" cy="495998"/>
          </a:xfrm>
          <a:prstGeom prst="rect">
            <a:avLst/>
          </a:prstGeom>
        </p:spPr>
      </p:pic>
      <p:pic>
        <p:nvPicPr>
          <p:cNvPr id="4" name="Picture 3" descr="A mouse cursor and a white circle with red text&#10;&#10;Description automatically generated">
            <a:hlinkClick r:id="rId17" action="ppaction://hlinksldjump"/>
            <a:extLst>
              <a:ext uri="{FF2B5EF4-FFF2-40B4-BE49-F238E27FC236}">
                <a16:creationId xmlns:a16="http://schemas.microsoft.com/office/drawing/2014/main" id="{583A151D-EBD0-D6B5-52C2-FC184708F3E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9992" y="1838010"/>
            <a:ext cx="537562" cy="495998"/>
          </a:xfrm>
          <a:prstGeom prst="rect">
            <a:avLst/>
          </a:prstGeom>
        </p:spPr>
      </p:pic>
      <p:pic>
        <p:nvPicPr>
          <p:cNvPr id="14" name="Picture 13" descr="A mouse cursor and a white circle with red text&#10;&#10;Description automatically generated">
            <a:hlinkClick r:id="rId18" action="ppaction://hlinksldjump"/>
            <a:extLst>
              <a:ext uri="{FF2B5EF4-FFF2-40B4-BE49-F238E27FC236}">
                <a16:creationId xmlns:a16="http://schemas.microsoft.com/office/drawing/2014/main" id="{0852C161-4ED0-F3F3-45CF-EDA2F9C18CB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740" y="3639447"/>
            <a:ext cx="537562" cy="495998"/>
          </a:xfrm>
          <a:prstGeom prst="rect">
            <a:avLst/>
          </a:prstGeom>
        </p:spPr>
      </p:pic>
      <p:pic>
        <p:nvPicPr>
          <p:cNvPr id="15" name="Picture 14" descr="A mouse cursor and a white circle with red text&#10;&#10;Description automatically generated">
            <a:hlinkClick r:id="rId19" action="ppaction://hlinksldjump"/>
            <a:extLst>
              <a:ext uri="{FF2B5EF4-FFF2-40B4-BE49-F238E27FC236}">
                <a16:creationId xmlns:a16="http://schemas.microsoft.com/office/drawing/2014/main" id="{D46472A8-EDED-EEA1-CA26-E5B78BB651C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6338" y="5385111"/>
            <a:ext cx="537562" cy="4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038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58E97-F99F-4319-2817-B00F85EC01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grpSp>
        <p:nvGrpSpPr>
          <p:cNvPr id="60" name="Group 59">
            <a:extLst>
              <a:ext uri="{FF2B5EF4-FFF2-40B4-BE49-F238E27FC236}">
                <a16:creationId xmlns:a16="http://schemas.microsoft.com/office/drawing/2014/main" id="{3525AE1E-DFE0-CF8D-952C-4C1574752D8D}"/>
              </a:ext>
            </a:extLst>
          </p:cNvPr>
          <p:cNvGrpSpPr/>
          <p:nvPr/>
        </p:nvGrpSpPr>
        <p:grpSpPr>
          <a:xfrm>
            <a:off x="201483" y="866433"/>
            <a:ext cx="5436621" cy="5420998"/>
            <a:chOff x="201483" y="866433"/>
            <a:chExt cx="5436621" cy="542099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F9B1D56-3FAE-D05F-A20A-B089E036B41C}"/>
                </a:ext>
              </a:extLst>
            </p:cNvPr>
            <p:cNvSpPr/>
            <p:nvPr/>
          </p:nvSpPr>
          <p:spPr>
            <a:xfrm>
              <a:off x="201483" y="866433"/>
              <a:ext cx="5436621" cy="432853"/>
            </a:xfrm>
            <a:prstGeom prst="rect">
              <a:avLst/>
            </a:prstGeom>
            <a:solidFill>
              <a:srgbClr val="005288"/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楷体" panose="02010609060101010101" pitchFamily="49" charset="-122"/>
                  <a:ea typeface="楷体" panose="02010609060101010101" pitchFamily="49" charset="-122"/>
                </a:rPr>
                <a:t>来自</a:t>
              </a:r>
              <a:r>
                <a:rPr lang="en-US" sz="1600" b="1" i="1" u="sng" dirty="0"/>
                <a:t>ias@notifications.sap.com</a:t>
              </a:r>
              <a:r>
                <a:rPr lang="zh-CN" altLang="en-US" sz="1600" dirty="0">
                  <a:latin typeface="楷体" panose="02010609060101010101" pitchFamily="49" charset="-122"/>
                  <a:ea typeface="楷体" panose="02010609060101010101" pitchFamily="49" charset="-122"/>
                </a:rPr>
                <a:t>的电子邀请链接</a:t>
              </a:r>
              <a:endParaRPr lang="en-US" sz="1600" b="1" i="1" u="sng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9B214FB-8F56-3947-819E-507D34A43BAC}"/>
                </a:ext>
              </a:extLst>
            </p:cNvPr>
            <p:cNvCxnSpPr>
              <a:cxnSpLocks/>
            </p:cNvCxnSpPr>
            <p:nvPr/>
          </p:nvCxnSpPr>
          <p:spPr>
            <a:xfrm>
              <a:off x="201483" y="1403571"/>
              <a:ext cx="5436621" cy="0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FA89A09C-2BFD-723A-9548-12B4CF4A2C9B}"/>
                </a:ext>
              </a:extLst>
            </p:cNvPr>
            <p:cNvGrpSpPr/>
            <p:nvPr/>
          </p:nvGrpSpPr>
          <p:grpSpPr>
            <a:xfrm>
              <a:off x="213194" y="1543176"/>
              <a:ext cx="5413198" cy="4156288"/>
              <a:chOff x="219855" y="1543176"/>
              <a:chExt cx="5413198" cy="4156288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AA8DACFE-4D4E-9D2C-EF5D-BE49FD2212FD}"/>
                  </a:ext>
                </a:extLst>
              </p:cNvPr>
              <p:cNvSpPr/>
              <p:nvPr/>
            </p:nvSpPr>
            <p:spPr>
              <a:xfrm>
                <a:off x="219855" y="1543176"/>
                <a:ext cx="5413198" cy="41562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296EDEB8-D98A-A168-0AA6-98944745F579}"/>
                  </a:ext>
                </a:extLst>
              </p:cNvPr>
              <p:cNvGrpSpPr/>
              <p:nvPr/>
            </p:nvGrpSpPr>
            <p:grpSpPr>
              <a:xfrm>
                <a:off x="267592" y="1594528"/>
                <a:ext cx="5317724" cy="4053584"/>
                <a:chOff x="267591" y="1610928"/>
                <a:chExt cx="5317724" cy="4053584"/>
              </a:xfrm>
            </p:grpSpPr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686FCE2E-2220-58D4-1426-7ACE54F057F4}"/>
                    </a:ext>
                  </a:extLst>
                </p:cNvPr>
                <p:cNvSpPr/>
                <p:nvPr/>
              </p:nvSpPr>
              <p:spPr>
                <a:xfrm>
                  <a:off x="291911" y="1610928"/>
                  <a:ext cx="5269084" cy="4053584"/>
                </a:xfrm>
                <a:prstGeom prst="rect">
                  <a:avLst/>
                </a:prstGeom>
                <a:solidFill>
                  <a:srgbClr val="005288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A0B7C3FC-3AB7-0315-4FB6-4DD43C24E62E}"/>
                    </a:ext>
                  </a:extLst>
                </p:cNvPr>
                <p:cNvGrpSpPr/>
                <p:nvPr/>
              </p:nvGrpSpPr>
              <p:grpSpPr>
                <a:xfrm>
                  <a:off x="681003" y="1714796"/>
                  <a:ext cx="4490900" cy="3363520"/>
                  <a:chOff x="667683" y="1714796"/>
                  <a:chExt cx="4490900" cy="3363520"/>
                </a:xfrm>
              </p:grpSpPr>
              <p:grpSp>
                <p:nvGrpSpPr>
                  <p:cNvPr id="22" name="Graphic 5" descr="Monitor outline">
                    <a:extLst>
                      <a:ext uri="{FF2B5EF4-FFF2-40B4-BE49-F238E27FC236}">
                        <a16:creationId xmlns:a16="http://schemas.microsoft.com/office/drawing/2014/main" id="{D440CB09-2FA6-363E-5F0A-DEFAA44EE407}"/>
                      </a:ext>
                    </a:extLst>
                  </p:cNvPr>
                  <p:cNvGrpSpPr/>
                  <p:nvPr/>
                </p:nvGrpSpPr>
                <p:grpSpPr>
                  <a:xfrm>
                    <a:off x="667683" y="1714796"/>
                    <a:ext cx="4490900" cy="3363520"/>
                    <a:chOff x="1795518" y="2242953"/>
                    <a:chExt cx="4615735" cy="3571257"/>
                  </a:xfrm>
                  <a:solidFill>
                    <a:schemeClr val="bg1"/>
                  </a:solidFill>
                </p:grpSpPr>
                <p:sp>
                  <p:nvSpPr>
                    <p:cNvPr id="23" name="Freeform: Shape 22">
                      <a:extLst>
                        <a:ext uri="{FF2B5EF4-FFF2-40B4-BE49-F238E27FC236}">
                          <a16:creationId xmlns:a16="http://schemas.microsoft.com/office/drawing/2014/main" id="{46A4502E-420D-C9C9-E924-5528BBF938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95518" y="2242953"/>
                      <a:ext cx="4615735" cy="3571257"/>
                    </a:xfrm>
                    <a:custGeom>
                      <a:avLst/>
                      <a:gdLst>
                        <a:gd name="connsiteX0" fmla="*/ 4384948 w 4615735"/>
                        <a:gd name="connsiteY0" fmla="*/ 0 h 3571257"/>
                        <a:gd name="connsiteX1" fmla="*/ 230787 w 4615735"/>
                        <a:gd name="connsiteY1" fmla="*/ 0 h 3571257"/>
                        <a:gd name="connsiteX2" fmla="*/ 0 w 4615735"/>
                        <a:gd name="connsiteY2" fmla="*/ 210028 h 3571257"/>
                        <a:gd name="connsiteX3" fmla="*/ 0 w 4615735"/>
                        <a:gd name="connsiteY3" fmla="*/ 2731147 h 3571257"/>
                        <a:gd name="connsiteX4" fmla="*/ 230787 w 4615735"/>
                        <a:gd name="connsiteY4" fmla="*/ 2941174 h 3571257"/>
                        <a:gd name="connsiteX5" fmla="*/ 1903991 w 4615735"/>
                        <a:gd name="connsiteY5" fmla="*/ 2941174 h 3571257"/>
                        <a:gd name="connsiteX6" fmla="*/ 1903991 w 4615735"/>
                        <a:gd name="connsiteY6" fmla="*/ 3466244 h 3571257"/>
                        <a:gd name="connsiteX7" fmla="*/ 1269327 w 4615735"/>
                        <a:gd name="connsiteY7" fmla="*/ 3466244 h 3571257"/>
                        <a:gd name="connsiteX8" fmla="*/ 1269327 w 4615735"/>
                        <a:gd name="connsiteY8" fmla="*/ 3571257 h 3571257"/>
                        <a:gd name="connsiteX9" fmla="*/ 3346408 w 4615735"/>
                        <a:gd name="connsiteY9" fmla="*/ 3571257 h 3571257"/>
                        <a:gd name="connsiteX10" fmla="*/ 3346408 w 4615735"/>
                        <a:gd name="connsiteY10" fmla="*/ 3466244 h 3571257"/>
                        <a:gd name="connsiteX11" fmla="*/ 2711744 w 4615735"/>
                        <a:gd name="connsiteY11" fmla="*/ 3466244 h 3571257"/>
                        <a:gd name="connsiteX12" fmla="*/ 2711744 w 4615735"/>
                        <a:gd name="connsiteY12" fmla="*/ 2941174 h 3571257"/>
                        <a:gd name="connsiteX13" fmla="*/ 4384948 w 4615735"/>
                        <a:gd name="connsiteY13" fmla="*/ 2941174 h 3571257"/>
                        <a:gd name="connsiteX14" fmla="*/ 4615735 w 4615735"/>
                        <a:gd name="connsiteY14" fmla="*/ 2731147 h 3571257"/>
                        <a:gd name="connsiteX15" fmla="*/ 4615735 w 4615735"/>
                        <a:gd name="connsiteY15" fmla="*/ 210028 h 3571257"/>
                        <a:gd name="connsiteX16" fmla="*/ 4384948 w 4615735"/>
                        <a:gd name="connsiteY16" fmla="*/ 0 h 3571257"/>
                        <a:gd name="connsiteX17" fmla="*/ 2596351 w 4615735"/>
                        <a:gd name="connsiteY17" fmla="*/ 3466453 h 3571257"/>
                        <a:gd name="connsiteX18" fmla="*/ 2019384 w 4615735"/>
                        <a:gd name="connsiteY18" fmla="*/ 3466453 h 3571257"/>
                        <a:gd name="connsiteX19" fmla="*/ 2019384 w 4615735"/>
                        <a:gd name="connsiteY19" fmla="*/ 2941384 h 3571257"/>
                        <a:gd name="connsiteX20" fmla="*/ 2596351 w 4615735"/>
                        <a:gd name="connsiteY20" fmla="*/ 2941384 h 3571257"/>
                        <a:gd name="connsiteX21" fmla="*/ 4500342 w 4615735"/>
                        <a:gd name="connsiteY21" fmla="*/ 2731357 h 3571257"/>
                        <a:gd name="connsiteX22" fmla="*/ 4384948 w 4615735"/>
                        <a:gd name="connsiteY22" fmla="*/ 2836371 h 3571257"/>
                        <a:gd name="connsiteX23" fmla="*/ 230787 w 4615735"/>
                        <a:gd name="connsiteY23" fmla="*/ 2836371 h 3571257"/>
                        <a:gd name="connsiteX24" fmla="*/ 115393 w 4615735"/>
                        <a:gd name="connsiteY24" fmla="*/ 2731357 h 3571257"/>
                        <a:gd name="connsiteX25" fmla="*/ 115393 w 4615735"/>
                        <a:gd name="connsiteY25" fmla="*/ 210028 h 3571257"/>
                        <a:gd name="connsiteX26" fmla="*/ 230787 w 4615735"/>
                        <a:gd name="connsiteY26" fmla="*/ 105014 h 3571257"/>
                        <a:gd name="connsiteX27" fmla="*/ 4384948 w 4615735"/>
                        <a:gd name="connsiteY27" fmla="*/ 105014 h 3571257"/>
                        <a:gd name="connsiteX28" fmla="*/ 4500342 w 4615735"/>
                        <a:gd name="connsiteY28" fmla="*/ 210028 h 35712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4615735" h="3571257">
                          <a:moveTo>
                            <a:pt x="4384948" y="0"/>
                          </a:moveTo>
                          <a:lnTo>
                            <a:pt x="230787" y="0"/>
                          </a:lnTo>
                          <a:cubicBezTo>
                            <a:pt x="103485" y="347"/>
                            <a:pt x="380" y="94176"/>
                            <a:pt x="0" y="210028"/>
                          </a:cubicBezTo>
                          <a:lnTo>
                            <a:pt x="0" y="2731147"/>
                          </a:lnTo>
                          <a:cubicBezTo>
                            <a:pt x="412" y="2846988"/>
                            <a:pt x="103497" y="2940801"/>
                            <a:pt x="230787" y="2941174"/>
                          </a:cubicBezTo>
                          <a:lnTo>
                            <a:pt x="1903991" y="2941174"/>
                          </a:lnTo>
                          <a:lnTo>
                            <a:pt x="1903991" y="3466244"/>
                          </a:lnTo>
                          <a:lnTo>
                            <a:pt x="1269327" y="3466244"/>
                          </a:lnTo>
                          <a:lnTo>
                            <a:pt x="1269327" y="3571257"/>
                          </a:lnTo>
                          <a:lnTo>
                            <a:pt x="3346408" y="3571257"/>
                          </a:lnTo>
                          <a:lnTo>
                            <a:pt x="3346408" y="3466244"/>
                          </a:lnTo>
                          <a:lnTo>
                            <a:pt x="2711744" y="3466244"/>
                          </a:lnTo>
                          <a:lnTo>
                            <a:pt x="2711744" y="2941174"/>
                          </a:lnTo>
                          <a:lnTo>
                            <a:pt x="4384948" y="2941174"/>
                          </a:lnTo>
                          <a:cubicBezTo>
                            <a:pt x="4512239" y="2940801"/>
                            <a:pt x="4615325" y="2846988"/>
                            <a:pt x="4615735" y="2731147"/>
                          </a:cubicBezTo>
                          <a:lnTo>
                            <a:pt x="4615735" y="210028"/>
                          </a:lnTo>
                          <a:cubicBezTo>
                            <a:pt x="4615354" y="94176"/>
                            <a:pt x="4512250" y="347"/>
                            <a:pt x="4384948" y="0"/>
                          </a:cubicBezTo>
                          <a:close/>
                          <a:moveTo>
                            <a:pt x="2596351" y="3466453"/>
                          </a:moveTo>
                          <a:lnTo>
                            <a:pt x="2019384" y="3466453"/>
                          </a:lnTo>
                          <a:lnTo>
                            <a:pt x="2019384" y="2941384"/>
                          </a:lnTo>
                          <a:lnTo>
                            <a:pt x="2596351" y="2941384"/>
                          </a:lnTo>
                          <a:close/>
                          <a:moveTo>
                            <a:pt x="4500342" y="2731357"/>
                          </a:moveTo>
                          <a:cubicBezTo>
                            <a:pt x="4500342" y="2789356"/>
                            <a:pt x="4448680" y="2836371"/>
                            <a:pt x="4384948" y="2836371"/>
                          </a:cubicBezTo>
                          <a:lnTo>
                            <a:pt x="230787" y="2836371"/>
                          </a:lnTo>
                          <a:cubicBezTo>
                            <a:pt x="167055" y="2836371"/>
                            <a:pt x="115393" y="2789356"/>
                            <a:pt x="115393" y="2731357"/>
                          </a:cubicBezTo>
                          <a:lnTo>
                            <a:pt x="115393" y="210028"/>
                          </a:lnTo>
                          <a:cubicBezTo>
                            <a:pt x="115393" y="152028"/>
                            <a:pt x="167055" y="105014"/>
                            <a:pt x="230787" y="105014"/>
                          </a:cubicBezTo>
                          <a:lnTo>
                            <a:pt x="4384948" y="105014"/>
                          </a:lnTo>
                          <a:cubicBezTo>
                            <a:pt x="4448680" y="105014"/>
                            <a:pt x="4500342" y="152028"/>
                            <a:pt x="4500342" y="210028"/>
                          </a:cubicBezTo>
                          <a:close/>
                        </a:path>
                      </a:pathLst>
                    </a:custGeom>
                    <a:grpFill/>
                    <a:ln w="5764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" name="Freeform: Shape 23">
                      <a:extLst>
                        <a:ext uri="{FF2B5EF4-FFF2-40B4-BE49-F238E27FC236}">
                          <a16:creationId xmlns:a16="http://schemas.microsoft.com/office/drawing/2014/main" id="{3E6295C9-05A7-7C68-E41C-7097BD7AAB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084001" y="2505488"/>
                      <a:ext cx="4038768" cy="2416052"/>
                    </a:xfrm>
                    <a:custGeom>
                      <a:avLst/>
                      <a:gdLst>
                        <a:gd name="connsiteX0" fmla="*/ 115393 w 4038768"/>
                        <a:gd name="connsiteY0" fmla="*/ 0 h 2416052"/>
                        <a:gd name="connsiteX1" fmla="*/ 0 w 4038768"/>
                        <a:gd name="connsiteY1" fmla="*/ 0 h 2416052"/>
                        <a:gd name="connsiteX2" fmla="*/ 0 w 4038768"/>
                        <a:gd name="connsiteY2" fmla="*/ 2416053 h 2416052"/>
                        <a:gd name="connsiteX3" fmla="*/ 4038768 w 4038768"/>
                        <a:gd name="connsiteY3" fmla="*/ 2416053 h 2416052"/>
                        <a:gd name="connsiteX4" fmla="*/ 4038768 w 4038768"/>
                        <a:gd name="connsiteY4" fmla="*/ 0 h 2416052"/>
                        <a:gd name="connsiteX5" fmla="*/ 115393 w 4038768"/>
                        <a:gd name="connsiteY5" fmla="*/ 0 h 2416052"/>
                        <a:gd name="connsiteX6" fmla="*/ 3923375 w 4038768"/>
                        <a:gd name="connsiteY6" fmla="*/ 2311039 h 2416052"/>
                        <a:gd name="connsiteX7" fmla="*/ 115393 w 4038768"/>
                        <a:gd name="connsiteY7" fmla="*/ 2311039 h 2416052"/>
                        <a:gd name="connsiteX8" fmla="*/ 115393 w 4038768"/>
                        <a:gd name="connsiteY8" fmla="*/ 105014 h 2416052"/>
                        <a:gd name="connsiteX9" fmla="*/ 3923375 w 4038768"/>
                        <a:gd name="connsiteY9" fmla="*/ 105014 h 24160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4038768" h="2416052">
                          <a:moveTo>
                            <a:pt x="115393" y="0"/>
                          </a:moveTo>
                          <a:lnTo>
                            <a:pt x="0" y="0"/>
                          </a:lnTo>
                          <a:lnTo>
                            <a:pt x="0" y="2416053"/>
                          </a:lnTo>
                          <a:lnTo>
                            <a:pt x="4038768" y="2416053"/>
                          </a:lnTo>
                          <a:lnTo>
                            <a:pt x="4038768" y="0"/>
                          </a:lnTo>
                          <a:lnTo>
                            <a:pt x="115393" y="0"/>
                          </a:lnTo>
                          <a:close/>
                          <a:moveTo>
                            <a:pt x="3923375" y="2311039"/>
                          </a:moveTo>
                          <a:lnTo>
                            <a:pt x="115393" y="2311039"/>
                          </a:lnTo>
                          <a:lnTo>
                            <a:pt x="115393" y="105014"/>
                          </a:lnTo>
                          <a:lnTo>
                            <a:pt x="3923375" y="105014"/>
                          </a:lnTo>
                          <a:close/>
                        </a:path>
                      </a:pathLst>
                    </a:custGeom>
                    <a:grpFill/>
                    <a:ln w="5764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/>
                    </a:p>
                  </p:txBody>
                </p:sp>
              </p:grpSp>
              <p:pic>
                <p:nvPicPr>
                  <p:cNvPr id="4" name="Picture 3">
                    <a:extLst>
                      <a:ext uri="{FF2B5EF4-FFF2-40B4-BE49-F238E27FC236}">
                        <a16:creationId xmlns:a16="http://schemas.microsoft.com/office/drawing/2014/main" id="{1395EB0B-3827-A8F9-0C04-88CFB2D235B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"/>
                  <a:stretch>
                    <a:fillRect/>
                  </a:stretch>
                </p:blipFill>
                <p:spPr>
                  <a:xfrm>
                    <a:off x="1056285" y="2097488"/>
                    <a:ext cx="3713696" cy="2013411"/>
                  </a:xfrm>
                  <a:prstGeom prst="rect">
                    <a:avLst/>
                  </a:prstGeom>
                  <a:ln>
                    <a:noFill/>
                  </a:ln>
                </p:spPr>
              </p:pic>
            </p:grp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7112454A-2D00-DC35-4AE2-D3E0425F499B}"/>
                    </a:ext>
                  </a:extLst>
                </p:cNvPr>
                <p:cNvSpPr txBox="1"/>
                <p:nvPr/>
              </p:nvSpPr>
              <p:spPr>
                <a:xfrm>
                  <a:off x="267591" y="5335369"/>
                  <a:ext cx="531772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 algn="ctr">
                    <a:buFont typeface="Wingdings" panose="05000000000000000000" pitchFamily="2" charset="2"/>
                    <a:buChar char="q"/>
                  </a:pPr>
                  <a:r>
                    <a:rPr lang="zh-CN" altLang="en-US" sz="110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点击蓝色格子以启用您的</a:t>
                  </a:r>
                  <a:r>
                    <a:rPr lang="en-US" altLang="zh-CN" sz="1100" dirty="0">
                      <a:solidFill>
                        <a:schemeClr val="bg1"/>
                      </a:solidFill>
                    </a:rPr>
                    <a:t>Vendor Portal</a:t>
                  </a:r>
                  <a:r>
                    <a:rPr lang="zh-CN" altLang="en-US" sz="110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账户</a:t>
                  </a:r>
                  <a:endParaRPr lang="en-US" sz="1100" dirty="0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</p:grpSp>
        </p:grp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31828CF-244A-E053-4728-308AF40BABDE}"/>
                </a:ext>
              </a:extLst>
            </p:cNvPr>
            <p:cNvSpPr/>
            <p:nvPr/>
          </p:nvSpPr>
          <p:spPr>
            <a:xfrm>
              <a:off x="201483" y="5854578"/>
              <a:ext cx="5436621" cy="432853"/>
            </a:xfrm>
            <a:prstGeom prst="rect">
              <a:avLst/>
            </a:prstGeom>
            <a:solidFill>
              <a:srgbClr val="CDCDCD"/>
            </a:solidFill>
            <a:ln w="3810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960" b="1" dirty="0">
                  <a:solidFill>
                    <a:srgbClr val="005288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若您未如预期通过邮件收到电子邀请链接，请填写</a:t>
              </a:r>
              <a:r>
                <a:rPr lang="en-US" sz="1000" b="1" i="1" dirty="0">
                  <a:solidFill>
                    <a:srgbClr val="005288"/>
                  </a:solidFill>
                  <a:hlinkClick r:id="rId4"/>
                </a:rPr>
                <a:t>Jabil FS2 Vendor Portal - Queries Form</a:t>
              </a:r>
              <a:endParaRPr lang="en-US" sz="1020" b="1" i="1" dirty="0">
                <a:solidFill>
                  <a:srgbClr val="005288"/>
                </a:solidFill>
              </a:endParaRPr>
            </a:p>
          </p:txBody>
        </p:sp>
      </p:grpSp>
      <p:pic>
        <p:nvPicPr>
          <p:cNvPr id="39" name="Picture 38" descr="Icon&#10;&#10;Description automatically generated">
            <a:extLst>
              <a:ext uri="{FF2B5EF4-FFF2-40B4-BE49-F238E27FC236}">
                <a16:creationId xmlns:a16="http://schemas.microsoft.com/office/drawing/2014/main" id="{F72A6E42-8C9C-9D66-4F29-5D649ABBC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027" y="5560226"/>
            <a:ext cx="548566" cy="852388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216FF53F-3EC7-F427-6BB8-736B658B5E36}"/>
              </a:ext>
            </a:extLst>
          </p:cNvPr>
          <p:cNvGrpSpPr/>
          <p:nvPr/>
        </p:nvGrpSpPr>
        <p:grpSpPr>
          <a:xfrm>
            <a:off x="6144526" y="866434"/>
            <a:ext cx="5848383" cy="3534592"/>
            <a:chOff x="6356909" y="866434"/>
            <a:chExt cx="5636000" cy="3534592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6AC6290-8D3A-D143-D02A-393C58D4885F}"/>
                </a:ext>
              </a:extLst>
            </p:cNvPr>
            <p:cNvSpPr/>
            <p:nvPr/>
          </p:nvSpPr>
          <p:spPr>
            <a:xfrm>
              <a:off x="6356909" y="866434"/>
              <a:ext cx="3867332" cy="35191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B872227-5DE1-76DE-B227-9B33B281CF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2919" r="17259"/>
            <a:stretch/>
          </p:blipFill>
          <p:spPr>
            <a:xfrm>
              <a:off x="6474761" y="994703"/>
              <a:ext cx="3631627" cy="32625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5452276-F595-F156-85B5-2A587CCA3946}"/>
                </a:ext>
              </a:extLst>
            </p:cNvPr>
            <p:cNvSpPr txBox="1"/>
            <p:nvPr/>
          </p:nvSpPr>
          <p:spPr>
            <a:xfrm>
              <a:off x="10224239" y="1541485"/>
              <a:ext cx="1685639" cy="2199946"/>
            </a:xfrm>
            <a:prstGeom prst="rect">
              <a:avLst/>
            </a:prstGeom>
            <a:noFill/>
          </p:spPr>
          <p:txBody>
            <a:bodyPr wrap="square" lIns="0" tIns="0" rIns="0" bIns="182880" rtlCol="0" anchor="t">
              <a:noAutofit/>
            </a:bodyPr>
            <a:lstStyle/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003C6B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lang="zh-CN" altLang="en-US" sz="110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您将被引导至</a:t>
              </a:r>
              <a:r>
                <a:rPr lang="en-US" altLang="zh-CN" sz="1100" dirty="0">
                  <a:solidFill>
                    <a:srgbClr val="60605B"/>
                  </a:solidFill>
                  <a:latin typeface="+mj-lt"/>
                  <a:ea typeface="新細明體" panose="02020500000000000000" pitchFamily="18" charset="-120"/>
                </a:rPr>
                <a:t>Vendor Portal</a:t>
              </a:r>
              <a:r>
                <a:rPr lang="zh-CN" altLang="en-US" sz="110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账户启用页面</a:t>
              </a:r>
              <a:endParaRPr lang="en-US" altLang="zh-CN" sz="1100" dirty="0">
                <a:solidFill>
                  <a:srgbClr val="60605B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003C6B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endPara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srgbClr val="60605B"/>
                </a:solidFill>
                <a:effectLst/>
                <a:uLnTx/>
                <a:uFillTx/>
                <a:latin typeface="+mj-lt"/>
                <a:ea typeface="新細明體" panose="02020500000000000000" pitchFamily="18" charset="-120"/>
                <a:cs typeface="+mn-cs"/>
              </a:endParaRPr>
            </a:p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003C6B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lang="zh-CN" altLang="en-US" sz="110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确保您的资料或信息是正确的</a:t>
              </a:r>
              <a:endParaRPr lang="en-US" altLang="zh-CN" sz="1100" dirty="0">
                <a:solidFill>
                  <a:srgbClr val="60605B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003C6B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endParaRPr lang="en-US" altLang="zh-TW" sz="1100" dirty="0">
                <a:solidFill>
                  <a:srgbClr val="60605B"/>
                </a:solidFill>
                <a:latin typeface="+mj-lt"/>
                <a:ea typeface="新細明體" panose="02020500000000000000" pitchFamily="18" charset="-120"/>
              </a:endParaRPr>
            </a:p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003C6B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lang="zh-CN" altLang="en-US" sz="110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设置您的账户密码，然后点击</a:t>
              </a:r>
              <a:r>
                <a:rPr lang="en-US" altLang="zh-TW" sz="1100" dirty="0">
                  <a:solidFill>
                    <a:srgbClr val="60605B"/>
                  </a:solidFill>
                  <a:latin typeface="+mj-lt"/>
                  <a:ea typeface="新細明體" panose="02020500000000000000" pitchFamily="18" charset="-120"/>
                </a:rPr>
                <a:t>“Save”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DFDDDFF-6771-571B-1B30-68819770A2B5}"/>
                </a:ext>
              </a:extLst>
            </p:cNvPr>
            <p:cNvSpPr/>
            <p:nvPr/>
          </p:nvSpPr>
          <p:spPr>
            <a:xfrm>
              <a:off x="6356910" y="881891"/>
              <a:ext cx="5635999" cy="3519135"/>
            </a:xfrm>
            <a:prstGeom prst="rect">
              <a:avLst/>
            </a:prstGeom>
            <a:noFill/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43050786-5F79-C5B8-DE89-7CA2EE698D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745514"/>
              </p:ext>
            </p:extLst>
          </p:nvPr>
        </p:nvGraphicFramePr>
        <p:xfrm>
          <a:off x="6144526" y="4505875"/>
          <a:ext cx="5848383" cy="1828800"/>
        </p:xfrm>
        <a:graphic>
          <a:graphicData uri="http://schemas.openxmlformats.org/drawingml/2006/table">
            <a:tbl>
              <a:tblPr/>
              <a:tblGrid>
                <a:gridCol w="5848383">
                  <a:extLst>
                    <a:ext uri="{9D8B030D-6E8A-4147-A177-3AD203B41FA5}">
                      <a16:colId xmlns:a16="http://schemas.microsoft.com/office/drawing/2014/main" val="55264461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>
                          <a:solidFill>
                            <a:srgbClr val="005288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注意事项</a:t>
                      </a:r>
                      <a:r>
                        <a:rPr lang="en-US" b="1" dirty="0">
                          <a:solidFill>
                            <a:srgbClr val="005288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:</a:t>
                      </a:r>
                    </a:p>
                  </a:txBody>
                  <a:tcPr>
                    <a:lnL w="38100" cmpd="sng">
                      <a:solidFill>
                        <a:srgbClr val="005288"/>
                      </a:solidFill>
                      <a:prstDash val="solid"/>
                    </a:lnL>
                    <a:lnR w="38100" cmpd="sng">
                      <a:solidFill>
                        <a:srgbClr val="005288"/>
                      </a:solidFill>
                      <a:prstDash val="solid"/>
                    </a:lnR>
                    <a:lnT w="38100" cmpd="sng">
                      <a:solidFill>
                        <a:srgbClr val="005288"/>
                      </a:solidFill>
                      <a:prstDash val="solid"/>
                    </a:lnT>
                    <a:lnB w="38100" cap="flat" cmpd="sng" algn="ctr">
                      <a:solidFill>
                        <a:srgbClr val="0052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485387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每个账户注册链接只能激活一次</a:t>
                      </a:r>
                      <a:endParaRPr lang="en-US" altLang="zh-CN" sz="11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endParaRPr lang="en-US" sz="1100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若您不是电子邀请链接的预期接收者</a:t>
                      </a:r>
                      <a:r>
                        <a:rPr 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, </a:t>
                      </a:r>
                      <a:r>
                        <a:rPr lang="zh-CN" alt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请提交</a:t>
                      </a:r>
                      <a:r>
                        <a:rPr lang="en-US" sz="1100" b="1" i="1" dirty="0">
                          <a:hlinkClick r:id="rId4"/>
                        </a:rPr>
                        <a:t>Jabil FS2 Vendor Portal - Queries Form</a:t>
                      </a:r>
                      <a:endParaRPr lang="en-US" sz="1100" b="1" i="1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endParaRPr lang="en-US" sz="1100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zh-CN" alt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若超过两个用户需要</a:t>
                      </a:r>
                      <a:r>
                        <a:rPr lang="en-US" sz="1100" dirty="0"/>
                        <a:t>Vendor Portal</a:t>
                      </a:r>
                      <a:r>
                        <a:rPr lang="zh-CN" altLang="en-US" sz="11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权限，我们建议您创立一个共享邮箱用于注册</a:t>
                      </a:r>
                      <a:r>
                        <a:rPr lang="en-US" sz="1100" dirty="0"/>
                        <a:t>Vendor Portal </a:t>
                      </a:r>
                      <a:r>
                        <a:rPr 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(</a:t>
                      </a:r>
                      <a:r>
                        <a:rPr lang="zh-CN" alt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注意</a:t>
                      </a:r>
                      <a:r>
                        <a:rPr 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: </a:t>
                      </a:r>
                      <a:r>
                        <a:rPr lang="en-US" altLang="zh-CN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D</a:t>
                      </a:r>
                      <a:r>
                        <a:rPr 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istribution list</a:t>
                      </a:r>
                      <a:r>
                        <a:rPr lang="zh-CN" alt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不被接受</a:t>
                      </a:r>
                      <a:r>
                        <a:rPr lang="en-US" sz="1050" b="0" i="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)</a:t>
                      </a:r>
                      <a:endParaRPr lang="en-US" sz="1100" b="0" i="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>
                    <a:lnL w="38100" cmpd="sng">
                      <a:solidFill>
                        <a:srgbClr val="005288"/>
                      </a:solidFill>
                      <a:prstDash val="solid"/>
                    </a:lnL>
                    <a:lnR w="38100" cmpd="sng">
                      <a:solidFill>
                        <a:srgbClr val="005288"/>
                      </a:solidFill>
                      <a:prstDash val="solid"/>
                    </a:lnR>
                    <a:lnT w="38100" cmpd="sng">
                      <a:solidFill>
                        <a:srgbClr val="005288"/>
                      </a:solidFill>
                      <a:prstDash val="solid"/>
                    </a:lnT>
                    <a:lnB w="38100" cmpd="sng">
                      <a:solidFill>
                        <a:srgbClr val="005288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354574"/>
                  </a:ext>
                </a:extLst>
              </a:tr>
            </a:tbl>
          </a:graphicData>
        </a:graphic>
      </p:graphicFrame>
      <p:sp>
        <p:nvSpPr>
          <p:cNvPr id="65" name="Isosceles Triangle 64">
            <a:extLst>
              <a:ext uri="{FF2B5EF4-FFF2-40B4-BE49-F238E27FC236}">
                <a16:creationId xmlns:a16="http://schemas.microsoft.com/office/drawing/2014/main" id="{C0AE373B-C72B-EF52-255D-3C26EE383163}"/>
              </a:ext>
            </a:extLst>
          </p:cNvPr>
          <p:cNvSpPr/>
          <p:nvPr/>
        </p:nvSpPr>
        <p:spPr>
          <a:xfrm rot="5400000">
            <a:off x="5242875" y="3372326"/>
            <a:ext cx="1285168" cy="412524"/>
          </a:xfrm>
          <a:prstGeom prst="triangle">
            <a:avLst/>
          </a:prstGeom>
          <a:solidFill>
            <a:srgbClr val="00528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4C7E0CD-D438-CEEC-3E7A-2EC409FC0E2D}"/>
              </a:ext>
            </a:extLst>
          </p:cNvPr>
          <p:cNvSpPr txBox="1"/>
          <p:nvPr/>
        </p:nvSpPr>
        <p:spPr>
          <a:xfrm>
            <a:off x="0" y="106536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72 Black" panose="020B0A04030603020204" pitchFamily="34" charset="0"/>
                <a:cs typeface="72 Black" panose="020B0A04030603020204" pitchFamily="34" charset="0"/>
              </a:rPr>
              <a:t>1.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启用</a:t>
            </a:r>
            <a:r>
              <a:rPr lang="en-US" sz="3600" b="1" dirty="0">
                <a:latin typeface="72 Black" panose="020B0A04030603020204" pitchFamily="34" charset="0"/>
                <a:cs typeface="72 Black" panose="020B0A04030603020204" pitchFamily="34" charset="0"/>
              </a:rPr>
              <a:t>Vendor Portal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账户</a:t>
            </a:r>
            <a:endParaRPr lang="en-US" sz="3600" b="1" dirty="0"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4448655D-B235-14B2-9A9C-E35413C51418}"/>
              </a:ext>
            </a:extLst>
          </p:cNvPr>
          <p:cNvGrpSpPr/>
          <p:nvPr/>
        </p:nvGrpSpPr>
        <p:grpSpPr>
          <a:xfrm>
            <a:off x="10035298" y="6439524"/>
            <a:ext cx="1501707" cy="366283"/>
            <a:chOff x="7315520" y="1867791"/>
            <a:chExt cx="3425620" cy="835547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B534ED55-DCBC-390F-4A4D-5A0F06170B57}"/>
                </a:ext>
              </a:extLst>
            </p:cNvPr>
            <p:cNvSpPr/>
            <p:nvPr/>
          </p:nvSpPr>
          <p:spPr>
            <a:xfrm>
              <a:off x="9905695" y="1867850"/>
              <a:ext cx="835445" cy="835488"/>
            </a:xfrm>
            <a:prstGeom prst="ellipse">
              <a:avLst/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E813E950-EE85-1927-72EB-929EED064D04}"/>
                </a:ext>
              </a:extLst>
            </p:cNvPr>
            <p:cNvSpPr/>
            <p:nvPr/>
          </p:nvSpPr>
          <p:spPr>
            <a:xfrm>
              <a:off x="9933639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3327" tIns="153328" rIns="153326" bIns="153328" numCol="1" spcCol="1270" anchor="ctr" anchorCtr="0">
              <a:noAutofit/>
            </a:bodyPr>
            <a:lstStyle/>
            <a:p>
              <a:pPr marL="0" lvl="0" indent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3300" kern="1200"/>
            </a:p>
          </p:txBody>
        </p:sp>
        <p:sp>
          <p:nvSpPr>
            <p:cNvPr id="71" name="Teardrop 70">
              <a:extLst>
                <a:ext uri="{FF2B5EF4-FFF2-40B4-BE49-F238E27FC236}">
                  <a16:creationId xmlns:a16="http://schemas.microsoft.com/office/drawing/2014/main" id="{3DC95D3B-C027-015B-5353-DA49DCF1AC98}"/>
                </a:ext>
              </a:extLst>
            </p:cNvPr>
            <p:cNvSpPr/>
            <p:nvPr/>
          </p:nvSpPr>
          <p:spPr>
            <a:xfrm rot="2700000">
              <a:off x="9038717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10F55BCC-0EEB-ED98-693B-0B0F3B0B4370}"/>
                </a:ext>
              </a:extLst>
            </p:cNvPr>
            <p:cNvSpPr/>
            <p:nvPr/>
          </p:nvSpPr>
          <p:spPr>
            <a:xfrm>
              <a:off x="907025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6" tIns="130468" rIns="130467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/>
            </a:p>
          </p:txBody>
        </p:sp>
        <p:sp>
          <p:nvSpPr>
            <p:cNvPr id="73" name="Teardrop 72">
              <a:extLst>
                <a:ext uri="{FF2B5EF4-FFF2-40B4-BE49-F238E27FC236}">
                  <a16:creationId xmlns:a16="http://schemas.microsoft.com/office/drawing/2014/main" id="{710B3AFC-AACE-69C2-1EE1-E0FA099ABB92}"/>
                </a:ext>
              </a:extLst>
            </p:cNvPr>
            <p:cNvSpPr/>
            <p:nvPr/>
          </p:nvSpPr>
          <p:spPr>
            <a:xfrm rot="2700000">
              <a:off x="817891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340C4799-C650-845F-E55D-6F5CD06E9089}"/>
                </a:ext>
              </a:extLst>
            </p:cNvPr>
            <p:cNvSpPr/>
            <p:nvPr/>
          </p:nvSpPr>
          <p:spPr>
            <a:xfrm>
              <a:off x="820686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75" name="Teardrop 74">
              <a:extLst>
                <a:ext uri="{FF2B5EF4-FFF2-40B4-BE49-F238E27FC236}">
                  <a16:creationId xmlns:a16="http://schemas.microsoft.com/office/drawing/2014/main" id="{67205D1D-0A52-45F9-8264-AB1B2CC1980E}"/>
                </a:ext>
              </a:extLst>
            </p:cNvPr>
            <p:cNvSpPr/>
            <p:nvPr/>
          </p:nvSpPr>
          <p:spPr>
            <a:xfrm rot="2700000">
              <a:off x="731552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7A59E27-95A6-BE74-1789-AFCB279E89BC}"/>
                </a:ext>
              </a:extLst>
            </p:cNvPr>
            <p:cNvSpPr/>
            <p:nvPr/>
          </p:nvSpPr>
          <p:spPr>
            <a:xfrm>
              <a:off x="7343471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>
                <a:alpha val="9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4253E3EB-F2C1-1508-4CD7-8ED5EEEF6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biLevel thresh="25000"/>
            </a:blip>
            <a:stretch>
              <a:fillRect/>
            </a:stretch>
          </p:blipFill>
          <p:spPr>
            <a:xfrm>
              <a:off x="7485923" y="2038087"/>
              <a:ext cx="495013" cy="495013"/>
            </a:xfrm>
            <a:prstGeom prst="rect">
              <a:avLst/>
            </a:prstGeom>
            <a:noFill/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  <p:pic>
          <p:nvPicPr>
            <p:cNvPr id="78" name="Picture 77">
              <a:hlinkClick r:id="rId8" action="ppaction://hlinksldjump"/>
              <a:extLst>
                <a:ext uri="{FF2B5EF4-FFF2-40B4-BE49-F238E27FC236}">
                  <a16:creationId xmlns:a16="http://schemas.microsoft.com/office/drawing/2014/main" id="{5E49DE85-1F43-C0B8-E315-2989AA6F4E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931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79" name="Picture 78">
              <a:hlinkClick r:id="rId10" action="ppaction://hlinksldjump"/>
              <a:extLst>
                <a:ext uri="{FF2B5EF4-FFF2-40B4-BE49-F238E27FC236}">
                  <a16:creationId xmlns:a16="http://schemas.microsoft.com/office/drawing/2014/main" id="{096AC34C-9280-1C45-F0AD-FF3D0D7E7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270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80" name="Picture 79">
              <a:hlinkClick r:id="rId12" action="ppaction://hlinksldjump"/>
              <a:extLst>
                <a:ext uri="{FF2B5EF4-FFF2-40B4-BE49-F238E27FC236}">
                  <a16:creationId xmlns:a16="http://schemas.microsoft.com/office/drawing/2014/main" id="{51D021FD-1811-3740-37A8-38206BAF6B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biLevel thresh="25000"/>
            </a:blip>
            <a:stretch>
              <a:fillRect/>
            </a:stretch>
          </p:blipFill>
          <p:spPr>
            <a:xfrm>
              <a:off x="10076091" y="2038087"/>
              <a:ext cx="495013" cy="495013"/>
            </a:xfrm>
            <a:prstGeom prst="rect">
              <a:avLst/>
            </a:prstGeom>
            <a:noFill/>
            <a:effectLst/>
          </p:spPr>
        </p:pic>
      </p:grpSp>
      <p:pic>
        <p:nvPicPr>
          <p:cNvPr id="18" name="Picture 17">
            <a:hlinkClick r:id="rId14" action="ppaction://hlinksldjump"/>
            <a:extLst>
              <a:ext uri="{FF2B5EF4-FFF2-40B4-BE49-F238E27FC236}">
                <a16:creationId xmlns:a16="http://schemas.microsoft.com/office/drawing/2014/main" id="{6EE2C190-511F-2DDE-CFE0-0A1A34A2363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170767" y="523325"/>
            <a:ext cx="908383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44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126149-4AF9-AB9D-8A25-F39FAABDAB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8D209C2-8F2E-F1C5-62B6-175DF3EF818D}"/>
              </a:ext>
            </a:extLst>
          </p:cNvPr>
          <p:cNvGrpSpPr/>
          <p:nvPr/>
        </p:nvGrpSpPr>
        <p:grpSpPr>
          <a:xfrm>
            <a:off x="84690" y="960669"/>
            <a:ext cx="3387851" cy="2057734"/>
            <a:chOff x="164592" y="1164860"/>
            <a:chExt cx="3387851" cy="205773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3262391-AE55-F403-CFA2-C92B4B9D3E64}"/>
                </a:ext>
              </a:extLst>
            </p:cNvPr>
            <p:cNvSpPr/>
            <p:nvPr/>
          </p:nvSpPr>
          <p:spPr>
            <a:xfrm>
              <a:off x="164592" y="1164860"/>
              <a:ext cx="3359843" cy="20577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69A1378-2D68-DC30-4A44-62F65E09A9CB}"/>
                </a:ext>
              </a:extLst>
            </p:cNvPr>
            <p:cNvSpPr txBox="1"/>
            <p:nvPr/>
          </p:nvSpPr>
          <p:spPr>
            <a:xfrm>
              <a:off x="164593" y="2281560"/>
              <a:ext cx="3387850" cy="766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Wingdings" panose="05000000000000000000" pitchFamily="2" charset="2"/>
                <a:buChar char="q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点击</a:t>
              </a:r>
              <a:r>
                <a:rPr lang="en-US" sz="1050" dirty="0">
                  <a:latin typeface="Century Gothic" panose="020B0502020202020204" pitchFamily="34" charset="0"/>
                </a:rPr>
                <a:t>“Purchase Orders”</a:t>
              </a: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图块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endParaRPr lang="en-US" sz="1050" dirty="0">
                <a:latin typeface="Century Gothic" panose="020B0502020202020204" pitchFamily="34" charset="0"/>
              </a:endParaRPr>
            </a:p>
            <a:p>
              <a:pPr marL="171450" indent="-171450">
                <a:buFont typeface="Wingdings" panose="05000000000000000000" pitchFamily="2" charset="2"/>
                <a:buChar char="q"/>
              </a:pPr>
              <a:r>
                <a:rPr lang="zh-CN" altLang="en-US" sz="1050" dirty="0">
                  <a:latin typeface="楷体" panose="02010609060101010101" pitchFamily="49" charset="-122"/>
                  <a:ea typeface="楷体" panose="02010609060101010101" pitchFamily="49" charset="-122"/>
                </a:rPr>
                <a:t>此图块显示了供应商在一年内创建的订单号，同时您可以直接点击相应的订单号提交发票</a:t>
              </a:r>
              <a:endParaRPr lang="en-US" sz="105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13" name="Picture 5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C277F2BF-5836-4D1A-B8D0-5242BECE69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9048" y="1235637"/>
              <a:ext cx="3190930" cy="101148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94039FD-362E-F15D-CC0C-AB8E8F5E491F}"/>
              </a:ext>
            </a:extLst>
          </p:cNvPr>
          <p:cNvGrpSpPr/>
          <p:nvPr/>
        </p:nvGrpSpPr>
        <p:grpSpPr>
          <a:xfrm>
            <a:off x="3529612" y="962877"/>
            <a:ext cx="5126736" cy="2057734"/>
            <a:chOff x="3529612" y="1176304"/>
            <a:chExt cx="5126736" cy="205773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0492EE6-C568-FABD-7133-149A12535DF3}"/>
                </a:ext>
              </a:extLst>
            </p:cNvPr>
            <p:cNvSpPr/>
            <p:nvPr/>
          </p:nvSpPr>
          <p:spPr>
            <a:xfrm>
              <a:off x="3529612" y="1176304"/>
              <a:ext cx="5126736" cy="20577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DD36DA3-B84B-4FD9-F2FD-5D0A13ACE5BC}"/>
                </a:ext>
              </a:extLst>
            </p:cNvPr>
            <p:cNvSpPr txBox="1"/>
            <p:nvPr/>
          </p:nvSpPr>
          <p:spPr>
            <a:xfrm>
              <a:off x="7073636" y="1600989"/>
              <a:ext cx="1488473" cy="1223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Wingdings" panose="05000000000000000000" pitchFamily="2" charset="2"/>
                <a:buChar char="q"/>
              </a:pPr>
              <a:r>
                <a:rPr lang="zh-CN" altLang="en-US" sz="105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在搜索框输入您要开具发票的订单号，然后点击此订单号</a:t>
              </a:r>
              <a:endParaRPr lang="en-US" sz="1050" dirty="0">
                <a:solidFill>
                  <a:srgbClr val="60605B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171450" indent="-171450">
                <a:buFont typeface="Wingdings" panose="05000000000000000000" pitchFamily="2" charset="2"/>
                <a:buChar char="q"/>
              </a:pPr>
              <a:endParaRPr lang="en-US" sz="1050" dirty="0">
                <a:solidFill>
                  <a:srgbClr val="60605B"/>
                </a:solidFill>
                <a:latin typeface="Century Gothic" panose="020F0302020204030204"/>
              </a:endParaRPr>
            </a:p>
            <a:p>
              <a:pPr marL="171450" indent="-171450">
                <a:buFont typeface="Wingdings" panose="05000000000000000000" pitchFamily="2" charset="2"/>
                <a:buChar char="q"/>
              </a:pPr>
              <a:r>
                <a:rPr lang="zh-CN" altLang="en-US" sz="1050" kern="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选择对应的货品明细然后点击</a:t>
              </a:r>
              <a:r>
                <a: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60605B"/>
                  </a:solidFill>
                  <a:effectLst/>
                  <a:uLnTx/>
                  <a:uFillTx/>
                  <a:latin typeface="Century Gothic" panose="020F0302020204030204"/>
                </a:rPr>
                <a:t>“Copy to Invoice”</a:t>
              </a:r>
              <a:endParaRPr lang="en-US" sz="1050" dirty="0">
                <a:solidFill>
                  <a:srgbClr val="60605B"/>
                </a:solidFill>
                <a:latin typeface="Century Gothic" panose="020F0302020204030204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F5DF833-1B41-28AD-93B9-D87D2AEE4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5265" y="1268391"/>
              <a:ext cx="3392718" cy="1873560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77EC1CE-360B-CE17-A52D-B0A9ADB13DBD}"/>
              </a:ext>
            </a:extLst>
          </p:cNvPr>
          <p:cNvGrpSpPr/>
          <p:nvPr/>
        </p:nvGrpSpPr>
        <p:grpSpPr>
          <a:xfrm>
            <a:off x="8750586" y="960669"/>
            <a:ext cx="3359843" cy="2057734"/>
            <a:chOff x="8750586" y="1164860"/>
            <a:chExt cx="3359843" cy="205773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E8FB207-72CF-FE62-B882-566DF843D84C}"/>
                </a:ext>
              </a:extLst>
            </p:cNvPr>
            <p:cNvSpPr/>
            <p:nvPr/>
          </p:nvSpPr>
          <p:spPr>
            <a:xfrm>
              <a:off x="8750586" y="1164860"/>
              <a:ext cx="3359843" cy="20577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6EC3B45-6960-F251-2EB9-4E1400B732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807657" y="1486976"/>
              <a:ext cx="3245700" cy="1413502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56D4B91-439F-29FC-BC8F-85915991F172}"/>
              </a:ext>
            </a:extLst>
          </p:cNvPr>
          <p:cNvGrpSpPr/>
          <p:nvPr/>
        </p:nvGrpSpPr>
        <p:grpSpPr>
          <a:xfrm>
            <a:off x="8735627" y="4119564"/>
            <a:ext cx="3359843" cy="2068893"/>
            <a:chOff x="8735627" y="4334730"/>
            <a:chExt cx="3359843" cy="2057734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372F3EC-1850-3004-901B-97C11CB7717C}"/>
                </a:ext>
              </a:extLst>
            </p:cNvPr>
            <p:cNvSpPr/>
            <p:nvPr/>
          </p:nvSpPr>
          <p:spPr>
            <a:xfrm>
              <a:off x="8735627" y="4334730"/>
              <a:ext cx="3359843" cy="20577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512F1E7-ED81-4FF6-BC3D-F6A0AEED1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92698" y="4614178"/>
              <a:ext cx="3245701" cy="1430839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5DDE5E3-6102-6F30-946D-D22F0DD53886}"/>
              </a:ext>
            </a:extLst>
          </p:cNvPr>
          <p:cNvGrpSpPr/>
          <p:nvPr/>
        </p:nvGrpSpPr>
        <p:grpSpPr>
          <a:xfrm>
            <a:off x="84690" y="4121966"/>
            <a:ext cx="8562157" cy="2068893"/>
            <a:chOff x="84690" y="4326157"/>
            <a:chExt cx="8562157" cy="2068893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EEBA58C-A8D7-90F2-DFC7-06A126D5702F}"/>
                </a:ext>
              </a:extLst>
            </p:cNvPr>
            <p:cNvGrpSpPr/>
            <p:nvPr/>
          </p:nvGrpSpPr>
          <p:grpSpPr>
            <a:xfrm>
              <a:off x="84690" y="4326157"/>
              <a:ext cx="8562157" cy="2068893"/>
              <a:chOff x="4157209" y="1181350"/>
              <a:chExt cx="7870199" cy="2068893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75CD7AFD-6614-F66F-035E-777F871CC64B}"/>
                  </a:ext>
                </a:extLst>
              </p:cNvPr>
              <p:cNvSpPr/>
              <p:nvPr/>
            </p:nvSpPr>
            <p:spPr>
              <a:xfrm>
                <a:off x="4157209" y="1181350"/>
                <a:ext cx="7870199" cy="206889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7EE5556-000E-C3CB-3F8A-9E07808F3ECE}"/>
                  </a:ext>
                </a:extLst>
              </p:cNvPr>
              <p:cNvSpPr txBox="1"/>
              <p:nvPr/>
            </p:nvSpPr>
            <p:spPr>
              <a:xfrm>
                <a:off x="4220091" y="1620758"/>
                <a:ext cx="2267971" cy="1223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buFont typeface="Wingdings" panose="05000000000000000000" pitchFamily="2" charset="2"/>
                  <a:buChar char="q"/>
                </a:pPr>
                <a:r>
                  <a:rPr lang="zh-CN" altLang="en-US" sz="1050" dirty="0">
                    <a:solidFill>
                      <a:srgbClr val="60605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订单号显示在屏幕左侧的面板上</a:t>
                </a:r>
                <a:endParaRPr lang="en-US" sz="105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endParaRPr lang="en-US" sz="1050" dirty="0">
                  <a:solidFill>
                    <a:srgbClr val="60605B"/>
                  </a:solidFill>
                  <a:latin typeface="Century Gothic" panose="020F0302020204030204"/>
                </a:endParaRPr>
              </a:p>
              <a:p>
                <a:pPr marL="171450" indent="-171450">
                  <a:buFont typeface="Wingdings" panose="05000000000000000000" pitchFamily="2" charset="2"/>
                  <a:buChar char="q"/>
                </a:pPr>
                <a:r>
                  <a:rPr lang="zh-CN" altLang="en-US" sz="1050" dirty="0">
                    <a:solidFill>
                      <a:srgbClr val="60605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只要相应的订单号在此显示，便可提交发票</a:t>
                </a:r>
                <a:endParaRPr lang="en-US" sz="1050" dirty="0">
                  <a:solidFill>
                    <a:srgbClr val="60605B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endParaRPr lang="en-US" sz="1050" dirty="0">
                  <a:solidFill>
                    <a:srgbClr val="60605B"/>
                  </a:solidFill>
                  <a:latin typeface="Century Gothic" panose="020F0302020204030204"/>
                </a:endParaRPr>
              </a:p>
              <a:p>
                <a:pPr marL="171450" indent="-171450">
                  <a:buFont typeface="Wingdings" panose="05000000000000000000" pitchFamily="2" charset="2"/>
                  <a:buChar char="q"/>
                </a:pP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60605B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</a:rPr>
                  <a:t>选择订单号后，相关货品明细将显示在右侧</a:t>
                </a: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60605B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6C69DF44-710E-8BD1-4DD5-E48670A02AE0}"/>
                  </a:ext>
                </a:extLst>
              </p:cNvPr>
              <p:cNvGrpSpPr/>
              <p:nvPr/>
            </p:nvGrpSpPr>
            <p:grpSpPr>
              <a:xfrm>
                <a:off x="10235776" y="1283543"/>
                <a:ext cx="1614273" cy="1822407"/>
                <a:chOff x="10235776" y="1283543"/>
                <a:chExt cx="1614273" cy="1822407"/>
              </a:xfrm>
            </p:grpSpPr>
            <p:sp>
              <p:nvSpPr>
                <p:cNvPr id="8" name="Rectangle: Folded Corner 7">
                  <a:extLst>
                    <a:ext uri="{FF2B5EF4-FFF2-40B4-BE49-F238E27FC236}">
                      <a16:creationId xmlns:a16="http://schemas.microsoft.com/office/drawing/2014/main" id="{A73FEF54-34EB-77AE-1314-94D49F9310FB}"/>
                    </a:ext>
                  </a:extLst>
                </p:cNvPr>
                <p:cNvSpPr/>
                <p:nvPr/>
              </p:nvSpPr>
              <p:spPr>
                <a:xfrm>
                  <a:off x="10235776" y="1283543"/>
                  <a:ext cx="1614273" cy="1822407"/>
                </a:xfrm>
                <a:prstGeom prst="foldedCorner">
                  <a:avLst/>
                </a:prstGeom>
                <a:solidFill>
                  <a:schemeClr val="accent5">
                    <a:lumMod val="10000"/>
                    <a:lumOff val="90000"/>
                  </a:schemeClr>
                </a:solidFill>
                <a:ln w="38100">
                  <a:solidFill>
                    <a:srgbClr val="005288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C862CE45-2CB6-ADE3-3042-C282B136E554}"/>
                    </a:ext>
                  </a:extLst>
                </p:cNvPr>
                <p:cNvSpPr txBox="1"/>
                <p:nvPr/>
              </p:nvSpPr>
              <p:spPr>
                <a:xfrm>
                  <a:off x="10254406" y="1506598"/>
                  <a:ext cx="1578834" cy="13849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900" b="1" u="sng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注意</a:t>
                  </a:r>
                  <a:endParaRPr lang="en-US" altLang="zh-CN" sz="900" b="1" u="sng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endParaRPr lang="en-US" sz="800" b="1" u="sng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r>
                    <a:rPr lang="zh-CN" altLang="en-US" sz="800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以下类型的订单号无法显示</a:t>
                  </a:r>
                  <a:r>
                    <a:rPr lang="en-US" sz="800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:</a:t>
                  </a:r>
                </a:p>
                <a:p>
                  <a:endParaRPr lang="en-US" sz="800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pPr marL="171450" indent="-171450">
                    <a:buFont typeface="Wingdings" panose="05000000000000000000" pitchFamily="2" charset="2"/>
                    <a:buChar char="v"/>
                  </a:pPr>
                  <a:r>
                    <a:rPr lang="zh-CN" alt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订单号已被删除</a:t>
                  </a:r>
                  <a:r>
                    <a:rPr lang="zh-CN" alt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  <a:ea typeface="楷体" panose="02010609060101010101" pitchFamily="49" charset="-122"/>
                    </a:rPr>
                    <a:t>（</a:t>
                  </a:r>
                  <a:r>
                    <a:rPr 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</a:rPr>
                    <a:t>PO deleted</a:t>
                  </a:r>
                  <a:r>
                    <a:rPr lang="zh-CN" alt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</a:rPr>
                    <a:t>）</a:t>
                  </a:r>
                  <a:r>
                    <a:rPr lang="zh-CN" alt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或上锁</a:t>
                  </a:r>
                  <a:r>
                    <a:rPr lang="zh-CN" alt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  <a:ea typeface="楷体" panose="02010609060101010101" pitchFamily="49" charset="-122"/>
                    </a:rPr>
                    <a:t>（</a:t>
                  </a:r>
                  <a:r>
                    <a:rPr 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lang="en-US" altLang="zh-CN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</a:rPr>
                    <a:t>blocked)</a:t>
                  </a:r>
                  <a:r>
                    <a:rPr lang="en-US" sz="700" b="1" kern="0" dirty="0">
                      <a:solidFill>
                        <a:srgbClr val="FF000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: </a:t>
                  </a:r>
                  <a:br>
                    <a:rPr 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</a:br>
                  <a:r>
                    <a:rPr lang="zh-CN" altLang="en-US" sz="800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请联系采购采取相应措施</a:t>
                  </a:r>
                  <a:endParaRPr lang="en-US" altLang="zh-CN" sz="800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pPr marL="171450" indent="-171450">
                    <a:buFont typeface="Wingdings" panose="05000000000000000000" pitchFamily="2" charset="2"/>
                    <a:buChar char="v"/>
                  </a:pPr>
                  <a:endParaRPr lang="en-US" sz="800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pPr marL="171450" indent="-171450">
                    <a:buFont typeface="Wingdings" panose="05000000000000000000" pitchFamily="2" charset="2"/>
                    <a:buChar char="v"/>
                  </a:pPr>
                  <a:r>
                    <a:rPr lang="zh-CN" alt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订单号已创建超过一年</a:t>
                  </a:r>
                  <a:r>
                    <a:rPr 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: </a:t>
                  </a:r>
                  <a:br>
                    <a:rPr lang="en-US" sz="900" b="1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</a:br>
                  <a:r>
                    <a:rPr lang="zh-CN" altLang="en-US" sz="800" kern="0" dirty="0">
                      <a:solidFill>
                        <a:srgbClr val="FF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请联系财务负责人</a:t>
                  </a:r>
                  <a:endParaRPr lang="en-US" sz="800" kern="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</p:grpSp>
        </p:grpSp>
        <p:pic>
          <p:nvPicPr>
            <p:cNvPr id="24" name="Picture 5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CDFE69A0-0316-74C8-FD1E-8DA0DD230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05164" y="4387454"/>
              <a:ext cx="3838131" cy="1919113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E766E7BA-B1AC-37C0-C1B0-21C1942FAE84}"/>
              </a:ext>
            </a:extLst>
          </p:cNvPr>
          <p:cNvGrpSpPr/>
          <p:nvPr/>
        </p:nvGrpSpPr>
        <p:grpSpPr>
          <a:xfrm>
            <a:off x="857056" y="3010482"/>
            <a:ext cx="11269042" cy="1111484"/>
            <a:chOff x="857056" y="3214673"/>
            <a:chExt cx="11269042" cy="1111484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D32999C0-A298-8B5E-7CB6-04D92DD58FA3}"/>
                </a:ext>
              </a:extLst>
            </p:cNvPr>
            <p:cNvGrpSpPr/>
            <p:nvPr/>
          </p:nvGrpSpPr>
          <p:grpSpPr>
            <a:xfrm>
              <a:off x="857056" y="3222594"/>
              <a:ext cx="5573052" cy="1103563"/>
              <a:chOff x="1425204" y="3222594"/>
              <a:chExt cx="5004903" cy="1103563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56BB1BF6-49DE-ED3F-9472-0B01E0BE6BD3}"/>
                  </a:ext>
                </a:extLst>
              </p:cNvPr>
              <p:cNvGrpSpPr/>
              <p:nvPr/>
            </p:nvGrpSpPr>
            <p:grpSpPr>
              <a:xfrm>
                <a:off x="4042423" y="3428287"/>
                <a:ext cx="674255" cy="580952"/>
                <a:chOff x="4042423" y="3428287"/>
                <a:chExt cx="674255" cy="580952"/>
              </a:xfrm>
            </p:grpSpPr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id="{7148018C-B01F-F3B0-779D-13196CD89981}"/>
                    </a:ext>
                  </a:extLst>
                </p:cNvPr>
                <p:cNvSpPr/>
                <p:nvPr/>
              </p:nvSpPr>
              <p:spPr>
                <a:xfrm>
                  <a:off x="4090180" y="3428287"/>
                  <a:ext cx="563419" cy="563419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 w="38100">
                  <a:solidFill>
                    <a:srgbClr val="005288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3467ED23-7CBE-6C99-114D-59A04FFCEDB8}"/>
                    </a:ext>
                  </a:extLst>
                </p:cNvPr>
                <p:cNvSpPr txBox="1"/>
                <p:nvPr/>
              </p:nvSpPr>
              <p:spPr>
                <a:xfrm>
                  <a:off x="4042423" y="3455241"/>
                  <a:ext cx="674255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b="1" dirty="0">
                      <a:solidFill>
                        <a:srgbClr val="005288"/>
                      </a:solidFill>
                    </a:rPr>
                    <a:t>STEP</a:t>
                  </a:r>
                  <a:br>
                    <a:rPr lang="en-US" b="1" dirty="0">
                      <a:solidFill>
                        <a:srgbClr val="005288"/>
                      </a:solidFill>
                    </a:rPr>
                  </a:br>
                  <a:r>
                    <a:rPr lang="en-US" b="1" dirty="0">
                      <a:solidFill>
                        <a:srgbClr val="005288"/>
                      </a:solidFill>
                    </a:rPr>
                    <a:t>2</a:t>
                  </a:r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2D98CC53-CD6C-3CFB-7B12-DA7FFEF1A41F}"/>
                  </a:ext>
                </a:extLst>
              </p:cNvPr>
              <p:cNvGrpSpPr/>
              <p:nvPr/>
            </p:nvGrpSpPr>
            <p:grpSpPr>
              <a:xfrm>
                <a:off x="5755852" y="3454921"/>
                <a:ext cx="674255" cy="563419"/>
                <a:chOff x="2326583" y="3475151"/>
                <a:chExt cx="674255" cy="563419"/>
              </a:xfrm>
            </p:grpSpPr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id="{FFAD5E93-82DE-740C-4B39-DB22036B9333}"/>
                    </a:ext>
                  </a:extLst>
                </p:cNvPr>
                <p:cNvSpPr/>
                <p:nvPr/>
              </p:nvSpPr>
              <p:spPr>
                <a:xfrm>
                  <a:off x="2382001" y="3475151"/>
                  <a:ext cx="563419" cy="563419"/>
                </a:xfrm>
                <a:prstGeom prst="ellipse">
                  <a:avLst/>
                </a:prstGeom>
                <a:solidFill>
                  <a:srgbClr val="005288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70C55513-4C67-EE15-4C06-31F71D67CE93}"/>
                    </a:ext>
                  </a:extLst>
                </p:cNvPr>
                <p:cNvSpPr txBox="1"/>
                <p:nvPr/>
              </p:nvSpPr>
              <p:spPr>
                <a:xfrm>
                  <a:off x="2326583" y="3479861"/>
                  <a:ext cx="674255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b="1" dirty="0">
                      <a:solidFill>
                        <a:schemeClr val="bg1"/>
                      </a:solidFill>
                    </a:rPr>
                    <a:t>STEP</a:t>
                  </a:r>
                  <a:br>
                    <a:rPr lang="en-US" b="1" dirty="0">
                      <a:solidFill>
                        <a:schemeClr val="bg1"/>
                      </a:solidFill>
                    </a:rPr>
                  </a:br>
                  <a:r>
                    <a:rPr lang="en-US" b="1" dirty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DB672F36-D9A3-089E-B4FB-EF6ABCB70E61}"/>
                  </a:ext>
                </a:extLst>
              </p:cNvPr>
              <p:cNvGrpSpPr/>
              <p:nvPr/>
            </p:nvGrpSpPr>
            <p:grpSpPr>
              <a:xfrm>
                <a:off x="1425204" y="3454921"/>
                <a:ext cx="674255" cy="563419"/>
                <a:chOff x="2326583" y="3475151"/>
                <a:chExt cx="674255" cy="563419"/>
              </a:xfrm>
            </p:grpSpPr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B29CE1FA-9630-0288-44AB-71F05D79C33E}"/>
                    </a:ext>
                  </a:extLst>
                </p:cNvPr>
                <p:cNvSpPr/>
                <p:nvPr/>
              </p:nvSpPr>
              <p:spPr>
                <a:xfrm>
                  <a:off x="2382001" y="3475151"/>
                  <a:ext cx="563419" cy="563419"/>
                </a:xfrm>
                <a:prstGeom prst="ellipse">
                  <a:avLst/>
                </a:prstGeom>
                <a:solidFill>
                  <a:srgbClr val="005288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6648C6B6-54BF-6E71-B7EC-F584297CE65B}"/>
                    </a:ext>
                  </a:extLst>
                </p:cNvPr>
                <p:cNvSpPr txBox="1"/>
                <p:nvPr/>
              </p:nvSpPr>
              <p:spPr>
                <a:xfrm>
                  <a:off x="2326583" y="3479861"/>
                  <a:ext cx="674255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b="1" dirty="0">
                      <a:solidFill>
                        <a:schemeClr val="bg1"/>
                      </a:solidFill>
                    </a:rPr>
                    <a:t>STEP</a:t>
                  </a:r>
                  <a:br>
                    <a:rPr lang="en-US" b="1" dirty="0">
                      <a:solidFill>
                        <a:schemeClr val="bg1"/>
                      </a:solidFill>
                    </a:rPr>
                  </a:br>
                  <a:r>
                    <a:rPr lang="en-US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</p:grp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97305B83-18D8-AA29-90C6-6329356450C0}"/>
                  </a:ext>
                </a:extLst>
              </p:cNvPr>
              <p:cNvCxnSpPr>
                <a:stCxn id="64" idx="0"/>
              </p:cNvCxnSpPr>
              <p:nvPr/>
            </p:nvCxnSpPr>
            <p:spPr>
              <a:xfrm flipV="1">
                <a:off x="1762332" y="3222594"/>
                <a:ext cx="2280" cy="232327"/>
              </a:xfrm>
              <a:prstGeom prst="line">
                <a:avLst/>
              </a:prstGeom>
              <a:ln w="3810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B5B5E4DB-36B2-33DF-EF7B-2A80AEC693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65769" y="4009239"/>
                <a:ext cx="0" cy="316918"/>
              </a:xfrm>
              <a:prstGeom prst="line">
                <a:avLst/>
              </a:prstGeom>
              <a:ln w="3810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E3C2270A-D07D-80ED-4A24-7665F142C1FD}"/>
                  </a:ext>
                </a:extLst>
              </p:cNvPr>
              <p:cNvCxnSpPr>
                <a:stCxn id="67" idx="0"/>
              </p:cNvCxnSpPr>
              <p:nvPr/>
            </p:nvCxnSpPr>
            <p:spPr>
              <a:xfrm flipV="1">
                <a:off x="6092980" y="3224802"/>
                <a:ext cx="0" cy="234829"/>
              </a:xfrm>
              <a:prstGeom prst="line">
                <a:avLst/>
              </a:prstGeom>
              <a:ln w="3810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4F0C1440-71F8-E4E0-8E5E-7D94DE6FA181}"/>
                  </a:ext>
                </a:extLst>
              </p:cNvPr>
              <p:cNvCxnSpPr>
                <a:cxnSpLocks/>
                <a:endCxn id="68" idx="2"/>
              </p:cNvCxnSpPr>
              <p:nvPr/>
            </p:nvCxnSpPr>
            <p:spPr>
              <a:xfrm>
                <a:off x="1970843" y="3709996"/>
                <a:ext cx="2119337" cy="1"/>
              </a:xfrm>
              <a:prstGeom prst="line">
                <a:avLst/>
              </a:prstGeom>
              <a:ln w="3810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1256026B-4F36-BE38-B991-D018587DD80E}"/>
                  </a:ext>
                </a:extLst>
              </p:cNvPr>
              <p:cNvCxnSpPr>
                <a:cxnSpLocks/>
                <a:stCxn id="68" idx="6"/>
              </p:cNvCxnSpPr>
              <p:nvPr/>
            </p:nvCxnSpPr>
            <p:spPr>
              <a:xfrm flipV="1">
                <a:off x="4653599" y="3709996"/>
                <a:ext cx="1294619" cy="1"/>
              </a:xfrm>
              <a:prstGeom prst="line">
                <a:avLst/>
              </a:prstGeom>
              <a:ln w="3810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2501344-9E41-80C2-E87A-D048F85352CF}"/>
                </a:ext>
              </a:extLst>
            </p:cNvPr>
            <p:cNvGrpSpPr/>
            <p:nvPr/>
          </p:nvGrpSpPr>
          <p:grpSpPr>
            <a:xfrm>
              <a:off x="8687975" y="3569648"/>
              <a:ext cx="1499793" cy="363924"/>
              <a:chOff x="9213926" y="3429000"/>
              <a:chExt cx="1843026" cy="397276"/>
            </a:xfrm>
          </p:grpSpPr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0444F963-5406-16E9-AAA9-95F39EFA6F2F}"/>
                  </a:ext>
                </a:extLst>
              </p:cNvPr>
              <p:cNvSpPr/>
              <p:nvPr/>
            </p:nvSpPr>
            <p:spPr>
              <a:xfrm>
                <a:off x="9214842" y="3429000"/>
                <a:ext cx="1841194" cy="39727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BF6DFA0-84FD-556F-DBCC-40DCE047A0BF}"/>
                  </a:ext>
                </a:extLst>
              </p:cNvPr>
              <p:cNvSpPr txBox="1"/>
              <p:nvPr/>
            </p:nvSpPr>
            <p:spPr>
              <a:xfrm>
                <a:off x="9213926" y="3489139"/>
                <a:ext cx="1843026" cy="285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100" b="1" dirty="0">
                    <a:solidFill>
                      <a:srgbClr val="005288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无税发票</a:t>
                </a:r>
                <a:endParaRPr lang="en-US" sz="1100" b="1" dirty="0">
                  <a:solidFill>
                    <a:srgbClr val="005288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82A49486-E4BC-4B28-9DB7-7952C5337C97}"/>
                </a:ext>
              </a:extLst>
            </p:cNvPr>
            <p:cNvGrpSpPr/>
            <p:nvPr/>
          </p:nvGrpSpPr>
          <p:grpSpPr>
            <a:xfrm>
              <a:off x="10839635" y="3553316"/>
              <a:ext cx="1286463" cy="363924"/>
              <a:chOff x="9474983" y="3827277"/>
              <a:chExt cx="1929741" cy="363924"/>
            </a:xfrm>
          </p:grpSpPr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9B13A079-2AE8-6D14-F0FF-9A238EDA9B93}"/>
                  </a:ext>
                </a:extLst>
              </p:cNvPr>
              <p:cNvSpPr/>
              <p:nvPr/>
            </p:nvSpPr>
            <p:spPr>
              <a:xfrm>
                <a:off x="9475942" y="3827277"/>
                <a:ext cx="1927823" cy="363924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C733F16F-20FC-EFF9-CF8D-ABD2BFB93C1D}"/>
                  </a:ext>
                </a:extLst>
              </p:cNvPr>
              <p:cNvSpPr txBox="1"/>
              <p:nvPr/>
            </p:nvSpPr>
            <p:spPr>
              <a:xfrm>
                <a:off x="9474983" y="3878434"/>
                <a:ext cx="192974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100" b="1" dirty="0">
                    <a:solidFill>
                      <a:srgbClr val="005288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含税发票</a:t>
                </a:r>
                <a:endParaRPr lang="en-US" sz="1100" b="1" dirty="0">
                  <a:solidFill>
                    <a:srgbClr val="005288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4183A8F3-F8CA-C1CD-2D13-373698D92A1B}"/>
                </a:ext>
              </a:extLst>
            </p:cNvPr>
            <p:cNvCxnSpPr>
              <a:cxnSpLocks/>
              <a:stCxn id="54" idx="0"/>
            </p:cNvCxnSpPr>
            <p:nvPr/>
          </p:nvCxnSpPr>
          <p:spPr>
            <a:xfrm flipV="1">
              <a:off x="9437871" y="3214673"/>
              <a:ext cx="0" cy="354975"/>
            </a:xfrm>
            <a:prstGeom prst="straightConnector1">
              <a:avLst/>
            </a:prstGeom>
            <a:ln w="38100">
              <a:solidFill>
                <a:srgbClr val="00528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A65AAB25-7248-1EC3-C869-EBD0D8BB33F2}"/>
                </a:ext>
              </a:extLst>
            </p:cNvPr>
            <p:cNvCxnSpPr>
              <a:cxnSpLocks/>
              <a:stCxn id="52" idx="2"/>
            </p:cNvCxnSpPr>
            <p:nvPr/>
          </p:nvCxnSpPr>
          <p:spPr>
            <a:xfrm>
              <a:off x="11482866" y="3917240"/>
              <a:ext cx="0" cy="355999"/>
            </a:xfrm>
            <a:prstGeom prst="straightConnector1">
              <a:avLst/>
            </a:prstGeom>
            <a:ln w="38100">
              <a:solidFill>
                <a:srgbClr val="00528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42EE3E3-BEA4-4B89-C75F-B7D9F722A73F}"/>
                </a:ext>
              </a:extLst>
            </p:cNvPr>
            <p:cNvCxnSpPr>
              <a:cxnSpLocks/>
              <a:endCxn id="55" idx="1"/>
            </p:cNvCxnSpPr>
            <p:nvPr/>
          </p:nvCxnSpPr>
          <p:spPr>
            <a:xfrm>
              <a:off x="6243784" y="3739920"/>
              <a:ext cx="2444191" cy="15623"/>
            </a:xfrm>
            <a:prstGeom prst="line">
              <a:avLst/>
            </a:prstGeom>
            <a:ln w="38100">
              <a:solidFill>
                <a:srgbClr val="00528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EE4147C1-520F-0EA2-EA20-C0F9C4D07C64}"/>
                </a:ext>
              </a:extLst>
            </p:cNvPr>
            <p:cNvCxnSpPr>
              <a:cxnSpLocks/>
              <a:stCxn id="55" idx="3"/>
              <a:endCxn id="53" idx="1"/>
            </p:cNvCxnSpPr>
            <p:nvPr/>
          </p:nvCxnSpPr>
          <p:spPr>
            <a:xfrm flipV="1">
              <a:off x="10187768" y="3735278"/>
              <a:ext cx="651867" cy="20265"/>
            </a:xfrm>
            <a:prstGeom prst="line">
              <a:avLst/>
            </a:prstGeom>
            <a:ln w="38100">
              <a:solidFill>
                <a:srgbClr val="00528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E3C3F22-0521-B0CE-6616-2EB87D3339A5}"/>
              </a:ext>
            </a:extLst>
          </p:cNvPr>
          <p:cNvGrpSpPr/>
          <p:nvPr/>
        </p:nvGrpSpPr>
        <p:grpSpPr>
          <a:xfrm>
            <a:off x="0" y="106536"/>
            <a:ext cx="8559109" cy="646331"/>
            <a:chOff x="0" y="106536"/>
            <a:chExt cx="8559109" cy="646331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2EF2BF25-B083-8299-14E5-BCF4D4CB66A3}"/>
                </a:ext>
              </a:extLst>
            </p:cNvPr>
            <p:cNvSpPr txBox="1"/>
            <p:nvPr/>
          </p:nvSpPr>
          <p:spPr>
            <a:xfrm>
              <a:off x="0" y="106536"/>
              <a:ext cx="5202315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3600" b="1" dirty="0">
                  <a:latin typeface="72 Black" panose="020B0A04030603020204" pitchFamily="34" charset="0"/>
                  <a:cs typeface="72 Black" panose="020B0A04030603020204" pitchFamily="34" charset="0"/>
                </a:rPr>
                <a:t>2. </a:t>
              </a:r>
              <a:r>
                <a: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在线提交发票</a:t>
              </a:r>
              <a:endPara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CD23F700-CB40-9826-BF12-8B6E723C9BFC}"/>
                </a:ext>
              </a:extLst>
            </p:cNvPr>
            <p:cNvSpPr txBox="1"/>
            <p:nvPr/>
          </p:nvSpPr>
          <p:spPr>
            <a:xfrm>
              <a:off x="3356794" y="260424"/>
              <a:ext cx="5202315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72 Black" panose="020B0A04030603020204" pitchFamily="34" charset="0"/>
                  <a:cs typeface="72 Black" panose="020B0A04030603020204" pitchFamily="34" charset="0"/>
                </a:rPr>
                <a:t>- “PURCHASE ORDERS”</a:t>
              </a:r>
              <a:r>
                <a:rPr lang="zh-CN" alt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</a:t>
              </a:r>
              <a:endPara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1636983-E849-CC9F-F52F-945B8BB7FAAD}"/>
              </a:ext>
            </a:extLst>
          </p:cNvPr>
          <p:cNvGrpSpPr/>
          <p:nvPr/>
        </p:nvGrpSpPr>
        <p:grpSpPr>
          <a:xfrm>
            <a:off x="9981159" y="6351476"/>
            <a:ext cx="1501707" cy="366283"/>
            <a:chOff x="7315520" y="1867791"/>
            <a:chExt cx="3425620" cy="835547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E263B82-D9E6-9B81-FF61-13ADB9BDB609}"/>
                </a:ext>
              </a:extLst>
            </p:cNvPr>
            <p:cNvSpPr/>
            <p:nvPr/>
          </p:nvSpPr>
          <p:spPr>
            <a:xfrm>
              <a:off x="9905695" y="1867850"/>
              <a:ext cx="835445" cy="835488"/>
            </a:xfrm>
            <a:prstGeom prst="ellipse">
              <a:avLst/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A47B9B44-1623-E013-EF62-C65FA85F59CC}"/>
                </a:ext>
              </a:extLst>
            </p:cNvPr>
            <p:cNvSpPr/>
            <p:nvPr/>
          </p:nvSpPr>
          <p:spPr>
            <a:xfrm>
              <a:off x="9933639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3327" tIns="153328" rIns="153326" bIns="153328" numCol="1" spcCol="1270" anchor="ctr" anchorCtr="0">
              <a:noAutofit/>
            </a:bodyPr>
            <a:lstStyle/>
            <a:p>
              <a:pPr marL="0" lvl="0" indent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3300" kern="1200"/>
            </a:p>
          </p:txBody>
        </p:sp>
        <p:sp>
          <p:nvSpPr>
            <p:cNvPr id="78" name="Teardrop 77">
              <a:extLst>
                <a:ext uri="{FF2B5EF4-FFF2-40B4-BE49-F238E27FC236}">
                  <a16:creationId xmlns:a16="http://schemas.microsoft.com/office/drawing/2014/main" id="{60D894E0-15B0-CCFC-CEC3-5EB5EB73704C}"/>
                </a:ext>
              </a:extLst>
            </p:cNvPr>
            <p:cNvSpPr/>
            <p:nvPr/>
          </p:nvSpPr>
          <p:spPr>
            <a:xfrm rot="2700000">
              <a:off x="9038717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233FE91B-99A7-5DC5-18B3-7F87734B5FB3}"/>
                </a:ext>
              </a:extLst>
            </p:cNvPr>
            <p:cNvSpPr/>
            <p:nvPr/>
          </p:nvSpPr>
          <p:spPr>
            <a:xfrm>
              <a:off x="907025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6" tIns="130468" rIns="130467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/>
            </a:p>
          </p:txBody>
        </p:sp>
        <p:sp>
          <p:nvSpPr>
            <p:cNvPr id="80" name="Teardrop 79">
              <a:extLst>
                <a:ext uri="{FF2B5EF4-FFF2-40B4-BE49-F238E27FC236}">
                  <a16:creationId xmlns:a16="http://schemas.microsoft.com/office/drawing/2014/main" id="{E91A399B-E28F-4F66-3807-B863E36F3617}"/>
                </a:ext>
              </a:extLst>
            </p:cNvPr>
            <p:cNvSpPr/>
            <p:nvPr/>
          </p:nvSpPr>
          <p:spPr>
            <a:xfrm rot="2700000">
              <a:off x="817891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CF9AC51E-E9F9-82AE-8D1F-47679CEDF484}"/>
                </a:ext>
              </a:extLst>
            </p:cNvPr>
            <p:cNvSpPr/>
            <p:nvPr/>
          </p:nvSpPr>
          <p:spPr>
            <a:xfrm>
              <a:off x="820686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82" name="Teardrop 81">
              <a:extLst>
                <a:ext uri="{FF2B5EF4-FFF2-40B4-BE49-F238E27FC236}">
                  <a16:creationId xmlns:a16="http://schemas.microsoft.com/office/drawing/2014/main" id="{0B97234C-8814-7A01-4483-1575CCD5F403}"/>
                </a:ext>
              </a:extLst>
            </p:cNvPr>
            <p:cNvSpPr/>
            <p:nvPr/>
          </p:nvSpPr>
          <p:spPr>
            <a:xfrm rot="2700000">
              <a:off x="731552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B0D4B5-C42F-6926-C85F-C11E03057D3A}"/>
                </a:ext>
              </a:extLst>
            </p:cNvPr>
            <p:cNvSpPr/>
            <p:nvPr/>
          </p:nvSpPr>
          <p:spPr>
            <a:xfrm>
              <a:off x="7343471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>
                <a:alpha val="9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pic>
          <p:nvPicPr>
            <p:cNvPr id="84" name="Picture 83">
              <a:hlinkClick r:id="rId8" action="ppaction://hlinksldjump"/>
              <a:extLst>
                <a:ext uri="{FF2B5EF4-FFF2-40B4-BE49-F238E27FC236}">
                  <a16:creationId xmlns:a16="http://schemas.microsoft.com/office/drawing/2014/main" id="{02BE5E36-518A-E9FC-4ADA-EC7D29C53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biLevel thresh="25000"/>
            </a:blip>
            <a:stretch>
              <a:fillRect/>
            </a:stretch>
          </p:blipFill>
          <p:spPr>
            <a:xfrm>
              <a:off x="7485923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0043AF26-4333-08CE-C861-9A61FEC9C1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9312" y="2038087"/>
              <a:ext cx="495013" cy="495013"/>
            </a:xfrm>
            <a:prstGeom prst="rect">
              <a:avLst/>
            </a:prstGeom>
            <a:noFill/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  <p:pic>
          <p:nvPicPr>
            <p:cNvPr id="86" name="Picture 85">
              <a:hlinkClick r:id="rId11" action="ppaction://hlinksldjump"/>
              <a:extLst>
                <a:ext uri="{FF2B5EF4-FFF2-40B4-BE49-F238E27FC236}">
                  <a16:creationId xmlns:a16="http://schemas.microsoft.com/office/drawing/2014/main" id="{9AA11385-26B3-CD35-3766-E769C730A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270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87" name="Picture 86">
              <a:hlinkClick r:id="rId13" action="ppaction://hlinksldjump"/>
              <a:extLst>
                <a:ext uri="{FF2B5EF4-FFF2-40B4-BE49-F238E27FC236}">
                  <a16:creationId xmlns:a16="http://schemas.microsoft.com/office/drawing/2014/main" id="{8B65A7F6-8D93-A216-54F6-971D38873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biLevel thresh="25000"/>
            </a:blip>
            <a:stretch>
              <a:fillRect/>
            </a:stretch>
          </p:blipFill>
          <p:spPr>
            <a:xfrm>
              <a:off x="10076091" y="2038087"/>
              <a:ext cx="495013" cy="495013"/>
            </a:xfrm>
            <a:prstGeom prst="rect">
              <a:avLst/>
            </a:prstGeom>
            <a:noFill/>
            <a:effectLst/>
          </p:spPr>
        </p:pic>
      </p:grpSp>
      <p:pic>
        <p:nvPicPr>
          <p:cNvPr id="31" name="Picture 30" descr="A blue magnifying glass with a cross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C48ECC80-E0CA-0FB9-354F-8DBE07C4015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345" y="2548383"/>
            <a:ext cx="457204" cy="457204"/>
          </a:xfrm>
          <a:prstGeom prst="rect">
            <a:avLst/>
          </a:prstGeom>
        </p:spPr>
      </p:pic>
      <p:pic>
        <p:nvPicPr>
          <p:cNvPr id="34" name="Picture 33" descr="A blue magnifying glass with a cross&#10;&#10;Description automatically generated">
            <a:hlinkClick r:id="rId17" action="ppaction://hlinksldjump"/>
            <a:extLst>
              <a:ext uri="{FF2B5EF4-FFF2-40B4-BE49-F238E27FC236}">
                <a16:creationId xmlns:a16="http://schemas.microsoft.com/office/drawing/2014/main" id="{6D634965-43A0-1525-836E-B08F106171D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345" y="5697069"/>
            <a:ext cx="457204" cy="457204"/>
          </a:xfrm>
          <a:prstGeom prst="rect">
            <a:avLst/>
          </a:prstGeom>
        </p:spPr>
      </p:pic>
      <p:pic>
        <p:nvPicPr>
          <p:cNvPr id="2" name="Picture 1">
            <a:hlinkClick r:id="rId18" action="ppaction://hlinksldjump"/>
            <a:extLst>
              <a:ext uri="{FF2B5EF4-FFF2-40B4-BE49-F238E27FC236}">
                <a16:creationId xmlns:a16="http://schemas.microsoft.com/office/drawing/2014/main" id="{378F8A2E-D89E-FC89-DE79-B282743BB3F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70767" y="523325"/>
            <a:ext cx="908383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368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B58BF2B7-6250-D55D-EC20-8A90271B100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-7834"/>
            <a:ext cx="12192000" cy="642619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2AF1BB6-FEF3-DE27-7F9D-F6D82157577E}"/>
              </a:ext>
            </a:extLst>
          </p:cNvPr>
          <p:cNvGrpSpPr/>
          <p:nvPr/>
        </p:nvGrpSpPr>
        <p:grpSpPr>
          <a:xfrm>
            <a:off x="0" y="823144"/>
            <a:ext cx="12192000" cy="627627"/>
            <a:chOff x="0" y="911924"/>
            <a:chExt cx="12192000" cy="62762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7345E9-5E30-EFD0-E5E9-F67486018B82}"/>
                </a:ext>
              </a:extLst>
            </p:cNvPr>
            <p:cNvSpPr/>
            <p:nvPr/>
          </p:nvSpPr>
          <p:spPr>
            <a:xfrm>
              <a:off x="0" y="911924"/>
              <a:ext cx="12192000" cy="62762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 panose="020B0502040204020203" pitchFamily="34" charset="0"/>
                <a:ea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701E2B8-6348-2195-F2D7-9E3381C3A017}"/>
                </a:ext>
              </a:extLst>
            </p:cNvPr>
            <p:cNvSpPr txBox="1"/>
            <p:nvPr/>
          </p:nvSpPr>
          <p:spPr>
            <a:xfrm>
              <a:off x="0" y="997470"/>
              <a:ext cx="11256156" cy="45653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通过</a:t>
              </a: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72 Black" panose="020B0A04030603020204" pitchFamily="34" charset="0"/>
                  <a:cs typeface="72 Black" panose="020B0A04030603020204" pitchFamily="34" charset="0"/>
                </a:rPr>
                <a:t>Purchase Orders</a:t>
              </a:r>
              <a:r>
                <a:rPr kumimoji="0" lang="zh-CN" altLang="en-US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图块提交发票</a:t>
              </a: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72 Black" panose="020B0A04030603020204" pitchFamily="34" charset="0"/>
                  <a:cs typeface="72 Black" panose="020B0A04030603020204" pitchFamily="34" charset="0"/>
                </a:rPr>
                <a:t> – </a:t>
              </a:r>
              <a:r>
                <a:rPr kumimoji="0" lang="zh-CN" altLang="en-US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无税发票</a:t>
              </a: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7917E2B6-AD69-5356-1191-B30684511211}"/>
              </a:ext>
            </a:extLst>
          </p:cNvPr>
          <p:cNvSpPr txBox="1"/>
          <p:nvPr/>
        </p:nvSpPr>
        <p:spPr>
          <a:xfrm>
            <a:off x="8810033" y="4564803"/>
            <a:ext cx="203540" cy="1378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Grandview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9B1041A3-0584-02F2-DE5F-E612FF2779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30860"/>
            <a:ext cx="12192000" cy="5306112"/>
          </a:xfrm>
          <a:prstGeom prst="rect">
            <a:avLst/>
          </a:prstGeom>
        </p:spPr>
      </p:pic>
      <p:grpSp>
        <p:nvGrpSpPr>
          <p:cNvPr id="79" name="Group 78">
            <a:extLst>
              <a:ext uri="{FF2B5EF4-FFF2-40B4-BE49-F238E27FC236}">
                <a16:creationId xmlns:a16="http://schemas.microsoft.com/office/drawing/2014/main" id="{11A61AA1-9075-36D9-F19B-12AA269004D9}"/>
              </a:ext>
            </a:extLst>
          </p:cNvPr>
          <p:cNvGrpSpPr>
            <a:grpSpLocks/>
          </p:cNvGrpSpPr>
          <p:nvPr/>
        </p:nvGrpSpPr>
        <p:grpSpPr>
          <a:xfrm>
            <a:off x="567544" y="3765479"/>
            <a:ext cx="5466559" cy="2387084"/>
            <a:chOff x="1062844" y="4150412"/>
            <a:chExt cx="5466559" cy="2387084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BEBC41-990E-D6E1-708D-77CCDC17442C}"/>
                </a:ext>
              </a:extLst>
            </p:cNvPr>
            <p:cNvSpPr txBox="1">
              <a:spLocks/>
            </p:cNvSpPr>
            <p:nvPr/>
          </p:nvSpPr>
          <p:spPr>
            <a:xfrm>
              <a:off x="5810656" y="415041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1DC3383-544C-9FFD-A4F4-0CA5F72A4E48}"/>
                </a:ext>
              </a:extLst>
            </p:cNvPr>
            <p:cNvSpPr>
              <a:spLocks/>
            </p:cNvSpPr>
            <p:nvPr/>
          </p:nvSpPr>
          <p:spPr>
            <a:xfrm>
              <a:off x="5842881" y="4167890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A469ABD-9314-B2C5-D0AF-13CD2B6A3B8B}"/>
                </a:ext>
              </a:extLst>
            </p:cNvPr>
            <p:cNvSpPr txBox="1">
              <a:spLocks/>
            </p:cNvSpPr>
            <p:nvPr/>
          </p:nvSpPr>
          <p:spPr>
            <a:xfrm>
              <a:off x="6215700" y="4411362"/>
              <a:ext cx="232756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2523EE5-6409-AA58-E856-2C726C1D4FB2}"/>
                </a:ext>
              </a:extLst>
            </p:cNvPr>
            <p:cNvSpPr>
              <a:spLocks/>
            </p:cNvSpPr>
            <p:nvPr/>
          </p:nvSpPr>
          <p:spPr>
            <a:xfrm>
              <a:off x="6247925" y="4428840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3819735-79EA-1C5B-8665-21F0EFE9C209}"/>
                </a:ext>
              </a:extLst>
            </p:cNvPr>
            <p:cNvSpPr txBox="1">
              <a:spLocks/>
            </p:cNvSpPr>
            <p:nvPr/>
          </p:nvSpPr>
          <p:spPr>
            <a:xfrm>
              <a:off x="6133150" y="4674301"/>
              <a:ext cx="232756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CC8578B-BF68-BD6A-EEF2-3559E647E0AE}"/>
                </a:ext>
              </a:extLst>
            </p:cNvPr>
            <p:cNvSpPr>
              <a:spLocks/>
            </p:cNvSpPr>
            <p:nvPr/>
          </p:nvSpPr>
          <p:spPr>
            <a:xfrm>
              <a:off x="6165375" y="4691779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4DB6331-2A6B-8F9F-5CAF-15EC96B0BAA0}"/>
                </a:ext>
              </a:extLst>
            </p:cNvPr>
            <p:cNvSpPr txBox="1">
              <a:spLocks/>
            </p:cNvSpPr>
            <p:nvPr/>
          </p:nvSpPr>
          <p:spPr>
            <a:xfrm>
              <a:off x="1062844" y="5846048"/>
              <a:ext cx="232756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848A250-19C2-9345-7728-39C5D130A66C}"/>
                </a:ext>
              </a:extLst>
            </p:cNvPr>
            <p:cNvSpPr>
              <a:spLocks/>
            </p:cNvSpPr>
            <p:nvPr/>
          </p:nvSpPr>
          <p:spPr>
            <a:xfrm>
              <a:off x="1095069" y="5863526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2A95199-5879-8B0A-534F-4B2263922E29}"/>
                </a:ext>
              </a:extLst>
            </p:cNvPr>
            <p:cNvSpPr txBox="1">
              <a:spLocks/>
            </p:cNvSpPr>
            <p:nvPr/>
          </p:nvSpPr>
          <p:spPr>
            <a:xfrm>
              <a:off x="6296647" y="5846048"/>
              <a:ext cx="232756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EC2C8B9-9A02-E145-0CEE-20211BBC668F}"/>
                </a:ext>
              </a:extLst>
            </p:cNvPr>
            <p:cNvSpPr>
              <a:spLocks/>
            </p:cNvSpPr>
            <p:nvPr/>
          </p:nvSpPr>
          <p:spPr>
            <a:xfrm>
              <a:off x="6328872" y="5863526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36B4C33-2A90-AFC1-5DEF-BCCFFBB586E6}"/>
                </a:ext>
              </a:extLst>
            </p:cNvPr>
            <p:cNvSpPr txBox="1">
              <a:spLocks/>
            </p:cNvSpPr>
            <p:nvPr/>
          </p:nvSpPr>
          <p:spPr>
            <a:xfrm>
              <a:off x="6016772" y="6337441"/>
              <a:ext cx="232756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6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9896168-2E8F-BF11-24E3-36976779266F}"/>
                </a:ext>
              </a:extLst>
            </p:cNvPr>
            <p:cNvSpPr>
              <a:spLocks/>
            </p:cNvSpPr>
            <p:nvPr/>
          </p:nvSpPr>
          <p:spPr>
            <a:xfrm>
              <a:off x="6048997" y="6354919"/>
              <a:ext cx="165100" cy="1651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ndview"/>
                <a:ea typeface="+mn-ea"/>
                <a:cs typeface="+mn-cs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F4B37-5FA9-782A-F325-E87050223E38}"/>
              </a:ext>
            </a:extLst>
          </p:cNvPr>
          <p:cNvGrpSpPr>
            <a:grpSpLocks/>
          </p:cNvGrpSpPr>
          <p:nvPr/>
        </p:nvGrpSpPr>
        <p:grpSpPr>
          <a:xfrm>
            <a:off x="7430712" y="1909917"/>
            <a:ext cx="4094919" cy="1086109"/>
            <a:chOff x="7430712" y="1909917"/>
            <a:chExt cx="4094919" cy="1086109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13C93F38-F8E8-2C3D-3FAE-191774B03225}"/>
                </a:ext>
              </a:extLst>
            </p:cNvPr>
            <p:cNvGrpSpPr>
              <a:grpSpLocks/>
            </p:cNvGrpSpPr>
            <p:nvPr/>
          </p:nvGrpSpPr>
          <p:grpSpPr>
            <a:xfrm>
              <a:off x="9541233" y="2795971"/>
              <a:ext cx="270123" cy="200055"/>
              <a:chOff x="9321894" y="2847283"/>
              <a:chExt cx="270123" cy="200055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9EE8B15A-D478-B956-4EB0-909836DA9A64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F4933FE9-A0DA-99F1-A3F8-82AE014CD64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5</a:t>
                </a:r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87DA39B9-568E-4F2E-ADC9-CEB1FC70C81B}"/>
                </a:ext>
              </a:extLst>
            </p:cNvPr>
            <p:cNvGrpSpPr>
              <a:grpSpLocks/>
            </p:cNvGrpSpPr>
            <p:nvPr/>
          </p:nvGrpSpPr>
          <p:grpSpPr>
            <a:xfrm>
              <a:off x="8171164" y="1909917"/>
              <a:ext cx="270123" cy="200055"/>
              <a:chOff x="9321894" y="2847283"/>
              <a:chExt cx="270123" cy="200055"/>
            </a:xfrm>
          </p:grpSpPr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AFEC64D6-7332-19EB-B9CD-826D23CF401E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4ED6930B-8FB3-B82C-FFF3-C1DDEB6A801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1</a:t>
                </a:r>
              </a:p>
            </p:txBody>
          </p: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33BC9ECF-F4E3-150B-3B9C-89F46BE3BA95}"/>
                </a:ext>
              </a:extLst>
            </p:cNvPr>
            <p:cNvGrpSpPr>
              <a:grpSpLocks/>
            </p:cNvGrpSpPr>
            <p:nvPr/>
          </p:nvGrpSpPr>
          <p:grpSpPr>
            <a:xfrm>
              <a:off x="8011882" y="2070906"/>
              <a:ext cx="270123" cy="200055"/>
              <a:chOff x="9321894" y="2847283"/>
              <a:chExt cx="270123" cy="200055"/>
            </a:xfrm>
          </p:grpSpPr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AC011ECF-7824-6F42-CB0D-B5030B49B67B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44AD0E8-40DD-F725-2D78-9A12B921AC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2</a:t>
                </a:r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4BE06ACD-1216-7C5C-5F67-88D79FD26F50}"/>
                </a:ext>
              </a:extLst>
            </p:cNvPr>
            <p:cNvGrpSpPr>
              <a:grpSpLocks/>
            </p:cNvGrpSpPr>
            <p:nvPr/>
          </p:nvGrpSpPr>
          <p:grpSpPr>
            <a:xfrm>
              <a:off x="7430712" y="2782673"/>
              <a:ext cx="270123" cy="200055"/>
              <a:chOff x="9321894" y="2847283"/>
              <a:chExt cx="270123" cy="200055"/>
            </a:xfrm>
          </p:grpSpPr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id="{0AE3E396-2C98-DBF3-C0EB-BFE18B854D80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650D680F-A05F-4BFF-E7F0-9CE65E03722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3</a:t>
                </a:r>
              </a:p>
            </p:txBody>
          </p: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F4884978-6DE9-638F-9332-B9767E1DAFA2}"/>
                </a:ext>
              </a:extLst>
            </p:cNvPr>
            <p:cNvGrpSpPr>
              <a:grpSpLocks/>
            </p:cNvGrpSpPr>
            <p:nvPr/>
          </p:nvGrpSpPr>
          <p:grpSpPr>
            <a:xfrm>
              <a:off x="8810033" y="2792341"/>
              <a:ext cx="270123" cy="200055"/>
              <a:chOff x="9321894" y="2847283"/>
              <a:chExt cx="270123" cy="200055"/>
            </a:xfrm>
          </p:grpSpPr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21D0E055-BF2D-27A0-7E2D-46532BEB8CDA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3A3C79C4-0B66-A147-017B-A2C2B166D78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4</a:t>
                </a:r>
              </a:p>
            </p:txBody>
          </p:sp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80FDD29-078E-89B8-B618-404183A8FE42}"/>
                </a:ext>
              </a:extLst>
            </p:cNvPr>
            <p:cNvGrpSpPr>
              <a:grpSpLocks/>
            </p:cNvGrpSpPr>
            <p:nvPr/>
          </p:nvGrpSpPr>
          <p:grpSpPr>
            <a:xfrm>
              <a:off x="11255508" y="1944394"/>
              <a:ext cx="270123" cy="200055"/>
              <a:chOff x="9321894" y="2847283"/>
              <a:chExt cx="270123" cy="200055"/>
            </a:xfrm>
          </p:grpSpPr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A3F5B4FE-34B1-AA5C-2343-3AC21F411C80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9371775" y="2886351"/>
                <a:ext cx="121921" cy="121921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endParaRP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A5339DB-4A5A-4A58-E0CA-47F3CD6D9AE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21894" y="2847283"/>
                <a:ext cx="270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rPr>
                  <a:t>6</a:t>
                </a:r>
              </a:p>
            </p:txBody>
          </p:sp>
        </p:grp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1441D005-44B0-7B20-3C6D-CD5F8C284521}"/>
                </a:ext>
              </a:extLst>
            </p:cNvPr>
            <p:cNvSpPr txBox="1">
              <a:spLocks/>
            </p:cNvSpPr>
            <p:nvPr/>
          </p:nvSpPr>
          <p:spPr>
            <a:xfrm>
              <a:off x="10977236" y="2213585"/>
              <a:ext cx="392044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#</a:t>
              </a:r>
            </a:p>
          </p:txBody>
        </p:sp>
      </p:grpSp>
      <p:graphicFrame>
        <p:nvGraphicFramePr>
          <p:cNvPr id="98" name="Table 97">
            <a:extLst>
              <a:ext uri="{FF2B5EF4-FFF2-40B4-BE49-F238E27FC236}">
                <a16:creationId xmlns:a16="http://schemas.microsoft.com/office/drawing/2014/main" id="{9A8F0437-90FC-7531-1664-44CBB53E7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853739"/>
              </p:ext>
            </p:extLst>
          </p:nvPr>
        </p:nvGraphicFramePr>
        <p:xfrm>
          <a:off x="7074110" y="4177353"/>
          <a:ext cx="5016252" cy="2240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7417">
                  <a:extLst>
                    <a:ext uri="{9D8B030D-6E8A-4147-A177-3AD203B41FA5}">
                      <a16:colId xmlns:a16="http://schemas.microsoft.com/office/drawing/2014/main" val="3038162004"/>
                    </a:ext>
                  </a:extLst>
                </a:gridCol>
                <a:gridCol w="4438835">
                  <a:extLst>
                    <a:ext uri="{9D8B030D-6E8A-4147-A177-3AD203B41FA5}">
                      <a16:colId xmlns:a16="http://schemas.microsoft.com/office/drawing/2014/main" val="1450886341"/>
                    </a:ext>
                  </a:extLst>
                </a:gridCol>
              </a:tblGrid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</a:rPr>
                        <a:t>Field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9812245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1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Invoice Number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发票号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1559546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2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Invoice Date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开票日期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7937422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3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Purchase Order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订单号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0103806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4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Quantity Billed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数量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220041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5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Line-item Amount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金额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1214377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6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Invoice Total Amount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发票总金额</a:t>
                      </a:r>
                      <a:br>
                        <a:rPr lang="en-US" sz="900" dirty="0"/>
                      </a:br>
                      <a:r>
                        <a:rPr lang="en-US" sz="900" b="1" dirty="0">
                          <a:solidFill>
                            <a:srgbClr val="60605B"/>
                          </a:solidFill>
                        </a:rPr>
                        <a:t>** Note: For Credit Note, please add negative sign (-) before the invoice amount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** </a:t>
                      </a:r>
                      <a:r>
                        <a:rPr lang="zh-CN" alt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注意：若想开具红字发票，请在发票总金额前加入负号“</a:t>
                      </a:r>
                      <a:r>
                        <a:rPr lang="en-US" altLang="zh-CN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-</a:t>
                      </a:r>
                      <a:r>
                        <a:rPr lang="zh-CN" alt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”</a:t>
                      </a:r>
                      <a:endParaRPr lang="en-US" sz="900" kern="1200" dirty="0">
                        <a:solidFill>
                          <a:schemeClr val="dk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205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#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Delivery Note (only when applicable) </a:t>
                      </a:r>
                      <a:br>
                        <a:rPr lang="en-US" sz="900" dirty="0"/>
                      </a:b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送货单号 （仅在适用时）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55803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CDA010D-1E02-52C3-972C-BD4EB742A6D1}"/>
              </a:ext>
            </a:extLst>
          </p:cNvPr>
          <p:cNvSpPr txBox="1"/>
          <p:nvPr/>
        </p:nvSpPr>
        <p:spPr>
          <a:xfrm>
            <a:off x="7896790" y="3429000"/>
            <a:ext cx="3632490" cy="3364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sz="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* </a:t>
            </a:r>
            <a:r>
              <a:rPr lang="zh-CN" altLang="en-US" sz="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请务必上传发票附件</a:t>
            </a:r>
            <a:endParaRPr lang="en-US" sz="800" b="1" dirty="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" name="Picture 6">
            <a:hlinkClick r:id="rId4" action="ppaction://hlinksldjump"/>
            <a:extLst>
              <a:ext uri="{FF2B5EF4-FFF2-40B4-BE49-F238E27FC236}">
                <a16:creationId xmlns:a16="http://schemas.microsoft.com/office/drawing/2014/main" id="{B67575CD-2245-CC07-DC02-4ABA1DBFF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0767" y="523325"/>
            <a:ext cx="908383" cy="384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FAB6E9-FDBA-9E78-8AC6-337979663AB8}"/>
              </a:ext>
            </a:extLst>
          </p:cNvPr>
          <p:cNvSpPr txBox="1"/>
          <p:nvPr/>
        </p:nvSpPr>
        <p:spPr>
          <a:xfrm>
            <a:off x="0" y="106536"/>
            <a:ext cx="5202315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3600" b="1" dirty="0">
                <a:latin typeface="72 Black" panose="020B0A04030603020204" pitchFamily="34" charset="0"/>
                <a:cs typeface="72 Black" panose="020B0A04030603020204" pitchFamily="34" charset="0"/>
              </a:rPr>
              <a:t>2.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在线提交发票</a:t>
            </a:r>
            <a:endParaRPr lang="en-US" sz="3600" b="1" dirty="0">
              <a:solidFill>
                <a:schemeClr val="accent6">
                  <a:lumMod val="60000"/>
                  <a:lumOff val="4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D388D4-A7D4-F500-29EA-FDA9BD97B87F}"/>
              </a:ext>
            </a:extLst>
          </p:cNvPr>
          <p:cNvSpPr txBox="1"/>
          <p:nvPr/>
        </p:nvSpPr>
        <p:spPr>
          <a:xfrm>
            <a:off x="3356794" y="260424"/>
            <a:ext cx="520231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- “PURCHASE ORDERS”</a:t>
            </a:r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图块</a:t>
            </a:r>
            <a:endParaRPr lang="en-US" sz="1600" b="1" dirty="0">
              <a:solidFill>
                <a:schemeClr val="accent6">
                  <a:lumMod val="60000"/>
                  <a:lumOff val="4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5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B58BF2B7-6250-D55D-EC20-8A90271B10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917E2B6-AD69-5356-1191-B30684511211}"/>
              </a:ext>
            </a:extLst>
          </p:cNvPr>
          <p:cNvSpPr txBox="1"/>
          <p:nvPr/>
        </p:nvSpPr>
        <p:spPr>
          <a:xfrm>
            <a:off x="8810033" y="4564803"/>
            <a:ext cx="203540" cy="1378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Grandview" panose="020B0502040204020203" pitchFamily="34" charset="0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D33E20-AAC5-A18B-98BA-453E760E517C}"/>
              </a:ext>
            </a:extLst>
          </p:cNvPr>
          <p:cNvGrpSpPr/>
          <p:nvPr/>
        </p:nvGrpSpPr>
        <p:grpSpPr>
          <a:xfrm>
            <a:off x="5365" y="1565848"/>
            <a:ext cx="12186635" cy="5260116"/>
            <a:chOff x="-34928" y="-88808"/>
            <a:chExt cx="12186635" cy="5260116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D48DBD3-61D5-717C-9ACD-5D3518837AFE}"/>
                </a:ext>
              </a:extLst>
            </p:cNvPr>
            <p:cNvGrpSpPr/>
            <p:nvPr/>
          </p:nvGrpSpPr>
          <p:grpSpPr>
            <a:xfrm>
              <a:off x="-34928" y="-88808"/>
              <a:ext cx="12186635" cy="5260116"/>
              <a:chOff x="5365" y="768065"/>
              <a:chExt cx="12186635" cy="5260116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4389185E-A979-AFD9-DE1B-F3FB563098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65" y="768065"/>
                <a:ext cx="12186635" cy="5260116"/>
              </a:xfrm>
              <a:prstGeom prst="rect">
                <a:avLst/>
              </a:prstGeom>
            </p:spPr>
          </p:pic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F10C6DC6-0C20-DBCE-74ED-A5B9A5115A4F}"/>
                  </a:ext>
                </a:extLst>
              </p:cNvPr>
              <p:cNvGrpSpPr/>
              <p:nvPr/>
            </p:nvGrpSpPr>
            <p:grpSpPr>
              <a:xfrm>
                <a:off x="5122230" y="2819067"/>
                <a:ext cx="229550" cy="200055"/>
                <a:chOff x="5923600" y="2205022"/>
                <a:chExt cx="229550" cy="200055"/>
              </a:xfrm>
            </p:grpSpPr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C3170779-1F31-19F6-53D4-36201DC47BFD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CCB27497-C779-DA77-763D-672A7C9BBC84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AE0B866F-F1C5-A324-873E-E6426814D228}"/>
                  </a:ext>
                </a:extLst>
              </p:cNvPr>
              <p:cNvGrpSpPr/>
              <p:nvPr/>
            </p:nvGrpSpPr>
            <p:grpSpPr>
              <a:xfrm>
                <a:off x="7940333" y="1165660"/>
                <a:ext cx="229550" cy="200055"/>
                <a:chOff x="6827044" y="1081071"/>
                <a:chExt cx="229550" cy="200055"/>
              </a:xfrm>
            </p:grpSpPr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5559F3A7-EF46-57C4-45A3-3A4CFD4CF290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74" name="Oval 73">
                  <a:extLst>
                    <a:ext uri="{FF2B5EF4-FFF2-40B4-BE49-F238E27FC236}">
                      <a16:creationId xmlns:a16="http://schemas.microsoft.com/office/drawing/2014/main" id="{C3C6E8B9-959E-1E3D-B6DF-5C39E45AE61C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D842458F-1B6D-FFB8-69ED-0F8072E69424}"/>
                  </a:ext>
                </a:extLst>
              </p:cNvPr>
              <p:cNvGrpSpPr/>
              <p:nvPr/>
            </p:nvGrpSpPr>
            <p:grpSpPr>
              <a:xfrm>
                <a:off x="5487990" y="3073096"/>
                <a:ext cx="229550" cy="200055"/>
                <a:chOff x="5923600" y="2205022"/>
                <a:chExt cx="229550" cy="200055"/>
              </a:xfrm>
            </p:grpSpPr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895B8894-30E2-D73C-6734-7238F50271D4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2</a:t>
                  </a:r>
                </a:p>
              </p:txBody>
            </p:sp>
            <p:sp>
              <p:nvSpPr>
                <p:cNvPr id="72" name="Oval 71">
                  <a:extLst>
                    <a:ext uri="{FF2B5EF4-FFF2-40B4-BE49-F238E27FC236}">
                      <a16:creationId xmlns:a16="http://schemas.microsoft.com/office/drawing/2014/main" id="{587F2F83-764B-44A7-5D18-89982F88BC52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C057F739-EB64-8B60-1C99-F16B4D60ED3C}"/>
                  </a:ext>
                </a:extLst>
              </p:cNvPr>
              <p:cNvGrpSpPr/>
              <p:nvPr/>
            </p:nvGrpSpPr>
            <p:grpSpPr>
              <a:xfrm>
                <a:off x="5487990" y="3298096"/>
                <a:ext cx="229550" cy="200055"/>
                <a:chOff x="5923600" y="2205022"/>
                <a:chExt cx="229550" cy="200055"/>
              </a:xfrm>
            </p:grpSpPr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21846CCC-9A2D-DDED-FAD1-474A8B47C9EC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id="{11DB00C2-619A-FF4F-3423-4E9D7DA14F05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2154A753-DCEA-F063-EFEA-C6917126DF77}"/>
                  </a:ext>
                </a:extLst>
              </p:cNvPr>
              <p:cNvGrpSpPr/>
              <p:nvPr/>
            </p:nvGrpSpPr>
            <p:grpSpPr>
              <a:xfrm>
                <a:off x="573090" y="4357276"/>
                <a:ext cx="229550" cy="200055"/>
                <a:chOff x="5923600" y="2205022"/>
                <a:chExt cx="229550" cy="200055"/>
              </a:xfrm>
            </p:grpSpPr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7C59D254-07C4-B11C-9693-C02E21499A1D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4</a:t>
                  </a:r>
                </a:p>
              </p:txBody>
            </p:sp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id="{8A40D74A-2FDB-0D3A-29FB-0622C99F0378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52731285-0055-157C-1AE5-EA77DF0B6D27}"/>
                  </a:ext>
                </a:extLst>
              </p:cNvPr>
              <p:cNvGrpSpPr/>
              <p:nvPr/>
            </p:nvGrpSpPr>
            <p:grpSpPr>
              <a:xfrm>
                <a:off x="5602765" y="4354128"/>
                <a:ext cx="229550" cy="200055"/>
                <a:chOff x="5923600" y="2205022"/>
                <a:chExt cx="229550" cy="200055"/>
              </a:xfrm>
            </p:grpSpPr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D7BDFDF2-A572-A8E8-6E26-A178A30DE534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5</a:t>
                  </a:r>
                </a:p>
              </p:txBody>
            </p:sp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id="{8B3EC3A0-6AD6-FFC2-74D8-C6A01E3A2EC9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2BDBE082-2F0C-6FB4-6DAC-D58CBD4583AD}"/>
                  </a:ext>
                </a:extLst>
              </p:cNvPr>
              <p:cNvGrpSpPr/>
              <p:nvPr/>
            </p:nvGrpSpPr>
            <p:grpSpPr>
              <a:xfrm>
                <a:off x="5634990" y="5207172"/>
                <a:ext cx="229550" cy="200055"/>
                <a:chOff x="5923600" y="2205022"/>
                <a:chExt cx="229550" cy="200055"/>
              </a:xfrm>
            </p:grpSpPr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44116639-4897-E6B7-6773-5E4203D6FD70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6</a:t>
                  </a:r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0175CCCF-1D96-270C-BC52-D595CAE551E3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EDF9BD3C-7485-775A-AE8A-CF2F85028E7B}"/>
                  </a:ext>
                </a:extLst>
              </p:cNvPr>
              <p:cNvGrpSpPr/>
              <p:nvPr/>
            </p:nvGrpSpPr>
            <p:grpSpPr>
              <a:xfrm>
                <a:off x="5319555" y="5508046"/>
                <a:ext cx="229550" cy="200055"/>
                <a:chOff x="5923600" y="2205022"/>
                <a:chExt cx="229550" cy="200055"/>
              </a:xfrm>
            </p:grpSpPr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09B4D7F5-26CA-4ADA-74DC-37983ED25715}"/>
                    </a:ext>
                  </a:extLst>
                </p:cNvPr>
                <p:cNvSpPr txBox="1"/>
                <p:nvPr/>
              </p:nvSpPr>
              <p:spPr>
                <a:xfrm>
                  <a:off x="5923600" y="220502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7</a:t>
                  </a:r>
                </a:p>
              </p:txBody>
            </p:sp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5CD5B45B-9C7C-EDC0-BBA9-D8551D6C8609}"/>
                    </a:ext>
                  </a:extLst>
                </p:cNvPr>
                <p:cNvSpPr/>
                <p:nvPr/>
              </p:nvSpPr>
              <p:spPr>
                <a:xfrm>
                  <a:off x="5955825" y="2222500"/>
                  <a:ext cx="165100" cy="165100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941631A7-BB92-CC36-B181-53A1B4670636}"/>
                  </a:ext>
                </a:extLst>
              </p:cNvPr>
              <p:cNvGrpSpPr/>
              <p:nvPr/>
            </p:nvGrpSpPr>
            <p:grpSpPr>
              <a:xfrm>
                <a:off x="7764598" y="1326649"/>
                <a:ext cx="229550" cy="200055"/>
                <a:chOff x="6827044" y="1081071"/>
                <a:chExt cx="229550" cy="200055"/>
              </a:xfrm>
            </p:grpSpPr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79F6DC04-4557-7D36-CAE0-47F58313EC87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2</a:t>
                  </a:r>
                </a:p>
              </p:txBody>
            </p:sp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CDEDFF38-4D70-E302-A6CF-1C7ED57459DC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0253FF24-460D-394B-E6AE-180A72234207}"/>
                  </a:ext>
                </a:extLst>
              </p:cNvPr>
              <p:cNvGrpSpPr/>
              <p:nvPr/>
            </p:nvGrpSpPr>
            <p:grpSpPr>
              <a:xfrm>
                <a:off x="7170378" y="2049501"/>
                <a:ext cx="229550" cy="200055"/>
                <a:chOff x="6827044" y="1081071"/>
                <a:chExt cx="229550" cy="200055"/>
              </a:xfrm>
            </p:grpSpPr>
            <p:sp>
              <p:nvSpPr>
                <p:cNvPr id="57" name="TextBox 56">
                  <a:extLst>
                    <a:ext uri="{FF2B5EF4-FFF2-40B4-BE49-F238E27FC236}">
                      <a16:creationId xmlns:a16="http://schemas.microsoft.com/office/drawing/2014/main" id="{0CA08D0B-F46F-4A36-529E-4EADFA8089F2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05040CD7-500F-536D-AFC5-B7C84CEC62DD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818687D6-486F-5EA5-4578-3B9B1707D740}"/>
                  </a:ext>
                </a:extLst>
              </p:cNvPr>
              <p:cNvGrpSpPr/>
              <p:nvPr/>
            </p:nvGrpSpPr>
            <p:grpSpPr>
              <a:xfrm>
                <a:off x="8588117" y="2049501"/>
                <a:ext cx="229550" cy="200055"/>
                <a:chOff x="6827044" y="1081071"/>
                <a:chExt cx="229550" cy="200055"/>
              </a:xfrm>
            </p:grpSpPr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444AD785-F47C-6C76-F2E0-EFF35CB644FE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4</a:t>
                  </a: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60281B50-00EB-656E-1724-30497B91221F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0A567E0F-6107-3C4A-FBCC-7C65536C1187}"/>
                  </a:ext>
                </a:extLst>
              </p:cNvPr>
              <p:cNvGrpSpPr/>
              <p:nvPr/>
            </p:nvGrpSpPr>
            <p:grpSpPr>
              <a:xfrm>
                <a:off x="9317960" y="2049501"/>
                <a:ext cx="229550" cy="200055"/>
                <a:chOff x="6827044" y="1081072"/>
                <a:chExt cx="229550" cy="200055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E60664BC-5974-36D7-B137-EE61AE614277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0EBE3E61-E6C2-2D2A-9D54-7CC455334063}"/>
                    </a:ext>
                  </a:extLst>
                </p:cNvPr>
                <p:cNvSpPr txBox="1"/>
                <p:nvPr/>
              </p:nvSpPr>
              <p:spPr>
                <a:xfrm>
                  <a:off x="6827044" y="1081072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5</a:t>
                  </a:r>
                </a:p>
              </p:txBody>
            </p:sp>
          </p:grpSp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2D6555F8-61ED-59F6-9B2F-CCB994CF5AAE}"/>
                  </a:ext>
                </a:extLst>
              </p:cNvPr>
              <p:cNvGrpSpPr/>
              <p:nvPr/>
            </p:nvGrpSpPr>
            <p:grpSpPr>
              <a:xfrm>
                <a:off x="11255816" y="1330471"/>
                <a:ext cx="229550" cy="200055"/>
                <a:chOff x="6827044" y="1081071"/>
                <a:chExt cx="229550" cy="200055"/>
              </a:xfrm>
            </p:grpSpPr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A5490234-43C6-3281-AE6D-78D7535276AD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6</a:t>
                  </a: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91C5E85B-3622-377D-2E65-8CE62A826709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2970DD9F-6E09-FE64-5892-77ADBDDCC2DF}"/>
                  </a:ext>
                </a:extLst>
              </p:cNvPr>
              <p:cNvGrpSpPr/>
              <p:nvPr/>
            </p:nvGrpSpPr>
            <p:grpSpPr>
              <a:xfrm>
                <a:off x="11255816" y="1165659"/>
                <a:ext cx="229550" cy="200055"/>
                <a:chOff x="6827044" y="1081071"/>
                <a:chExt cx="229550" cy="200055"/>
              </a:xfrm>
            </p:grpSpPr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4C5E0020-C65E-C4EE-F3CA-1FBD554E2D5F}"/>
                    </a:ext>
                  </a:extLst>
                </p:cNvPr>
                <p:cNvSpPr txBox="1"/>
                <p:nvPr/>
              </p:nvSpPr>
              <p:spPr>
                <a:xfrm>
                  <a:off x="6827044" y="1081071"/>
                  <a:ext cx="22955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70C0"/>
                      </a:solidFill>
                      <a:effectLst/>
                      <a:uLnTx/>
                      <a:uFillTx/>
                      <a:latin typeface="Grandview"/>
                      <a:ea typeface="+mn-ea"/>
                      <a:cs typeface="+mn-cs"/>
                    </a:rPr>
                    <a:t>7</a:t>
                  </a: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0FE27E52-F3A4-ADF3-8140-814C37B592F4}"/>
                    </a:ext>
                  </a:extLst>
                </p:cNvPr>
                <p:cNvSpPr/>
                <p:nvPr/>
              </p:nvSpPr>
              <p:spPr>
                <a:xfrm>
                  <a:off x="6880859" y="1120139"/>
                  <a:ext cx="121921" cy="121921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Grandview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DE81CC4-41D8-D768-E9AA-0AD5EA8E3D16}"/>
                </a:ext>
              </a:extLst>
            </p:cNvPr>
            <p:cNvSpPr txBox="1"/>
            <p:nvPr/>
          </p:nvSpPr>
          <p:spPr>
            <a:xfrm>
              <a:off x="10871199" y="579395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Grandview"/>
                  <a:ea typeface="+mn-ea"/>
                  <a:cs typeface="+mn-cs"/>
                </a:rPr>
                <a:t>#</a:t>
              </a:r>
            </a:p>
          </p:txBody>
        </p:sp>
      </p:grpSp>
      <p:graphicFrame>
        <p:nvGraphicFramePr>
          <p:cNvPr id="77" name="Table 76">
            <a:extLst>
              <a:ext uri="{FF2B5EF4-FFF2-40B4-BE49-F238E27FC236}">
                <a16:creationId xmlns:a16="http://schemas.microsoft.com/office/drawing/2014/main" id="{F58CC72E-80AD-F9EA-003B-CD340E8086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5953712"/>
              </p:ext>
            </p:extLst>
          </p:nvPr>
        </p:nvGraphicFramePr>
        <p:xfrm>
          <a:off x="6924609" y="3993611"/>
          <a:ext cx="5016252" cy="2468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7417">
                  <a:extLst>
                    <a:ext uri="{9D8B030D-6E8A-4147-A177-3AD203B41FA5}">
                      <a16:colId xmlns:a16="http://schemas.microsoft.com/office/drawing/2014/main" val="3038162004"/>
                    </a:ext>
                  </a:extLst>
                </a:gridCol>
                <a:gridCol w="4438835">
                  <a:extLst>
                    <a:ext uri="{9D8B030D-6E8A-4147-A177-3AD203B41FA5}">
                      <a16:colId xmlns:a16="http://schemas.microsoft.com/office/drawing/2014/main" val="1450886341"/>
                    </a:ext>
                  </a:extLst>
                </a:gridCol>
              </a:tblGrid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</a:rPr>
                        <a:t>Field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9812245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1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Invoice Number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发票号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1559546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2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Invoice Date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开票日期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7937422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3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Purchase Order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订单号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0103806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4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Quantity Billed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数量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220041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5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Line-item Amount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金额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1214377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6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Tax Amount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税额</a:t>
                      </a:r>
                      <a:endParaRPr lang="en-US" sz="9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205011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7</a:t>
                      </a:r>
                      <a:endParaRPr 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Invoice Total Amount </a:t>
                      </a: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发票总金额</a:t>
                      </a:r>
                      <a:br>
                        <a:rPr lang="en-US" sz="900" dirty="0"/>
                      </a:br>
                      <a:r>
                        <a:rPr lang="en-US" sz="900" b="1" dirty="0">
                          <a:solidFill>
                            <a:srgbClr val="60605B"/>
                          </a:solidFill>
                        </a:rPr>
                        <a:t>** Note: For Credit Note, please add negative sign (-) before the invoice amount</a:t>
                      </a:r>
                      <a:br>
                        <a:rPr lang="en-US" sz="900" b="1" dirty="0">
                          <a:solidFill>
                            <a:srgbClr val="60605B"/>
                          </a:solidFill>
                        </a:rPr>
                      </a:br>
                      <a:r>
                        <a:rPr 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** </a:t>
                      </a:r>
                      <a:r>
                        <a:rPr lang="zh-CN" alt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注意：若想开具红字发票，请在发票总金额前加入负号“</a:t>
                      </a:r>
                      <a:r>
                        <a:rPr lang="en-US" altLang="zh-CN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-</a:t>
                      </a:r>
                      <a:r>
                        <a:rPr lang="zh-CN" altLang="en-US" sz="900" b="1" kern="1200" dirty="0">
                          <a:solidFill>
                            <a:srgbClr val="60605B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”</a:t>
                      </a:r>
                      <a:endParaRPr lang="en-US" sz="900" kern="1200" dirty="0">
                        <a:solidFill>
                          <a:schemeClr val="dk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5536974"/>
                  </a:ext>
                </a:extLst>
              </a:tr>
              <a:tr h="186789"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#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/>
                        <a:t>Delivery Note (only when applicable)</a:t>
                      </a:r>
                      <a:br>
                        <a:rPr lang="en-US" sz="900" dirty="0"/>
                      </a:br>
                      <a:r>
                        <a:rPr lang="zh-CN" altLang="en-US" sz="9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送货单号 （仅在适用时）</a:t>
                      </a:r>
                      <a:endParaRPr 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55803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B8C707A1-9E9E-17AC-F2FA-5C25942A46CE}"/>
              </a:ext>
            </a:extLst>
          </p:cNvPr>
          <p:cNvSpPr/>
          <p:nvPr/>
        </p:nvSpPr>
        <p:spPr>
          <a:xfrm>
            <a:off x="0" y="823144"/>
            <a:ext cx="12192000" cy="6276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randview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CE1965-62E0-E677-8E6E-7D4B90391FB3}"/>
              </a:ext>
            </a:extLst>
          </p:cNvPr>
          <p:cNvSpPr txBox="1"/>
          <p:nvPr/>
        </p:nvSpPr>
        <p:spPr>
          <a:xfrm>
            <a:off x="7677451" y="3462949"/>
            <a:ext cx="3632490" cy="3364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sz="7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* </a:t>
            </a:r>
            <a:r>
              <a:rPr lang="zh-CN" altLang="en-US" sz="7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请务必上传发票附件</a:t>
            </a:r>
            <a:endParaRPr lang="en-US" sz="700" b="1" dirty="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Picture 5">
            <a:hlinkClick r:id="rId4" action="ppaction://hlinksldjump"/>
            <a:extLst>
              <a:ext uri="{FF2B5EF4-FFF2-40B4-BE49-F238E27FC236}">
                <a16:creationId xmlns:a16="http://schemas.microsoft.com/office/drawing/2014/main" id="{0EB1E55E-F8AE-C53C-F1A7-D5BA3B706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0767" y="523325"/>
            <a:ext cx="908383" cy="38408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47ACE9C-2383-76FB-1E16-C25C092D79FC}"/>
              </a:ext>
            </a:extLst>
          </p:cNvPr>
          <p:cNvSpPr txBox="1"/>
          <p:nvPr/>
        </p:nvSpPr>
        <p:spPr>
          <a:xfrm>
            <a:off x="0" y="106536"/>
            <a:ext cx="5202315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3600" b="1" dirty="0">
                <a:latin typeface="72 Black" panose="020B0A04030603020204" pitchFamily="34" charset="0"/>
                <a:cs typeface="72 Black" panose="020B0A04030603020204" pitchFamily="34" charset="0"/>
              </a:rPr>
              <a:t>2.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在线提交发票</a:t>
            </a:r>
            <a:endParaRPr lang="en-US" sz="3600" b="1" dirty="0">
              <a:solidFill>
                <a:schemeClr val="accent6">
                  <a:lumMod val="60000"/>
                  <a:lumOff val="4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8CC947-0982-6CB7-6C43-DD9301DF7CFC}"/>
              </a:ext>
            </a:extLst>
          </p:cNvPr>
          <p:cNvSpPr txBox="1"/>
          <p:nvPr/>
        </p:nvSpPr>
        <p:spPr>
          <a:xfrm>
            <a:off x="3356794" y="260424"/>
            <a:ext cx="520231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- “PURCHASE ORDERS”</a:t>
            </a:r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图块</a:t>
            </a:r>
            <a:endParaRPr lang="en-US" sz="1600" b="1" dirty="0">
              <a:solidFill>
                <a:schemeClr val="accent6">
                  <a:lumMod val="60000"/>
                  <a:lumOff val="4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7CFD82-7C13-8E46-4363-65AE1AAE17C2}"/>
              </a:ext>
            </a:extLst>
          </p:cNvPr>
          <p:cNvSpPr txBox="1"/>
          <p:nvPr/>
        </p:nvSpPr>
        <p:spPr>
          <a:xfrm>
            <a:off x="0" y="908690"/>
            <a:ext cx="11256156" cy="456535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通过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72 Black" panose="020B0A04030603020204" pitchFamily="34" charset="0"/>
                <a:cs typeface="72 Black" panose="020B0A04030603020204" pitchFamily="34" charset="0"/>
              </a:rPr>
              <a:t>Purchase Orders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图块提交发票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72 Black" panose="020B0A04030603020204" pitchFamily="34" charset="0"/>
                <a:cs typeface="72 Black" panose="020B0A04030603020204" pitchFamily="34" charset="0"/>
              </a:rPr>
              <a:t> – </a:t>
            </a:r>
            <a:r>
              <a:rPr lang="zh-CN" altLang="en-US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含税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rPr>
              <a:t>发票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72 Black" panose="020B0A040306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9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58E97-F99F-4319-2817-B00F85EC01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9B1D56-3FAE-D05F-A20A-B089E036B41C}"/>
              </a:ext>
            </a:extLst>
          </p:cNvPr>
          <p:cNvSpPr/>
          <p:nvPr/>
        </p:nvSpPr>
        <p:spPr>
          <a:xfrm>
            <a:off x="201483" y="866433"/>
            <a:ext cx="5436621" cy="432853"/>
          </a:xfrm>
          <a:prstGeom prst="rect">
            <a:avLst/>
          </a:prstGeom>
          <a:solidFill>
            <a:srgbClr val="005288"/>
          </a:solidFill>
          <a:ln w="38100">
            <a:solidFill>
              <a:srgbClr val="0052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“Invoice”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图块显示发票详情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&amp;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状态</a:t>
            </a:r>
            <a:r>
              <a:rPr 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​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9B214FB-8F56-3947-819E-507D34A43BAC}"/>
              </a:ext>
            </a:extLst>
          </p:cNvPr>
          <p:cNvCxnSpPr>
            <a:cxnSpLocks/>
          </p:cNvCxnSpPr>
          <p:nvPr/>
        </p:nvCxnSpPr>
        <p:spPr>
          <a:xfrm>
            <a:off x="201483" y="1403571"/>
            <a:ext cx="5436621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80531060-9F3F-BC14-31A6-F8D337EAF698}"/>
              </a:ext>
            </a:extLst>
          </p:cNvPr>
          <p:cNvGrpSpPr/>
          <p:nvPr/>
        </p:nvGrpSpPr>
        <p:grpSpPr>
          <a:xfrm>
            <a:off x="0" y="106536"/>
            <a:ext cx="8552983" cy="646331"/>
            <a:chOff x="0" y="106536"/>
            <a:chExt cx="8552983" cy="64633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D14D6C4-1158-90F7-2330-3746930C3AD0}"/>
                </a:ext>
              </a:extLst>
            </p:cNvPr>
            <p:cNvSpPr txBox="1"/>
            <p:nvPr/>
          </p:nvSpPr>
          <p:spPr>
            <a:xfrm>
              <a:off x="0" y="106536"/>
              <a:ext cx="6862439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3600" b="1" dirty="0">
                  <a:latin typeface="72 Black" panose="020B0A04030603020204" pitchFamily="34" charset="0"/>
                  <a:cs typeface="72 Black" panose="020B0A04030603020204" pitchFamily="34" charset="0"/>
                </a:rPr>
                <a:t>3. </a:t>
              </a:r>
              <a:r>
                <a: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查询发票状态</a:t>
              </a:r>
              <a:endPara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C17673-0748-8BE5-5431-F1B13CB24D29}"/>
                </a:ext>
              </a:extLst>
            </p:cNvPr>
            <p:cNvSpPr txBox="1"/>
            <p:nvPr/>
          </p:nvSpPr>
          <p:spPr>
            <a:xfrm>
              <a:off x="3350668" y="260424"/>
              <a:ext cx="5202315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72 Black" panose="020B0A04030603020204" pitchFamily="34" charset="0"/>
                  <a:cs typeface="72 Black" panose="020B0A04030603020204" pitchFamily="34" charset="0"/>
                </a:rPr>
                <a:t>- “INVOICE” </a:t>
              </a:r>
              <a:r>
                <a:rPr lang="zh-CN" alt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</a:t>
              </a:r>
              <a:endPara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418E5F4-B008-DFB8-A80B-0B0D80831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42" y="1501344"/>
            <a:ext cx="5439501" cy="1655202"/>
          </a:xfrm>
          <a:prstGeom prst="rect">
            <a:avLst/>
          </a:prstGeom>
        </p:spPr>
      </p:pic>
      <p:sp>
        <p:nvSpPr>
          <p:cNvPr id="18" name="Arrow: Down 17">
            <a:extLst>
              <a:ext uri="{FF2B5EF4-FFF2-40B4-BE49-F238E27FC236}">
                <a16:creationId xmlns:a16="http://schemas.microsoft.com/office/drawing/2014/main" id="{0BCF1B40-5FDE-3D8C-0E59-13E7BD1A69D2}"/>
              </a:ext>
            </a:extLst>
          </p:cNvPr>
          <p:cNvSpPr/>
          <p:nvPr/>
        </p:nvSpPr>
        <p:spPr>
          <a:xfrm>
            <a:off x="2644580" y="3225036"/>
            <a:ext cx="550423" cy="442990"/>
          </a:xfrm>
          <a:prstGeom prst="downArrow">
            <a:avLst/>
          </a:prstGeom>
          <a:solidFill>
            <a:schemeClr val="tx1">
              <a:lumMod val="20000"/>
              <a:lumOff val="80000"/>
            </a:schemeClr>
          </a:solidFill>
          <a:ln w="38100">
            <a:solidFill>
              <a:srgbClr val="0052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EBA328-3312-DC96-94E2-54B31762DC09}"/>
              </a:ext>
            </a:extLst>
          </p:cNvPr>
          <p:cNvSpPr/>
          <p:nvPr/>
        </p:nvSpPr>
        <p:spPr>
          <a:xfrm>
            <a:off x="5751506" y="859402"/>
            <a:ext cx="6239011" cy="432853"/>
          </a:xfrm>
          <a:prstGeom prst="rect">
            <a:avLst/>
          </a:prstGeom>
          <a:solidFill>
            <a:srgbClr val="005288"/>
          </a:solidFill>
          <a:ln w="38100">
            <a:solidFill>
              <a:srgbClr val="0052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“Invoice”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图块里的资讯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&amp;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功能键</a:t>
            </a:r>
            <a:endParaRPr 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C9E4890-C5EB-1C86-17E8-4E566FFEF307}"/>
              </a:ext>
            </a:extLst>
          </p:cNvPr>
          <p:cNvCxnSpPr>
            <a:cxnSpLocks/>
          </p:cNvCxnSpPr>
          <p:nvPr/>
        </p:nvCxnSpPr>
        <p:spPr>
          <a:xfrm>
            <a:off x="5751506" y="1403571"/>
            <a:ext cx="6239011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3570908-E326-493C-397E-E137B3FFEA59}"/>
              </a:ext>
            </a:extLst>
          </p:cNvPr>
          <p:cNvGrpSpPr/>
          <p:nvPr/>
        </p:nvGrpSpPr>
        <p:grpSpPr>
          <a:xfrm>
            <a:off x="5766035" y="1501345"/>
            <a:ext cx="6224482" cy="4162601"/>
            <a:chOff x="5766035" y="1501345"/>
            <a:chExt cx="6224482" cy="416260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753C65C-C007-A90C-562C-9CF8BE63A70E}"/>
                </a:ext>
              </a:extLst>
            </p:cNvPr>
            <p:cNvSpPr/>
            <p:nvPr/>
          </p:nvSpPr>
          <p:spPr>
            <a:xfrm>
              <a:off x="5766035" y="1501345"/>
              <a:ext cx="6224482" cy="4162601"/>
            </a:xfrm>
            <a:prstGeom prst="rect">
              <a:avLst/>
            </a:prstGeom>
            <a:noFill/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FEF5F6F9-4DF7-45CA-8310-35F3D4BAD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9342" y="1574137"/>
              <a:ext cx="6077869" cy="754808"/>
            </a:xfrm>
            <a:prstGeom prst="rect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</p:spPr>
        </p:pic>
        <p:sp>
          <p:nvSpPr>
            <p:cNvPr id="36" name="TextBox 1">
              <a:extLst>
                <a:ext uri="{FF2B5EF4-FFF2-40B4-BE49-F238E27FC236}">
                  <a16:creationId xmlns:a16="http://schemas.microsoft.com/office/drawing/2014/main" id="{AF3F1A36-B0E3-F6AC-6338-1FA9AF6710B8}"/>
                </a:ext>
              </a:extLst>
            </p:cNvPr>
            <p:cNvSpPr txBox="1"/>
            <p:nvPr/>
          </p:nvSpPr>
          <p:spPr>
            <a:xfrm>
              <a:off x="5845537" y="2447586"/>
              <a:ext cx="6065479" cy="31393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5288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60605B"/>
                  </a:solidFill>
                  <a:latin typeface="Century Gothic" panose="020F0302020204030204"/>
                </a:defRPr>
              </a:lvl9pPr>
            </a:lstStyle>
            <a:p>
              <a:r>
                <a:rPr lang="zh-CN" altLang="en-US" sz="900" b="1" u="sng" dirty="0">
                  <a:latin typeface="楷体" panose="02010609060101010101" pitchFamily="49" charset="-122"/>
                  <a:ea typeface="楷体" panose="02010609060101010101" pitchFamily="49" charset="-122"/>
                </a:rPr>
                <a:t>资讯</a:t>
              </a:r>
              <a:endParaRPr lang="en-US" sz="900" b="1" u="sng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Record Number: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创建的文件号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Receipt Date: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发票提交日期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My Vendor Number: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您的供应商号码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Status: 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发票状态</a:t>
              </a:r>
              <a:r>
                <a:rPr lang="zh-CN" altLang="en-US" sz="9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  <a:r>
                <a:rPr lang="en-US" sz="9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您可以从列表中选择想要查看的状态， 例如：</a:t>
              </a:r>
              <a:r>
                <a:rPr lang="en-US" sz="900" dirty="0"/>
                <a:t>In Process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（正在处理中）</a:t>
              </a:r>
              <a:r>
                <a:rPr lang="en-US" sz="900" dirty="0"/>
                <a:t>, Processed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（已处理</a:t>
              </a:r>
              <a:r>
                <a:rPr lang="en-US" altLang="zh-CN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-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等待付款中）</a:t>
              </a:r>
              <a:r>
                <a:rPr lang="en-US" sz="900" dirty="0"/>
                <a:t>, Paid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（已付款）</a:t>
              </a:r>
              <a:r>
                <a:rPr lang="en-US" sz="900" dirty="0"/>
                <a:t>, Cancelled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（已取消）</a:t>
              </a:r>
              <a:r>
                <a:rPr lang="zh-CN" altLang="en-US" sz="900" dirty="0"/>
                <a:t>和 </a:t>
              </a:r>
              <a:r>
                <a:rPr lang="en-US" altLang="zh-CN" sz="900" dirty="0"/>
                <a:t>ALL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（全部发票）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Buyer Org: 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捷普采购方</a:t>
              </a:r>
              <a:endParaRPr lang="en-US" altLang="zh-CN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Reference: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发票号码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Billing Date: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开票日期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FontTx/>
                <a:buAutoNum type="arabicPeriod"/>
              </a:pPr>
              <a:r>
                <a:rPr lang="en-US" sz="900" b="1" dirty="0"/>
                <a:t>Amount: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发票总金额</a:t>
              </a:r>
              <a:endParaRPr lang="en-US" sz="900" dirty="0"/>
            </a:p>
            <a:p>
              <a:pPr marL="342900" indent="-342900">
                <a:buAutoNum type="arabicPeriod"/>
              </a:pPr>
              <a:r>
                <a:rPr lang="en-US" sz="900" b="1" dirty="0"/>
                <a:t>Purchasing Document: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订单号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Delivery Note: 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送货单号</a:t>
              </a:r>
              <a:endParaRPr lang="en-US" altLang="zh-CN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Payment Terms: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付款期限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Due Date Net: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逾期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342900" indent="-342900">
                <a:buAutoNum type="arabicPeriod"/>
              </a:pPr>
              <a:r>
                <a:rPr lang="en-US" sz="900" b="1" dirty="0"/>
                <a:t>Maximum Results: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系统显示的文件号数。</a:t>
              </a:r>
              <a:r>
                <a:rPr 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请输入</a:t>
              </a:r>
              <a:r>
                <a:rPr lang="en-US" sz="900" dirty="0"/>
                <a:t>“9999”  </a:t>
              </a:r>
            </a:p>
            <a:p>
              <a:pPr marL="342900" indent="-342900">
                <a:buAutoNum type="arabicPeriod"/>
              </a:pPr>
              <a:endParaRPr lang="en-US" sz="900" dirty="0"/>
            </a:p>
            <a:p>
              <a:r>
                <a:rPr lang="zh-CN" altLang="en-US" sz="900" b="1" u="sng" dirty="0"/>
                <a:t>功能键</a:t>
              </a:r>
              <a:endParaRPr lang="en-US" sz="900" b="1" u="sng" dirty="0"/>
            </a:p>
            <a:p>
              <a:r>
                <a:rPr lang="en-US" sz="900" b="1" dirty="0"/>
                <a:t>A. Hide Filter Bar: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隐藏筛选栏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sz="900" b="1" dirty="0"/>
                <a:t>B. Clear: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清除所有筛选</a:t>
              </a:r>
              <a:endParaRPr lang="en-US" altLang="zh-CN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sz="900" b="1" dirty="0"/>
                <a:t>C. Filters: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提供更多筛选选项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sz="900" b="1" dirty="0"/>
                <a:t>D. Export to Excel: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导出到</a:t>
              </a:r>
              <a:r>
                <a:rPr lang="en-US" sz="900" dirty="0"/>
                <a:t>Excel file</a:t>
              </a:r>
            </a:p>
            <a:p>
              <a:r>
                <a:rPr lang="en-US" sz="900" b="1" dirty="0"/>
                <a:t>E. Sort</a:t>
              </a:r>
              <a:r>
                <a:rPr lang="en-US" sz="900" dirty="0"/>
                <a:t>: </a:t>
              </a:r>
              <a:r>
                <a:rPr lang="zh-CN" altLang="en-US" sz="900" dirty="0">
                  <a:latin typeface="楷体" panose="02010609060101010101" pitchFamily="49" charset="-122"/>
                  <a:ea typeface="楷体" panose="02010609060101010101" pitchFamily="49" charset="-122"/>
                </a:rPr>
                <a:t>按需求将发票进行排序</a:t>
              </a:r>
              <a:endParaRPr lang="en-US" sz="9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A75D14D-5968-F8C9-19B0-24B3E80E9D6B}"/>
              </a:ext>
            </a:extLst>
          </p:cNvPr>
          <p:cNvGrpSpPr/>
          <p:nvPr/>
        </p:nvGrpSpPr>
        <p:grpSpPr>
          <a:xfrm>
            <a:off x="8366108" y="5913206"/>
            <a:ext cx="3170897" cy="773417"/>
            <a:chOff x="7315520" y="1867791"/>
            <a:chExt cx="3425620" cy="83554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D076739-87DC-9A9A-2756-D1B9814C6208}"/>
                </a:ext>
              </a:extLst>
            </p:cNvPr>
            <p:cNvSpPr/>
            <p:nvPr/>
          </p:nvSpPr>
          <p:spPr>
            <a:xfrm>
              <a:off x="9905695" y="1867850"/>
              <a:ext cx="835445" cy="835488"/>
            </a:xfrm>
            <a:prstGeom prst="ellipse">
              <a:avLst/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5784B620-A5AA-B60F-E0C7-24620D471F75}"/>
                </a:ext>
              </a:extLst>
            </p:cNvPr>
            <p:cNvSpPr/>
            <p:nvPr/>
          </p:nvSpPr>
          <p:spPr>
            <a:xfrm>
              <a:off x="9933639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3327" tIns="153328" rIns="153326" bIns="153328" numCol="1" spcCol="1270" anchor="ctr" anchorCtr="0">
              <a:noAutofit/>
            </a:bodyPr>
            <a:lstStyle/>
            <a:p>
              <a:pPr marL="0" lvl="0" indent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3300" kern="1200"/>
            </a:p>
          </p:txBody>
        </p:sp>
        <p:sp>
          <p:nvSpPr>
            <p:cNvPr id="49" name="Teardrop 48">
              <a:extLst>
                <a:ext uri="{FF2B5EF4-FFF2-40B4-BE49-F238E27FC236}">
                  <a16:creationId xmlns:a16="http://schemas.microsoft.com/office/drawing/2014/main" id="{DE7BF910-133C-DE1C-4888-A198B7E2D73D}"/>
                </a:ext>
              </a:extLst>
            </p:cNvPr>
            <p:cNvSpPr/>
            <p:nvPr/>
          </p:nvSpPr>
          <p:spPr>
            <a:xfrm rot="2700000">
              <a:off x="9038717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34FAD9FA-AA38-724B-5C2E-ADD092733719}"/>
                </a:ext>
              </a:extLst>
            </p:cNvPr>
            <p:cNvSpPr/>
            <p:nvPr/>
          </p:nvSpPr>
          <p:spPr>
            <a:xfrm>
              <a:off x="907025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6" tIns="130468" rIns="130467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/>
            </a:p>
          </p:txBody>
        </p:sp>
        <p:sp>
          <p:nvSpPr>
            <p:cNvPr id="51" name="Teardrop 50">
              <a:extLst>
                <a:ext uri="{FF2B5EF4-FFF2-40B4-BE49-F238E27FC236}">
                  <a16:creationId xmlns:a16="http://schemas.microsoft.com/office/drawing/2014/main" id="{09686C5B-F89D-CBC4-ED6D-0C6F7E23AEAB}"/>
                </a:ext>
              </a:extLst>
            </p:cNvPr>
            <p:cNvSpPr/>
            <p:nvPr/>
          </p:nvSpPr>
          <p:spPr>
            <a:xfrm rot="2700000">
              <a:off x="817891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52E22F29-A078-C5E2-0786-3CC2F524F73C}"/>
                </a:ext>
              </a:extLst>
            </p:cNvPr>
            <p:cNvSpPr/>
            <p:nvPr/>
          </p:nvSpPr>
          <p:spPr>
            <a:xfrm>
              <a:off x="820686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54" name="Teardrop 53">
              <a:extLst>
                <a:ext uri="{FF2B5EF4-FFF2-40B4-BE49-F238E27FC236}">
                  <a16:creationId xmlns:a16="http://schemas.microsoft.com/office/drawing/2014/main" id="{4668C243-D028-CE34-851E-06D94599DE59}"/>
                </a:ext>
              </a:extLst>
            </p:cNvPr>
            <p:cNvSpPr/>
            <p:nvPr/>
          </p:nvSpPr>
          <p:spPr>
            <a:xfrm rot="2700000">
              <a:off x="731552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333DA02A-220C-15BE-4AA1-3A2A394607AC}"/>
                </a:ext>
              </a:extLst>
            </p:cNvPr>
            <p:cNvSpPr/>
            <p:nvPr/>
          </p:nvSpPr>
          <p:spPr>
            <a:xfrm>
              <a:off x="7343471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>
                <a:alpha val="9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pic>
          <p:nvPicPr>
            <p:cNvPr id="56" name="Picture 55">
              <a:hlinkClick r:id="rId5" action="ppaction://hlinksldjump"/>
              <a:extLst>
                <a:ext uri="{FF2B5EF4-FFF2-40B4-BE49-F238E27FC236}">
                  <a16:creationId xmlns:a16="http://schemas.microsoft.com/office/drawing/2014/main" id="{61AE23E7-3E7E-711F-6030-A3BFB7CC4AC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biLevel thresh="25000"/>
            </a:blip>
            <a:stretch>
              <a:fillRect/>
            </a:stretch>
          </p:blipFill>
          <p:spPr>
            <a:xfrm>
              <a:off x="7485923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61" name="Picture 60">
              <a:hlinkClick r:id="rId7" action="ppaction://hlinksldjump"/>
              <a:extLst>
                <a:ext uri="{FF2B5EF4-FFF2-40B4-BE49-F238E27FC236}">
                  <a16:creationId xmlns:a16="http://schemas.microsoft.com/office/drawing/2014/main" id="{4850F990-BC84-512F-D1EC-3F59452BF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931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BDC55508-7895-E773-1B54-588C0C0FE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2702" y="2038087"/>
              <a:ext cx="495013" cy="495013"/>
            </a:xfrm>
            <a:prstGeom prst="rect">
              <a:avLst/>
            </a:prstGeom>
            <a:noFill/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  <p:pic>
          <p:nvPicPr>
            <p:cNvPr id="64" name="Picture 63">
              <a:hlinkClick r:id="rId10" action="ppaction://hlinksldjump"/>
              <a:extLst>
                <a:ext uri="{FF2B5EF4-FFF2-40B4-BE49-F238E27FC236}">
                  <a16:creationId xmlns:a16="http://schemas.microsoft.com/office/drawing/2014/main" id="{DD5AC26F-81E3-9D6E-DCDE-BAB7618E2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biLevel thresh="25000"/>
            </a:blip>
            <a:stretch>
              <a:fillRect/>
            </a:stretch>
          </p:blipFill>
          <p:spPr>
            <a:xfrm>
              <a:off x="10076091" y="2038087"/>
              <a:ext cx="495013" cy="495013"/>
            </a:xfrm>
            <a:prstGeom prst="rect">
              <a:avLst/>
            </a:prstGeom>
            <a:noFill/>
            <a:effectLst/>
          </p:spPr>
        </p:pic>
      </p:grpSp>
      <p:pic>
        <p:nvPicPr>
          <p:cNvPr id="4" name="Picture 3">
            <a:hlinkClick r:id="rId12" action="ppaction://hlinksldjump"/>
            <a:extLst>
              <a:ext uri="{FF2B5EF4-FFF2-40B4-BE49-F238E27FC236}">
                <a16:creationId xmlns:a16="http://schemas.microsoft.com/office/drawing/2014/main" id="{34F4D445-920F-48CE-C4B0-A3F2FC6A8BC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70767" y="523325"/>
            <a:ext cx="908383" cy="38408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20F03D3-FAB4-6924-48A9-CD74D452031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0041" y="3744744"/>
            <a:ext cx="5434136" cy="261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389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58E97-F99F-4319-2817-B00F85EC01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9B214FB-8F56-3947-819E-507D34A43BAC}"/>
              </a:ext>
            </a:extLst>
          </p:cNvPr>
          <p:cNvCxnSpPr>
            <a:cxnSpLocks/>
          </p:cNvCxnSpPr>
          <p:nvPr/>
        </p:nvCxnSpPr>
        <p:spPr>
          <a:xfrm>
            <a:off x="201483" y="780399"/>
            <a:ext cx="1178903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80531060-9F3F-BC14-31A6-F8D337EAF698}"/>
              </a:ext>
            </a:extLst>
          </p:cNvPr>
          <p:cNvGrpSpPr/>
          <p:nvPr/>
        </p:nvGrpSpPr>
        <p:grpSpPr>
          <a:xfrm>
            <a:off x="0" y="106536"/>
            <a:ext cx="7647991" cy="646331"/>
            <a:chOff x="0" y="106536"/>
            <a:chExt cx="7647991" cy="64633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D14D6C4-1158-90F7-2330-3746930C3AD0}"/>
                </a:ext>
              </a:extLst>
            </p:cNvPr>
            <p:cNvSpPr txBox="1"/>
            <p:nvPr/>
          </p:nvSpPr>
          <p:spPr>
            <a:xfrm>
              <a:off x="0" y="106536"/>
              <a:ext cx="7412854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3600" b="1" dirty="0">
                  <a:latin typeface="72 Black" panose="020B0A04030603020204" pitchFamily="34" charset="0"/>
                  <a:cs typeface="72 Black" panose="020B0A04030603020204" pitchFamily="34" charset="0"/>
                </a:rPr>
                <a:t>4. </a:t>
              </a:r>
              <a:r>
                <a: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付款明细</a:t>
              </a:r>
              <a:endPara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C17673-0748-8BE5-5431-F1B13CB24D29}"/>
                </a:ext>
              </a:extLst>
            </p:cNvPr>
            <p:cNvSpPr txBox="1"/>
            <p:nvPr/>
          </p:nvSpPr>
          <p:spPr>
            <a:xfrm>
              <a:off x="2445676" y="260424"/>
              <a:ext cx="5202315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72 Black" panose="020B0A04030603020204" pitchFamily="34" charset="0"/>
                  <a:cs typeface="72 Black" panose="020B0A04030603020204" pitchFamily="34" charset="0"/>
                </a:rPr>
                <a:t>- “REMITTANCE ADVICE” </a:t>
              </a:r>
              <a:r>
                <a:rPr lang="zh-CN" alt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</a:t>
              </a:r>
              <a:endPara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AFAF14A-996E-878B-1EA3-179E38B70FC3}"/>
              </a:ext>
            </a:extLst>
          </p:cNvPr>
          <p:cNvGrpSpPr/>
          <p:nvPr/>
        </p:nvGrpSpPr>
        <p:grpSpPr>
          <a:xfrm>
            <a:off x="394201" y="3686912"/>
            <a:ext cx="11403599" cy="1911289"/>
            <a:chOff x="279415" y="2900967"/>
            <a:chExt cx="11403599" cy="1911289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753C65C-C007-A90C-562C-9CF8BE63A70E}"/>
                </a:ext>
              </a:extLst>
            </p:cNvPr>
            <p:cNvSpPr/>
            <p:nvPr/>
          </p:nvSpPr>
          <p:spPr>
            <a:xfrm>
              <a:off x="279415" y="2900967"/>
              <a:ext cx="11403599" cy="191128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6A37C0C-30C7-1901-6BA3-8D4F6B7E4E0C}"/>
                </a:ext>
              </a:extLst>
            </p:cNvPr>
            <p:cNvGrpSpPr/>
            <p:nvPr/>
          </p:nvGrpSpPr>
          <p:grpSpPr>
            <a:xfrm>
              <a:off x="475764" y="3063919"/>
              <a:ext cx="11010900" cy="1585385"/>
              <a:chOff x="574834" y="3089612"/>
              <a:chExt cx="11010900" cy="1585385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96C87227-5C61-9609-7860-35AEB32331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4834" y="3646379"/>
                <a:ext cx="11010900" cy="1028618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sp>
            <p:nvSpPr>
              <p:cNvPr id="22" name="Content Placeholder 6">
                <a:extLst>
                  <a:ext uri="{FF2B5EF4-FFF2-40B4-BE49-F238E27FC236}">
                    <a16:creationId xmlns:a16="http://schemas.microsoft.com/office/drawing/2014/main" id="{EE68DBD6-63C5-6553-4B84-51AE7EE62F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74834" y="3089612"/>
                <a:ext cx="11010900" cy="524541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400" dirty="0">
                    <a:solidFill>
                      <a:srgbClr val="49494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Arial"/>
                  </a:rPr>
                  <a:t>与</a:t>
                </a:r>
                <a:r>
                  <a:rPr lang="en-US" sz="1400" dirty="0">
                    <a:solidFill>
                      <a:srgbClr val="494949"/>
                    </a:solidFill>
                    <a:sym typeface="Arial"/>
                  </a:rPr>
                  <a:t>“Invoice”</a:t>
                </a:r>
                <a:r>
                  <a:rPr lang="zh-CN" altLang="en-US" sz="1400" dirty="0">
                    <a:solidFill>
                      <a:srgbClr val="49494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Arial"/>
                  </a:rPr>
                  <a:t>图块拥有类似的功能。它们之间的主要区别在于：已付款的发票在</a:t>
                </a:r>
                <a:r>
                  <a:rPr lang="zh-CN" altLang="en-US" sz="1400" dirty="0">
                    <a:solidFill>
                      <a:srgbClr val="494949"/>
                    </a:solidFill>
                    <a:sym typeface="Arial"/>
                  </a:rPr>
                  <a:t>“</a:t>
                </a:r>
                <a:r>
                  <a:rPr lang="en-US" sz="1400" dirty="0">
                    <a:solidFill>
                      <a:srgbClr val="494949"/>
                    </a:solidFill>
                    <a:sym typeface="Arial"/>
                  </a:rPr>
                  <a:t>Remittance Advice</a:t>
                </a:r>
                <a:r>
                  <a:rPr lang="zh-CN" altLang="en-US" sz="1400" dirty="0">
                    <a:solidFill>
                      <a:srgbClr val="494949"/>
                    </a:solidFill>
                    <a:sym typeface="Arial"/>
                  </a:rPr>
                  <a:t>”</a:t>
                </a:r>
                <a:r>
                  <a:rPr lang="zh-CN" altLang="en-US" sz="1400" dirty="0">
                    <a:solidFill>
                      <a:srgbClr val="49494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Arial"/>
                  </a:rPr>
                  <a:t>图块中将显示付款号码和付款日期。</a:t>
                </a:r>
                <a:endParaRPr lang="en-US" sz="1400" dirty="0">
                  <a:solidFill>
                    <a:srgbClr val="494949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Arial"/>
                </a:endParaRPr>
              </a:p>
              <a:p>
                <a:endParaRPr lang="en-US" sz="1400" dirty="0">
                  <a:solidFill>
                    <a:srgbClr val="494949"/>
                  </a:solidFill>
                  <a:latin typeface="Grandview" panose="020B0502040204020203" pitchFamily="34" charset="0"/>
                  <a:sym typeface="Arial"/>
                </a:endParaRPr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81B28AE-A4EF-6CD8-E052-01B9CF18335C}"/>
              </a:ext>
            </a:extLst>
          </p:cNvPr>
          <p:cNvGrpSpPr/>
          <p:nvPr/>
        </p:nvGrpSpPr>
        <p:grpSpPr>
          <a:xfrm>
            <a:off x="1681174" y="867368"/>
            <a:ext cx="8829652" cy="1911289"/>
            <a:chOff x="332821" y="965070"/>
            <a:chExt cx="8829652" cy="1911289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257F6324-0919-BEDF-D718-D6C2F0628A42}"/>
                </a:ext>
              </a:extLst>
            </p:cNvPr>
            <p:cNvSpPr/>
            <p:nvPr/>
          </p:nvSpPr>
          <p:spPr>
            <a:xfrm>
              <a:off x="332821" y="965070"/>
              <a:ext cx="8766791" cy="191128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528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ntent Placeholder 6">
              <a:extLst>
                <a:ext uri="{FF2B5EF4-FFF2-40B4-BE49-F238E27FC236}">
                  <a16:creationId xmlns:a16="http://schemas.microsoft.com/office/drawing/2014/main" id="{3857D7E6-6B17-03B1-EB14-658B6DCD5E3A}"/>
                </a:ext>
              </a:extLst>
            </p:cNvPr>
            <p:cNvSpPr txBox="1">
              <a:spLocks/>
            </p:cNvSpPr>
            <p:nvPr/>
          </p:nvSpPr>
          <p:spPr>
            <a:xfrm>
              <a:off x="6128289" y="1659264"/>
              <a:ext cx="3034184" cy="522901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Font typeface="Wingdings" panose="05000000000000000000" pitchFamily="2" charset="2"/>
                <a:buChar char="q"/>
              </a:pPr>
              <a:r>
                <a:rPr lang="zh-CN" altLang="en-US" sz="1400" dirty="0">
                  <a:solidFill>
                    <a:srgbClr val="494949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Arial"/>
                </a:rPr>
                <a:t>此图块也可以查询发票状态。</a:t>
              </a:r>
              <a:endParaRPr lang="en-US" sz="1400" dirty="0">
                <a:solidFill>
                  <a:srgbClr val="494949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/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B0F5DA0-1A23-68AF-EFB3-304205C40E88}"/>
                </a:ext>
              </a:extLst>
            </p:cNvPr>
            <p:cNvGrpSpPr/>
            <p:nvPr/>
          </p:nvGrpSpPr>
          <p:grpSpPr>
            <a:xfrm>
              <a:off x="486792" y="1047557"/>
              <a:ext cx="5567779" cy="1719947"/>
              <a:chOff x="1074197" y="1624614"/>
              <a:chExt cx="9330431" cy="3053918"/>
            </a:xfrm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37754665-903A-D193-0583-1B5E074ABAA3}"/>
                  </a:ext>
                </a:extLst>
              </p:cNvPr>
              <p:cNvSpPr/>
              <p:nvPr/>
            </p:nvSpPr>
            <p:spPr>
              <a:xfrm>
                <a:off x="1074197" y="1624614"/>
                <a:ext cx="9330431" cy="3053918"/>
              </a:xfrm>
              <a:prstGeom prst="roundRect">
                <a:avLst/>
              </a:prstGeom>
              <a:solidFill>
                <a:schemeClr val="bg1"/>
              </a:solidFill>
              <a:ln w="3810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8" name="Picture 2">
                <a:extLst>
                  <a:ext uri="{FF2B5EF4-FFF2-40B4-BE49-F238E27FC236}">
                    <a16:creationId xmlns:a16="http://schemas.microsoft.com/office/drawing/2014/main" id="{1F52EBC9-B8CA-554F-2CC1-BCE8BDD98A8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9915" y="1732671"/>
                <a:ext cx="9098995" cy="2837805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F2C82D9-67D7-3C3E-F4AA-618D36E0DFCC}"/>
              </a:ext>
            </a:extLst>
          </p:cNvPr>
          <p:cNvGrpSpPr/>
          <p:nvPr/>
        </p:nvGrpSpPr>
        <p:grpSpPr>
          <a:xfrm>
            <a:off x="9228957" y="5727003"/>
            <a:ext cx="2438016" cy="594659"/>
            <a:chOff x="7315520" y="1867791"/>
            <a:chExt cx="3425620" cy="835547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4C2D9D8-9AD4-A032-2AF5-C2CC7CD62C8E}"/>
                </a:ext>
              </a:extLst>
            </p:cNvPr>
            <p:cNvSpPr/>
            <p:nvPr/>
          </p:nvSpPr>
          <p:spPr>
            <a:xfrm>
              <a:off x="9905695" y="1867850"/>
              <a:ext cx="835445" cy="835488"/>
            </a:xfrm>
            <a:prstGeom prst="ellipse">
              <a:avLst/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151CA28-221B-8D74-F24F-351E9BBD949B}"/>
                </a:ext>
              </a:extLst>
            </p:cNvPr>
            <p:cNvSpPr/>
            <p:nvPr/>
          </p:nvSpPr>
          <p:spPr>
            <a:xfrm>
              <a:off x="9933639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3327" tIns="153328" rIns="153326" bIns="153328" numCol="1" spcCol="1270" anchor="ctr" anchorCtr="0">
              <a:noAutofit/>
            </a:bodyPr>
            <a:lstStyle/>
            <a:p>
              <a:pPr marL="0" lvl="0" indent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3300" kern="1200"/>
            </a:p>
          </p:txBody>
        </p:sp>
        <p:sp>
          <p:nvSpPr>
            <p:cNvPr id="30" name="Teardrop 29">
              <a:extLst>
                <a:ext uri="{FF2B5EF4-FFF2-40B4-BE49-F238E27FC236}">
                  <a16:creationId xmlns:a16="http://schemas.microsoft.com/office/drawing/2014/main" id="{2D557C85-3914-143A-6FB0-981BB17D3E73}"/>
                </a:ext>
              </a:extLst>
            </p:cNvPr>
            <p:cNvSpPr/>
            <p:nvPr/>
          </p:nvSpPr>
          <p:spPr>
            <a:xfrm rot="2700000">
              <a:off x="9038717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C102F4D-C45B-7B8D-C521-8D0F8D9B5EAD}"/>
                </a:ext>
              </a:extLst>
            </p:cNvPr>
            <p:cNvSpPr/>
            <p:nvPr/>
          </p:nvSpPr>
          <p:spPr>
            <a:xfrm>
              <a:off x="907025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6" tIns="130468" rIns="130467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/>
            </a:p>
          </p:txBody>
        </p:sp>
        <p:sp>
          <p:nvSpPr>
            <p:cNvPr id="32" name="Teardrop 31">
              <a:extLst>
                <a:ext uri="{FF2B5EF4-FFF2-40B4-BE49-F238E27FC236}">
                  <a16:creationId xmlns:a16="http://schemas.microsoft.com/office/drawing/2014/main" id="{93BB22F2-8EC2-78D7-9991-138125B4CF72}"/>
                </a:ext>
              </a:extLst>
            </p:cNvPr>
            <p:cNvSpPr/>
            <p:nvPr/>
          </p:nvSpPr>
          <p:spPr>
            <a:xfrm rot="2700000">
              <a:off x="817891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3A1B6975-24C9-8612-F4B0-5C167ED57F19}"/>
                </a:ext>
              </a:extLst>
            </p:cNvPr>
            <p:cNvSpPr/>
            <p:nvPr/>
          </p:nvSpPr>
          <p:spPr>
            <a:xfrm>
              <a:off x="8206860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37" name="Teardrop 36">
              <a:extLst>
                <a:ext uri="{FF2B5EF4-FFF2-40B4-BE49-F238E27FC236}">
                  <a16:creationId xmlns:a16="http://schemas.microsoft.com/office/drawing/2014/main" id="{769CE1DA-CBC8-B44D-0BC8-8A0E3D01B6E1}"/>
                </a:ext>
              </a:extLst>
            </p:cNvPr>
            <p:cNvSpPr/>
            <p:nvPr/>
          </p:nvSpPr>
          <p:spPr>
            <a:xfrm rot="2700000">
              <a:off x="7315520" y="1867791"/>
              <a:ext cx="835459" cy="835459"/>
            </a:xfrm>
            <a:prstGeom prst="teardrop">
              <a:avLst>
                <a:gd name="adj" fmla="val 100000"/>
              </a:avLst>
            </a:prstGeom>
            <a:gradFill rotWithShape="0">
              <a:gsLst>
                <a:gs pos="0">
                  <a:srgbClr val="005288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9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BF0A54F-2EC5-40D5-7631-F8BDAAE7F43C}"/>
                </a:ext>
              </a:extLst>
            </p:cNvPr>
            <p:cNvSpPr/>
            <p:nvPr/>
          </p:nvSpPr>
          <p:spPr>
            <a:xfrm>
              <a:off x="7343471" y="1895704"/>
              <a:ext cx="779916" cy="779779"/>
            </a:xfrm>
            <a:custGeom>
              <a:avLst/>
              <a:gdLst>
                <a:gd name="connsiteX0" fmla="*/ 0 w 779916"/>
                <a:gd name="connsiteY0" fmla="*/ 389890 h 779779"/>
                <a:gd name="connsiteX1" fmla="*/ 389958 w 779916"/>
                <a:gd name="connsiteY1" fmla="*/ 0 h 779779"/>
                <a:gd name="connsiteX2" fmla="*/ 779916 w 779916"/>
                <a:gd name="connsiteY2" fmla="*/ 389890 h 779779"/>
                <a:gd name="connsiteX3" fmla="*/ 389958 w 779916"/>
                <a:gd name="connsiteY3" fmla="*/ 779780 h 779779"/>
                <a:gd name="connsiteX4" fmla="*/ 0 w 779916"/>
                <a:gd name="connsiteY4" fmla="*/ 389890 h 77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9916" h="779779">
                  <a:moveTo>
                    <a:pt x="0" y="389890"/>
                  </a:moveTo>
                  <a:cubicBezTo>
                    <a:pt x="0" y="174560"/>
                    <a:pt x="174590" y="0"/>
                    <a:pt x="389958" y="0"/>
                  </a:cubicBezTo>
                  <a:cubicBezTo>
                    <a:pt x="605326" y="0"/>
                    <a:pt x="779916" y="174560"/>
                    <a:pt x="779916" y="389890"/>
                  </a:cubicBezTo>
                  <a:cubicBezTo>
                    <a:pt x="779916" y="605220"/>
                    <a:pt x="605326" y="779780"/>
                    <a:pt x="389958" y="779780"/>
                  </a:cubicBezTo>
                  <a:cubicBezTo>
                    <a:pt x="174590" y="779780"/>
                    <a:pt x="0" y="605220"/>
                    <a:pt x="0" y="389890"/>
                  </a:cubicBezTo>
                  <a:close/>
                </a:path>
              </a:pathLst>
            </a:custGeom>
            <a:solidFill>
              <a:srgbClr val="005288">
                <a:alpha val="9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0467" tIns="130468" rIns="130466" bIns="130468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pic>
          <p:nvPicPr>
            <p:cNvPr id="39" name="Picture 38">
              <a:hlinkClick r:id="rId5" action="ppaction://hlinksldjump"/>
              <a:extLst>
                <a:ext uri="{FF2B5EF4-FFF2-40B4-BE49-F238E27FC236}">
                  <a16:creationId xmlns:a16="http://schemas.microsoft.com/office/drawing/2014/main" id="{E708AD23-1D01-0AC0-5954-BD43B39C2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biLevel thresh="25000"/>
            </a:blip>
            <a:stretch>
              <a:fillRect/>
            </a:stretch>
          </p:blipFill>
          <p:spPr>
            <a:xfrm>
              <a:off x="7485923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40" name="Picture 39">
              <a:hlinkClick r:id="rId7" action="ppaction://hlinksldjump"/>
              <a:extLst>
                <a:ext uri="{FF2B5EF4-FFF2-40B4-BE49-F238E27FC236}">
                  <a16:creationId xmlns:a16="http://schemas.microsoft.com/office/drawing/2014/main" id="{5FE570D3-633B-3D98-4F93-366A6E8C7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931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42" name="Picture 41">
              <a:hlinkClick r:id="rId9" action="ppaction://hlinksldjump"/>
              <a:extLst>
                <a:ext uri="{FF2B5EF4-FFF2-40B4-BE49-F238E27FC236}">
                  <a16:creationId xmlns:a16="http://schemas.microsoft.com/office/drawing/2014/main" id="{BB3E5ABE-D471-7CDB-3012-E2D6C3BB1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2702" y="2038087"/>
              <a:ext cx="495013" cy="495013"/>
            </a:xfrm>
            <a:prstGeom prst="rect">
              <a:avLst/>
            </a:prstGeom>
            <a:noFill/>
            <a:effectLst/>
          </p:spPr>
        </p:pic>
        <p:pic>
          <p:nvPicPr>
            <p:cNvPr id="43" name="Picture 42">
              <a:hlinkClick r:id="rId11" action="ppaction://hlinksldjump"/>
              <a:extLst>
                <a:ext uri="{FF2B5EF4-FFF2-40B4-BE49-F238E27FC236}">
                  <a16:creationId xmlns:a16="http://schemas.microsoft.com/office/drawing/2014/main" id="{5BA4EA04-5A2F-4994-8000-68FA35508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biLevel thresh="25000"/>
            </a:blip>
            <a:stretch>
              <a:fillRect/>
            </a:stretch>
          </p:blipFill>
          <p:spPr>
            <a:xfrm>
              <a:off x="10076091" y="2038087"/>
              <a:ext cx="495013" cy="495013"/>
            </a:xfrm>
            <a:prstGeom prst="rect">
              <a:avLst/>
            </a:prstGeom>
            <a:noFill/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FD27C75-0C55-5771-A788-8419FF88A8E6}"/>
              </a:ext>
            </a:extLst>
          </p:cNvPr>
          <p:cNvCxnSpPr>
            <a:cxnSpLocks/>
          </p:cNvCxnSpPr>
          <p:nvPr/>
        </p:nvCxnSpPr>
        <p:spPr>
          <a:xfrm>
            <a:off x="6096000" y="2894118"/>
            <a:ext cx="0" cy="665825"/>
          </a:xfrm>
          <a:prstGeom prst="straightConnector1">
            <a:avLst/>
          </a:prstGeom>
          <a:ln w="57150">
            <a:solidFill>
              <a:srgbClr val="0052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hlinkClick r:id="rId13" action="ppaction://hlinksldjump"/>
            <a:extLst>
              <a:ext uri="{FF2B5EF4-FFF2-40B4-BE49-F238E27FC236}">
                <a16:creationId xmlns:a16="http://schemas.microsoft.com/office/drawing/2014/main" id="{E35ABA58-B5EB-5B23-381E-AD6F6153423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170767" y="441029"/>
            <a:ext cx="908383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19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58E97-F99F-4319-2817-B00F85EC01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  <a:ln>
            <a:solidFill>
              <a:srgbClr val="005288"/>
            </a:solidFill>
          </a:ln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9B214FB-8F56-3947-819E-507D34A43BAC}"/>
              </a:ext>
            </a:extLst>
          </p:cNvPr>
          <p:cNvCxnSpPr>
            <a:cxnSpLocks/>
          </p:cNvCxnSpPr>
          <p:nvPr/>
        </p:nvCxnSpPr>
        <p:spPr>
          <a:xfrm>
            <a:off x="201483" y="780399"/>
            <a:ext cx="1178903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80531060-9F3F-BC14-31A6-F8D337EAF698}"/>
              </a:ext>
            </a:extLst>
          </p:cNvPr>
          <p:cNvGrpSpPr/>
          <p:nvPr/>
        </p:nvGrpSpPr>
        <p:grpSpPr>
          <a:xfrm>
            <a:off x="0" y="106536"/>
            <a:ext cx="7627297" cy="646331"/>
            <a:chOff x="0" y="106536"/>
            <a:chExt cx="7627297" cy="64633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D14D6C4-1158-90F7-2330-3746930C3AD0}"/>
                </a:ext>
              </a:extLst>
            </p:cNvPr>
            <p:cNvSpPr txBox="1"/>
            <p:nvPr/>
          </p:nvSpPr>
          <p:spPr>
            <a:xfrm>
              <a:off x="0" y="106536"/>
              <a:ext cx="7412854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3600" b="1" dirty="0">
                  <a:latin typeface="72 Black" panose="020B0A04030603020204" pitchFamily="34" charset="0"/>
                  <a:cs typeface="72 Black" panose="020B0A04030603020204" pitchFamily="34" charset="0"/>
                </a:rPr>
                <a:t>5. </a:t>
              </a:r>
              <a:r>
                <a: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额外功能</a:t>
              </a:r>
              <a:endPara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C17673-0748-8BE5-5431-F1B13CB24D29}"/>
                </a:ext>
              </a:extLst>
            </p:cNvPr>
            <p:cNvSpPr txBox="1"/>
            <p:nvPr/>
          </p:nvSpPr>
          <p:spPr>
            <a:xfrm>
              <a:off x="2424982" y="260424"/>
              <a:ext cx="5202315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72 Black" panose="020B0A04030603020204" pitchFamily="34" charset="0"/>
                  <a:cs typeface="72 Black" panose="020B0A04030603020204" pitchFamily="34" charset="0"/>
                </a:rPr>
                <a:t>- “COMPANY” </a:t>
              </a:r>
              <a:r>
                <a:rPr lang="zh-CN" alt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</a:t>
              </a:r>
              <a:endPara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72 Black" panose="020B0A04030603020204" pitchFamily="34" charset="0"/>
              </a:endParaRPr>
            </a:p>
          </p:txBody>
        </p:sp>
      </p:grp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2D95FF4B-75FF-A0A6-26AD-824A263E9272}"/>
              </a:ext>
            </a:extLst>
          </p:cNvPr>
          <p:cNvCxnSpPr>
            <a:cxnSpLocks/>
          </p:cNvCxnSpPr>
          <p:nvPr/>
        </p:nvCxnSpPr>
        <p:spPr>
          <a:xfrm flipH="1">
            <a:off x="2024779" y="4803746"/>
            <a:ext cx="3764" cy="856035"/>
          </a:xfrm>
          <a:prstGeom prst="straightConnector1">
            <a:avLst/>
          </a:prstGeom>
          <a:ln w="28575">
            <a:solidFill>
              <a:srgbClr val="0052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2C95425B-E585-DB46-6789-9CB2EC37805E}"/>
              </a:ext>
            </a:extLst>
          </p:cNvPr>
          <p:cNvGrpSpPr/>
          <p:nvPr/>
        </p:nvGrpSpPr>
        <p:grpSpPr>
          <a:xfrm>
            <a:off x="642072" y="835793"/>
            <a:ext cx="10907856" cy="5577678"/>
            <a:chOff x="519491" y="835793"/>
            <a:chExt cx="10907856" cy="5577678"/>
          </a:xfrm>
        </p:grpSpPr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E8F7CEA0-FF55-D88A-0BCA-DF09F75221B0}"/>
                </a:ext>
              </a:extLst>
            </p:cNvPr>
            <p:cNvGrpSpPr/>
            <p:nvPr/>
          </p:nvGrpSpPr>
          <p:grpSpPr>
            <a:xfrm>
              <a:off x="6956899" y="835793"/>
              <a:ext cx="2256650" cy="1697796"/>
              <a:chOff x="978252" y="4431759"/>
              <a:chExt cx="2248499" cy="1827464"/>
            </a:xfrm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410E21B2-B350-DD49-278B-288CB562DEEA}"/>
                  </a:ext>
                </a:extLst>
              </p:cNvPr>
              <p:cNvSpPr/>
              <p:nvPr/>
            </p:nvSpPr>
            <p:spPr>
              <a:xfrm>
                <a:off x="978252" y="4431759"/>
                <a:ext cx="2248499" cy="1827464"/>
              </a:xfrm>
              <a:prstGeom prst="rect">
                <a:avLst/>
              </a:prstGeom>
              <a:solidFill>
                <a:srgbClr val="005288"/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DF53B3FF-D911-2B53-2667-80A8FEAF4313}"/>
                  </a:ext>
                </a:extLst>
              </p:cNvPr>
              <p:cNvGrpSpPr/>
              <p:nvPr/>
            </p:nvGrpSpPr>
            <p:grpSpPr>
              <a:xfrm>
                <a:off x="978252" y="4503481"/>
                <a:ext cx="2248499" cy="1560580"/>
                <a:chOff x="243274" y="4328808"/>
                <a:chExt cx="2248499" cy="1560580"/>
              </a:xfrm>
            </p:grpSpPr>
            <p:pic>
              <p:nvPicPr>
                <p:cNvPr id="57" name="Picture 3" descr="Diagram&#10;&#10;Description automatically generated">
                  <a:extLst>
                    <a:ext uri="{FF2B5EF4-FFF2-40B4-BE49-F238E27FC236}">
                      <a16:creationId xmlns:a16="http://schemas.microsoft.com/office/drawing/2014/main" id="{1685E2FB-3C7F-D044-D091-102B1758E3B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07411" y="4328808"/>
                  <a:ext cx="2120225" cy="923531"/>
                </a:xfrm>
                <a:prstGeom prst="rect">
                  <a:avLst/>
                </a:prstGeom>
              </p:spPr>
            </p:pic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E27391AD-C804-0560-23B0-C088816B78F0}"/>
                    </a:ext>
                  </a:extLst>
                </p:cNvPr>
                <p:cNvSpPr txBox="1"/>
                <p:nvPr/>
              </p:nvSpPr>
              <p:spPr>
                <a:xfrm>
                  <a:off x="243274" y="5243387"/>
                  <a:ext cx="2248499" cy="64600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100" b="1" u="sng" dirty="0">
                      <a:solidFill>
                        <a:schemeClr val="bg1"/>
                      </a:solidFill>
                      <a:latin typeface="Century Gothic" panose="020F0302020204030204"/>
                    </a:rPr>
                    <a:t>Contacts</a:t>
                  </a:r>
                  <a:br>
                    <a:rPr lang="en-US" sz="1100" dirty="0">
                      <a:solidFill>
                        <a:schemeClr val="bg1"/>
                      </a:solidFill>
                      <a:latin typeface="Century Gothic" panose="020F0302020204030204"/>
                    </a:rPr>
                  </a:br>
                  <a:r>
                    <a:rPr lang="zh-CN" altLang="en-US" sz="110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显示捷普采购方的联系信息，例如全名及地址</a:t>
                  </a:r>
                  <a:endParaRPr lang="en-US" sz="1100" dirty="0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</p:grp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F70940C4-1F7C-B858-DA34-2C67D45440DB}"/>
                </a:ext>
              </a:extLst>
            </p:cNvPr>
            <p:cNvGrpSpPr/>
            <p:nvPr/>
          </p:nvGrpSpPr>
          <p:grpSpPr>
            <a:xfrm>
              <a:off x="6956899" y="2775734"/>
              <a:ext cx="4470448" cy="1697796"/>
              <a:chOff x="3377121" y="4643829"/>
              <a:chExt cx="4454301" cy="1827464"/>
            </a:xfrm>
          </p:grpSpPr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9E9A9FBE-8836-6333-B263-ADC30C1E7844}"/>
                  </a:ext>
                </a:extLst>
              </p:cNvPr>
              <p:cNvSpPr/>
              <p:nvPr/>
            </p:nvSpPr>
            <p:spPr>
              <a:xfrm>
                <a:off x="3377121" y="4643829"/>
                <a:ext cx="4454301" cy="1827464"/>
              </a:xfrm>
              <a:prstGeom prst="rect">
                <a:avLst/>
              </a:prstGeom>
              <a:solidFill>
                <a:schemeClr val="accent5">
                  <a:lumMod val="10000"/>
                  <a:lumOff val="90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AF683E11-9050-7FF1-FF11-8DDF7EA4E665}"/>
                  </a:ext>
                </a:extLst>
              </p:cNvPr>
              <p:cNvGrpSpPr/>
              <p:nvPr/>
            </p:nvGrpSpPr>
            <p:grpSpPr>
              <a:xfrm>
                <a:off x="3455060" y="4703453"/>
                <a:ext cx="4298423" cy="1584777"/>
                <a:chOff x="2801557" y="4519559"/>
                <a:chExt cx="4298423" cy="1584777"/>
              </a:xfrm>
            </p:grpSpPr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D1EE1FF4-99FE-2488-0ABA-7D2EDCA62C44}"/>
                    </a:ext>
                  </a:extLst>
                </p:cNvPr>
                <p:cNvSpPr txBox="1"/>
                <p:nvPr/>
              </p:nvSpPr>
              <p:spPr>
                <a:xfrm>
                  <a:off x="2801557" y="5458335"/>
                  <a:ext cx="4298423" cy="64600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100" b="1" u="sng" dirty="0">
                      <a:solidFill>
                        <a:srgbClr val="60605B"/>
                      </a:solidFill>
                      <a:latin typeface="Century Gothic" panose="020F0302020204030204"/>
                    </a:rPr>
                    <a:t>Relationships</a:t>
                  </a:r>
                  <a:br>
                    <a:rPr lang="en-US" sz="1100" dirty="0">
                      <a:solidFill>
                        <a:srgbClr val="60605B"/>
                      </a:solidFill>
                      <a:latin typeface="Century Gothic" panose="020F0302020204030204"/>
                    </a:rPr>
                  </a:br>
                  <a:r>
                    <a:rPr lang="zh-CN" altLang="en-US" sz="1100" dirty="0">
                      <a:solidFill>
                        <a:srgbClr val="60605B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显示供应商与捷普采购方的业务关系，包括捷普系统里的供应商号码和供应商名称，以及捷普采购方代码和名称</a:t>
                  </a:r>
                  <a:endParaRPr lang="en-US" sz="1100" dirty="0">
                    <a:solidFill>
                      <a:srgbClr val="60605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  <p:pic>
              <p:nvPicPr>
                <p:cNvPr id="59" name="Picture 5" descr="Text&#10;&#10;Description automatically generated">
                  <a:extLst>
                    <a:ext uri="{FF2B5EF4-FFF2-40B4-BE49-F238E27FC236}">
                      <a16:creationId xmlns:a16="http://schemas.microsoft.com/office/drawing/2014/main" id="{202F4EC1-57F1-6C4B-F1BA-3C30CA6B702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801557" y="4519559"/>
                  <a:ext cx="4298423" cy="922097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ABD33A03-8999-00B7-459D-66D7C2AC3DA1}"/>
                </a:ext>
              </a:extLst>
            </p:cNvPr>
            <p:cNvGrpSpPr/>
            <p:nvPr/>
          </p:nvGrpSpPr>
          <p:grpSpPr>
            <a:xfrm>
              <a:off x="6956899" y="4715675"/>
              <a:ext cx="2256650" cy="1697796"/>
              <a:chOff x="8219406" y="2645852"/>
              <a:chExt cx="2248499" cy="1827464"/>
            </a:xfrm>
          </p:grpSpPr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1946E633-322A-9071-C679-5DA203095D8E}"/>
                  </a:ext>
                </a:extLst>
              </p:cNvPr>
              <p:cNvSpPr/>
              <p:nvPr/>
            </p:nvSpPr>
            <p:spPr>
              <a:xfrm>
                <a:off x="8219406" y="2645852"/>
                <a:ext cx="2248499" cy="1827464"/>
              </a:xfrm>
              <a:prstGeom prst="rect">
                <a:avLst/>
              </a:prstGeom>
              <a:solidFill>
                <a:schemeClr val="accent5">
                  <a:lumMod val="10000"/>
                  <a:lumOff val="90000"/>
                </a:schemeClr>
              </a:solidFill>
              <a:ln w="38100">
                <a:solidFill>
                  <a:srgbClr val="00528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80" name="Group 79">
                <a:extLst>
                  <a:ext uri="{FF2B5EF4-FFF2-40B4-BE49-F238E27FC236}">
                    <a16:creationId xmlns:a16="http://schemas.microsoft.com/office/drawing/2014/main" id="{0CD1D293-46B1-7423-12AD-FADA19FB9B94}"/>
                  </a:ext>
                </a:extLst>
              </p:cNvPr>
              <p:cNvGrpSpPr/>
              <p:nvPr/>
            </p:nvGrpSpPr>
            <p:grpSpPr>
              <a:xfrm>
                <a:off x="8219406" y="2712567"/>
                <a:ext cx="2248499" cy="1570595"/>
                <a:chOff x="8191550" y="1744081"/>
                <a:chExt cx="2248499" cy="1570595"/>
              </a:xfrm>
            </p:grpSpPr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id="{984B5D00-1B43-1D1E-44CE-50B430A4DF44}"/>
                    </a:ext>
                  </a:extLst>
                </p:cNvPr>
                <p:cNvSpPr txBox="1"/>
                <p:nvPr/>
              </p:nvSpPr>
              <p:spPr>
                <a:xfrm>
                  <a:off x="8191550" y="2668675"/>
                  <a:ext cx="2248499" cy="64600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100" b="1" u="sng" dirty="0">
                      <a:solidFill>
                        <a:srgbClr val="60605B"/>
                      </a:solidFill>
                      <a:latin typeface="Century Gothic" panose="020F0302020204030204"/>
                    </a:rPr>
                    <a:t>Tax Details</a:t>
                  </a:r>
                  <a:br>
                    <a:rPr lang="en-US" sz="1100" dirty="0">
                      <a:solidFill>
                        <a:srgbClr val="60605B"/>
                      </a:solidFill>
                      <a:latin typeface="Century Gothic" panose="020F0302020204030204"/>
                    </a:rPr>
                  </a:br>
                  <a:r>
                    <a:rPr lang="zh-CN" altLang="en-US" sz="1100" dirty="0">
                      <a:solidFill>
                        <a:srgbClr val="60605B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显示捷普采购方代码、名称、国家和税号</a:t>
                  </a:r>
                  <a:endParaRPr lang="en-US" sz="1100" dirty="0">
                    <a:solidFill>
                      <a:srgbClr val="60605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  <p:pic>
              <p:nvPicPr>
                <p:cNvPr id="60" name="Picture 3" descr="A picture containing letter&#10;&#10;Description automatically generated">
                  <a:extLst>
                    <a:ext uri="{FF2B5EF4-FFF2-40B4-BE49-F238E27FC236}">
                      <a16:creationId xmlns:a16="http://schemas.microsoft.com/office/drawing/2014/main" id="{F725113D-4BA7-F8A5-41E8-77B6B6F6C0B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8255687" y="1744081"/>
                  <a:ext cx="2120225" cy="93811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C25DFC5E-63A4-445D-88B3-2B3FFDDB6AEF}"/>
                </a:ext>
              </a:extLst>
            </p:cNvPr>
            <p:cNvGrpSpPr/>
            <p:nvPr/>
          </p:nvGrpSpPr>
          <p:grpSpPr>
            <a:xfrm>
              <a:off x="519491" y="1051024"/>
              <a:ext cx="5917918" cy="5096657"/>
              <a:chOff x="519491" y="934288"/>
              <a:chExt cx="5917918" cy="5096657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D8A9EE27-57E1-00F1-C50C-0CC61BE82026}"/>
                  </a:ext>
                </a:extLst>
              </p:cNvPr>
              <p:cNvGrpSpPr/>
              <p:nvPr/>
            </p:nvGrpSpPr>
            <p:grpSpPr>
              <a:xfrm>
                <a:off x="1102632" y="934288"/>
                <a:ext cx="4751637" cy="1939917"/>
                <a:chOff x="205247" y="890960"/>
                <a:chExt cx="4139698" cy="1441106"/>
              </a:xfrm>
            </p:grpSpPr>
            <p:sp>
              <p:nvSpPr>
                <p:cNvPr id="21" name="Rectangle: Rounded Corners 20">
                  <a:extLst>
                    <a:ext uri="{FF2B5EF4-FFF2-40B4-BE49-F238E27FC236}">
                      <a16:creationId xmlns:a16="http://schemas.microsoft.com/office/drawing/2014/main" id="{257F6324-0919-BEDF-D718-D6C2F0628A42}"/>
                    </a:ext>
                  </a:extLst>
                </p:cNvPr>
                <p:cNvSpPr/>
                <p:nvPr/>
              </p:nvSpPr>
              <p:spPr>
                <a:xfrm>
                  <a:off x="205247" y="890960"/>
                  <a:ext cx="4139698" cy="1441106"/>
                </a:xfrm>
                <a:prstGeom prst="roundRect">
                  <a:avLst/>
                </a:prstGeom>
                <a:solidFill>
                  <a:schemeClr val="accent5">
                    <a:lumMod val="10000"/>
                    <a:lumOff val="90000"/>
                  </a:schemeClr>
                </a:solidFill>
                <a:ln w="38100">
                  <a:solidFill>
                    <a:srgbClr val="005288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pic>
              <p:nvPicPr>
                <p:cNvPr id="5" name="Picture 3" descr="A picture containing text&#10;&#10;Description automatically generated">
                  <a:extLst>
                    <a:ext uri="{FF2B5EF4-FFF2-40B4-BE49-F238E27FC236}">
                      <a16:creationId xmlns:a16="http://schemas.microsoft.com/office/drawing/2014/main" id="{9C01ED3D-FE35-FA7E-7B28-DC9CB935D2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14923" y="981480"/>
                  <a:ext cx="3920347" cy="126006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/>
              </p:spPr>
            </p:pic>
          </p:grpSp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5F18131C-0584-BF96-2E61-7406297690BC}"/>
                  </a:ext>
                </a:extLst>
              </p:cNvPr>
              <p:cNvGrpSpPr/>
              <p:nvPr/>
            </p:nvGrpSpPr>
            <p:grpSpPr>
              <a:xfrm>
                <a:off x="519491" y="3310895"/>
                <a:ext cx="5917918" cy="2720050"/>
                <a:chOff x="519491" y="3310895"/>
                <a:chExt cx="5917918" cy="2720050"/>
              </a:xfrm>
            </p:grpSpPr>
            <p:sp>
              <p:nvSpPr>
                <p:cNvPr id="13" name="Rectangle: Rounded Corners 12">
                  <a:extLst>
                    <a:ext uri="{FF2B5EF4-FFF2-40B4-BE49-F238E27FC236}">
                      <a16:creationId xmlns:a16="http://schemas.microsoft.com/office/drawing/2014/main" id="{4C421377-1016-5603-2C6F-BECFF1AE8BFE}"/>
                    </a:ext>
                  </a:extLst>
                </p:cNvPr>
                <p:cNvSpPr/>
                <p:nvPr/>
              </p:nvSpPr>
              <p:spPr>
                <a:xfrm>
                  <a:off x="519491" y="3310895"/>
                  <a:ext cx="5917918" cy="2720050"/>
                </a:xfrm>
                <a:prstGeom prst="roundRect">
                  <a:avLst/>
                </a:prstGeom>
                <a:solidFill>
                  <a:srgbClr val="005288"/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grpSp>
              <p:nvGrpSpPr>
                <p:cNvPr id="85" name="Group 84">
                  <a:extLst>
                    <a:ext uri="{FF2B5EF4-FFF2-40B4-BE49-F238E27FC236}">
                      <a16:creationId xmlns:a16="http://schemas.microsoft.com/office/drawing/2014/main" id="{2F29466C-C7DD-E220-A292-C10653077BFA}"/>
                    </a:ext>
                  </a:extLst>
                </p:cNvPr>
                <p:cNvGrpSpPr/>
                <p:nvPr/>
              </p:nvGrpSpPr>
              <p:grpSpPr>
                <a:xfrm>
                  <a:off x="860620" y="3420637"/>
                  <a:ext cx="5235661" cy="2500566"/>
                  <a:chOff x="938163" y="3420637"/>
                  <a:chExt cx="5235661" cy="2500566"/>
                </a:xfrm>
              </p:grpSpPr>
              <p:sp>
                <p:nvSpPr>
                  <p:cNvPr id="15" name="Content Placeholder 6">
                    <a:extLst>
                      <a:ext uri="{FF2B5EF4-FFF2-40B4-BE49-F238E27FC236}">
                        <a16:creationId xmlns:a16="http://schemas.microsoft.com/office/drawing/2014/main" id="{E1D1C885-584A-2317-AC56-2582D92F023E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3405831" y="3522002"/>
                    <a:ext cx="2767993" cy="2399201"/>
                  </a:xfrm>
                  <a:prstGeom prst="rect">
                    <a:avLst/>
                  </a:prstGeom>
                </p:spPr>
                <p:txBody>
                  <a:bodyPr>
                    <a:normAutofit/>
                  </a:bodyPr>
                  <a:lstStyle>
                    <a:lvl1pPr marL="228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200" kern="12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defRPr>
                    </a:lvl1pPr>
                    <a:lvl2pPr marL="685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 kern="12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defRPr>
                    </a:lvl2pPr>
                    <a:lvl3pPr marL="1143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defRPr>
                    </a:lvl3pPr>
                    <a:lvl4pPr marL="1600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600" kern="12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defRPr>
                    </a:lvl4pPr>
                    <a:lvl5pPr marL="20574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400" kern="120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buFont typeface="Wingdings" panose="05000000000000000000" pitchFamily="2" charset="2"/>
                      <a:buChar char="q"/>
                    </a:pPr>
                    <a:r>
                      <a:rPr lang="zh-CN" altLang="en-US" sz="1050" dirty="0">
                        <a:solidFill>
                          <a:schemeClr val="bg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rPr>
                      <a:t>此图块总结了相关捷普采购方的相关数据。</a:t>
                    </a:r>
                    <a:endParaRPr lang="en-US" altLang="zh-CN" sz="105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endParaRPr>
                  </a:p>
                  <a:p>
                    <a:pPr>
                      <a:buFont typeface="Wingdings" panose="05000000000000000000" pitchFamily="2" charset="2"/>
                      <a:buChar char="q"/>
                    </a:pPr>
                    <a:endParaRPr lang="en-US" altLang="zh-CN" sz="105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endParaRPr>
                  </a:p>
                  <a:p>
                    <a:pPr>
                      <a:buFont typeface="Wingdings" panose="05000000000000000000" pitchFamily="2" charset="2"/>
                      <a:buChar char="q"/>
                    </a:pPr>
                    <a:r>
                      <a:rPr lang="zh-CN" altLang="en-US" sz="1050" dirty="0">
                        <a:solidFill>
                          <a:schemeClr val="bg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rPr>
                      <a:t>若供应商仅与一个捷普采购方有业务关系，此图块将显示“</a:t>
                    </a:r>
                    <a:r>
                      <a:rPr lang="en-US" altLang="zh-CN" sz="1050" dirty="0">
                        <a:solidFill>
                          <a:schemeClr val="bg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rPr>
                      <a:t>1</a:t>
                    </a:r>
                    <a:r>
                      <a:rPr lang="zh-CN" altLang="en-US" sz="1050" dirty="0">
                        <a:solidFill>
                          <a:schemeClr val="bg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rPr>
                      <a:t>”；若供应商与数个捷普采购方有业务关系，此图块将显示与供应商有业务关系的捷普采购方的数量。</a:t>
                    </a:r>
                    <a:endParaRPr lang="en-US" altLang="zh-CN" sz="105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endParaRPr>
                  </a:p>
                  <a:p>
                    <a:pPr>
                      <a:buFont typeface="Wingdings" panose="05000000000000000000" pitchFamily="2" charset="2"/>
                      <a:buChar char="q"/>
                    </a:pPr>
                    <a:endParaRPr lang="en-US" altLang="zh-CN" sz="105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endParaRPr>
                  </a:p>
                  <a:p>
                    <a:pPr>
                      <a:buFont typeface="Wingdings" panose="05000000000000000000" pitchFamily="2" charset="2"/>
                      <a:buChar char="q"/>
                    </a:pPr>
                    <a:r>
                      <a:rPr lang="zh-CN" altLang="en-US" sz="1050" dirty="0">
                        <a:solidFill>
                          <a:schemeClr val="bg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rPr>
                      <a:t>若供应商与数个捷普采购方有业务关系，供应商可在此图块查看不同捷普采购方的相关资料。</a:t>
                    </a:r>
                    <a:endParaRPr lang="en-US" sz="1050" dirty="0">
                      <a:solidFill>
                        <a:schemeClr val="bg1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endParaRPr>
                  </a:p>
                  <a:p>
                    <a:pPr>
                      <a:buFont typeface="Wingdings" panose="05000000000000000000" pitchFamily="2" charset="2"/>
                      <a:buChar char="q"/>
                    </a:pPr>
                    <a:endParaRPr lang="en-US" sz="1050" dirty="0">
                      <a:solidFill>
                        <a:schemeClr val="bg1"/>
                      </a:solidFill>
                    </a:endParaRPr>
                  </a:p>
                </p:txBody>
              </p:sp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D2D82637-E8E5-7463-79C8-6AF73D929FB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205106" y="3420637"/>
                    <a:ext cx="0" cy="2500566"/>
                  </a:xfrm>
                  <a:prstGeom prst="line">
                    <a:avLst/>
                  </a:prstGeom>
                  <a:ln w="38100">
                    <a:solidFill>
                      <a:schemeClr val="accent1">
                        <a:lumMod val="20000"/>
                        <a:lumOff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pic>
                <p:nvPicPr>
                  <p:cNvPr id="84" name="Picture 83">
                    <a:extLst>
                      <a:ext uri="{FF2B5EF4-FFF2-40B4-BE49-F238E27FC236}">
                        <a16:creationId xmlns:a16="http://schemas.microsoft.com/office/drawing/2014/main" id="{01AB7234-A523-4D7F-8E17-AD9289A0E81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>
                    <a:lum bright="70000" contrast="-70000"/>
                  </a:blip>
                  <a:stretch>
                    <a:fillRect/>
                  </a:stretch>
                </p:blipFill>
                <p:spPr>
                  <a:xfrm>
                    <a:off x="938163" y="3746785"/>
                    <a:ext cx="1848271" cy="1848271"/>
                  </a:xfrm>
                  <a:prstGeom prst="rect">
                    <a:avLst/>
                  </a:prstGeom>
                </p:spPr>
              </p:pic>
            </p:grpSp>
          </p:grpSp>
          <p:cxnSp>
            <p:nvCxnSpPr>
              <p:cNvPr id="88" name="Straight Arrow Connector 87">
                <a:extLst>
                  <a:ext uri="{FF2B5EF4-FFF2-40B4-BE49-F238E27FC236}">
                    <a16:creationId xmlns:a16="http://schemas.microsoft.com/office/drawing/2014/main" id="{86330C5C-B2AB-5CA1-57DE-7D6A6EB49B64}"/>
                  </a:ext>
                </a:extLst>
              </p:cNvPr>
              <p:cNvCxnSpPr>
                <a:cxnSpLocks/>
                <a:endCxn id="13" idx="0"/>
              </p:cNvCxnSpPr>
              <p:nvPr/>
            </p:nvCxnSpPr>
            <p:spPr>
              <a:xfrm>
                <a:off x="3478450" y="2874205"/>
                <a:ext cx="0" cy="436690"/>
              </a:xfrm>
              <a:prstGeom prst="straightConnector1">
                <a:avLst/>
              </a:prstGeom>
              <a:ln w="28575">
                <a:solidFill>
                  <a:srgbClr val="00528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D8971943-2CA8-772D-93C9-042F203F604A}"/>
                </a:ext>
              </a:extLst>
            </p:cNvPr>
            <p:cNvGrpSpPr/>
            <p:nvPr/>
          </p:nvGrpSpPr>
          <p:grpSpPr>
            <a:xfrm>
              <a:off x="6437409" y="1684691"/>
              <a:ext cx="519490" cy="3879881"/>
              <a:chOff x="6437409" y="1684691"/>
              <a:chExt cx="519490" cy="3879881"/>
            </a:xfrm>
          </p:grpSpPr>
          <p:cxnSp>
            <p:nvCxnSpPr>
              <p:cNvPr id="97" name="Connector: Elbow 96">
                <a:extLst>
                  <a:ext uri="{FF2B5EF4-FFF2-40B4-BE49-F238E27FC236}">
                    <a16:creationId xmlns:a16="http://schemas.microsoft.com/office/drawing/2014/main" id="{D3AEA94F-D515-74AA-36E5-2FFDF86DAD3B}"/>
                  </a:ext>
                </a:extLst>
              </p:cNvPr>
              <p:cNvCxnSpPr>
                <a:cxnSpLocks/>
                <a:stCxn id="13" idx="3"/>
                <a:endCxn id="62" idx="1"/>
              </p:cNvCxnSpPr>
              <p:nvPr/>
            </p:nvCxnSpPr>
            <p:spPr>
              <a:xfrm flipV="1">
                <a:off x="6437409" y="1684691"/>
                <a:ext cx="519490" cy="3102965"/>
              </a:xfrm>
              <a:prstGeom prst="bentConnector3">
                <a:avLst/>
              </a:prstGeom>
              <a:ln w="1905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Connector: Elbow 110">
                <a:extLst>
                  <a:ext uri="{FF2B5EF4-FFF2-40B4-BE49-F238E27FC236}">
                    <a16:creationId xmlns:a16="http://schemas.microsoft.com/office/drawing/2014/main" id="{8E30326C-4859-6FA7-99C3-9F62240817A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6433568" y="5041241"/>
                <a:ext cx="786917" cy="259745"/>
              </a:xfrm>
              <a:prstGeom prst="bentConnector2">
                <a:avLst/>
              </a:prstGeom>
              <a:ln w="1905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3693C69E-74EA-54AE-E4F3-0359BD255BD0}"/>
                  </a:ext>
                </a:extLst>
              </p:cNvPr>
              <p:cNvCxnSpPr>
                <a:stCxn id="69" idx="1"/>
              </p:cNvCxnSpPr>
              <p:nvPr/>
            </p:nvCxnSpPr>
            <p:spPr>
              <a:xfrm flipH="1">
                <a:off x="6706882" y="3624632"/>
                <a:ext cx="250017" cy="0"/>
              </a:xfrm>
              <a:prstGeom prst="line">
                <a:avLst/>
              </a:prstGeom>
              <a:ln w="19050">
                <a:solidFill>
                  <a:srgbClr val="00528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702861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58E97-F99F-4319-2817-B00F85EC01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  <a:ln>
            <a:solidFill>
              <a:srgbClr val="005288"/>
            </a:solidFill>
          </a:ln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0531060-9F3F-BC14-31A6-F8D337EAF698}"/>
              </a:ext>
            </a:extLst>
          </p:cNvPr>
          <p:cNvGrpSpPr/>
          <p:nvPr/>
        </p:nvGrpSpPr>
        <p:grpSpPr>
          <a:xfrm>
            <a:off x="0" y="106536"/>
            <a:ext cx="7490137" cy="646331"/>
            <a:chOff x="0" y="106536"/>
            <a:chExt cx="7490137" cy="64633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D14D6C4-1158-90F7-2330-3746930C3AD0}"/>
                </a:ext>
              </a:extLst>
            </p:cNvPr>
            <p:cNvSpPr txBox="1"/>
            <p:nvPr/>
          </p:nvSpPr>
          <p:spPr>
            <a:xfrm>
              <a:off x="0" y="106536"/>
              <a:ext cx="7412854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3600" b="1" dirty="0">
                  <a:latin typeface="72 Black" panose="020B0A04030603020204" pitchFamily="34" charset="0"/>
                  <a:cs typeface="72 Black" panose="020B0A04030603020204" pitchFamily="34" charset="0"/>
                </a:rPr>
                <a:t>5.</a:t>
              </a:r>
              <a:r>
                <a: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额外功能</a:t>
              </a:r>
              <a:endPara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C17673-0748-8BE5-5431-F1B13CB24D29}"/>
                </a:ext>
              </a:extLst>
            </p:cNvPr>
            <p:cNvSpPr txBox="1"/>
            <p:nvPr/>
          </p:nvSpPr>
          <p:spPr>
            <a:xfrm>
              <a:off x="2287822" y="260424"/>
              <a:ext cx="5202315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72 Black" panose="020B0A04030603020204" pitchFamily="34" charset="0"/>
                  <a:cs typeface="72 Black" panose="020B0A04030603020204" pitchFamily="34" charset="0"/>
                </a:rPr>
                <a:t>- “OUR ACCOUNTS”</a:t>
              </a:r>
              <a:r>
                <a:rPr lang="zh-CN" alt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72 Black" panose="020B0A04030603020204" pitchFamily="34" charset="0"/>
                </a:rPr>
                <a:t>图块</a:t>
              </a:r>
              <a:endParaRPr 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endParaRPr>
            </a:p>
          </p:txBody>
        </p:sp>
      </p:grpSp>
      <p:sp>
        <p:nvSpPr>
          <p:cNvPr id="121" name="Content Placeholder 6">
            <a:extLst>
              <a:ext uri="{FF2B5EF4-FFF2-40B4-BE49-F238E27FC236}">
                <a16:creationId xmlns:a16="http://schemas.microsoft.com/office/drawing/2014/main" id="{6013DC11-8156-9A06-640B-9601D78A45DE}"/>
              </a:ext>
            </a:extLst>
          </p:cNvPr>
          <p:cNvSpPr txBox="1">
            <a:spLocks/>
          </p:cNvSpPr>
          <p:nvPr/>
        </p:nvSpPr>
        <p:spPr>
          <a:xfrm>
            <a:off x="2727284" y="4423380"/>
            <a:ext cx="9054607" cy="161737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zh-CN" altLang="en-US" sz="1400" b="0" dirty="0">
                <a:latin typeface="楷体" panose="02010609060101010101" pitchFamily="49" charset="-122"/>
                <a:ea typeface="楷体" panose="02010609060101010101" pitchFamily="49" charset="-122"/>
              </a:rPr>
              <a:t>此版块概括了供应商与捷普的相关账号以及与之对应的数据。</a:t>
            </a:r>
            <a:endParaRPr lang="en-US" altLang="zh-CN" sz="14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1400" dirty="0"/>
          </a:p>
          <a:p>
            <a:pPr>
              <a:buFont typeface="Wingdings" panose="05000000000000000000" pitchFamily="2" charset="2"/>
              <a:buChar char="q"/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若供应商在捷普系统中只有一个供应商号码，此图块会显示账户数量为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，反之亦然。</a:t>
            </a:r>
            <a:endParaRPr lang="en-US" altLang="zh-CN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1400" dirty="0"/>
          </a:p>
          <a:p>
            <a:pPr>
              <a:buFont typeface="Wingdings" panose="05000000000000000000" pitchFamily="2" charset="2"/>
              <a:buChar char="q"/>
            </a:pPr>
            <a:r>
              <a:rPr lang="zh-CN" altLang="en-US" sz="1500" b="0" i="0" dirty="0">
                <a:solidFill>
                  <a:srgbClr val="0D0D0D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供应商可以验证供应商账户信息。如果存在任何数据不一致，请联系相应的采购，更新</a:t>
            </a:r>
            <a:r>
              <a:rPr lang="en-US" sz="1500" dirty="0"/>
              <a:t>VMM</a:t>
            </a:r>
            <a:r>
              <a:rPr lang="zh-CN" altLang="en-US" sz="1500" b="0" i="0" dirty="0">
                <a:solidFill>
                  <a:srgbClr val="0D0D0D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数据，以便在</a:t>
            </a:r>
            <a:r>
              <a:rPr lang="en-US" sz="1500" dirty="0"/>
              <a:t>Vendor Portal</a:t>
            </a:r>
            <a:r>
              <a:rPr lang="zh-CN" altLang="en-US" sz="1500" b="0" i="0" dirty="0">
                <a:solidFill>
                  <a:srgbClr val="0D0D0D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反映正确的信息。</a:t>
            </a:r>
            <a:endParaRPr lang="en-US" sz="15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1400" dirty="0"/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93FB2DF3-9244-66F2-4D1F-533B86AC369C}"/>
              </a:ext>
            </a:extLst>
          </p:cNvPr>
          <p:cNvCxnSpPr>
            <a:cxnSpLocks/>
          </p:cNvCxnSpPr>
          <p:nvPr/>
        </p:nvCxnSpPr>
        <p:spPr>
          <a:xfrm>
            <a:off x="201483" y="6294912"/>
            <a:ext cx="1178903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484F8387-265F-459D-7093-E27BB521A3D1}"/>
              </a:ext>
            </a:extLst>
          </p:cNvPr>
          <p:cNvCxnSpPr>
            <a:cxnSpLocks/>
          </p:cNvCxnSpPr>
          <p:nvPr/>
        </p:nvCxnSpPr>
        <p:spPr>
          <a:xfrm>
            <a:off x="201483" y="4220714"/>
            <a:ext cx="1178903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7" name="Table 126">
            <a:extLst>
              <a:ext uri="{FF2B5EF4-FFF2-40B4-BE49-F238E27FC236}">
                <a16:creationId xmlns:a16="http://schemas.microsoft.com/office/drawing/2014/main" id="{E068F09A-D512-6265-4C6B-C17D356233FB}"/>
              </a:ext>
            </a:extLst>
          </p:cNvPr>
          <p:cNvGraphicFramePr>
            <a:graphicFrameLocks noGrp="1"/>
          </p:cNvGraphicFramePr>
          <p:nvPr/>
        </p:nvGraphicFramePr>
        <p:xfrm>
          <a:off x="472440" y="752866"/>
          <a:ext cx="11247120" cy="2840855"/>
        </p:xfrm>
        <a:graphic>
          <a:graphicData uri="http://schemas.openxmlformats.org/drawingml/2006/table">
            <a:tbl>
              <a:tblPr/>
              <a:tblGrid>
                <a:gridCol w="3108960">
                  <a:extLst>
                    <a:ext uri="{9D8B030D-6E8A-4147-A177-3AD203B41FA5}">
                      <a16:colId xmlns:a16="http://schemas.microsoft.com/office/drawing/2014/main" val="750088971"/>
                    </a:ext>
                  </a:extLst>
                </a:gridCol>
                <a:gridCol w="4846320">
                  <a:extLst>
                    <a:ext uri="{9D8B030D-6E8A-4147-A177-3AD203B41FA5}">
                      <a16:colId xmlns:a16="http://schemas.microsoft.com/office/drawing/2014/main" val="1679262677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3337946230"/>
                    </a:ext>
                  </a:extLst>
                </a:gridCol>
              </a:tblGrid>
              <a:tr h="28408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mpd="sng">
                      <a:solidFill>
                        <a:srgbClr val="005288"/>
                      </a:solidFill>
                      <a:prstDash val="solid"/>
                    </a:lnL>
                    <a:lnR w="38100" cap="flat" cmpd="sng" algn="ctr">
                      <a:solidFill>
                        <a:srgbClr val="0052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005288"/>
                      </a:solidFill>
                      <a:prstDash val="solid"/>
                    </a:lnT>
                    <a:lnB w="38100" cmpd="sng">
                      <a:solidFill>
                        <a:srgbClr val="005288"/>
                      </a:solidFill>
                      <a:prstDash val="solid"/>
                    </a:lnB>
                    <a:solidFill>
                      <a:schemeClr val="accent5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mpd="sng">
                      <a:solidFill>
                        <a:srgbClr val="005288"/>
                      </a:solidFill>
                      <a:prstDash val="solid"/>
                    </a:lnL>
                    <a:lnR w="38100" cap="flat" cmpd="sng" algn="ctr">
                      <a:solidFill>
                        <a:srgbClr val="0052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005288"/>
                      </a:solidFill>
                      <a:prstDash val="solid"/>
                    </a:lnT>
                    <a:lnB w="38100" cmpd="sng">
                      <a:solidFill>
                        <a:srgbClr val="005288"/>
                      </a:solidFill>
                      <a:prstDash val="solid"/>
                    </a:lnB>
                    <a:solidFill>
                      <a:srgbClr val="00528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mpd="sng">
                      <a:solidFill>
                        <a:srgbClr val="005288"/>
                      </a:solidFill>
                      <a:prstDash val="solid"/>
                    </a:lnL>
                    <a:lnR w="38100" cmpd="sng">
                      <a:solidFill>
                        <a:srgbClr val="005288"/>
                      </a:solidFill>
                      <a:prstDash val="solid"/>
                    </a:lnR>
                    <a:lnT w="38100" cmpd="sng">
                      <a:solidFill>
                        <a:srgbClr val="005288"/>
                      </a:solidFill>
                      <a:prstDash val="solid"/>
                    </a:lnT>
                    <a:lnB w="38100" cmpd="sng">
                      <a:solidFill>
                        <a:srgbClr val="005288"/>
                      </a:solidFill>
                      <a:prstDash val="solid"/>
                    </a:lnB>
                    <a:solidFill>
                      <a:schemeClr val="accent5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997869"/>
                  </a:ext>
                </a:extLst>
              </a:tr>
            </a:tbl>
          </a:graphicData>
        </a:graphic>
      </p:graphicFrame>
      <p:grpSp>
        <p:nvGrpSpPr>
          <p:cNvPr id="144" name="Group 143">
            <a:extLst>
              <a:ext uri="{FF2B5EF4-FFF2-40B4-BE49-F238E27FC236}">
                <a16:creationId xmlns:a16="http://schemas.microsoft.com/office/drawing/2014/main" id="{15E81596-7A8C-0DA4-D836-46F7B342717F}"/>
              </a:ext>
            </a:extLst>
          </p:cNvPr>
          <p:cNvGrpSpPr/>
          <p:nvPr/>
        </p:nvGrpSpPr>
        <p:grpSpPr>
          <a:xfrm>
            <a:off x="529538" y="833554"/>
            <a:ext cx="11132923" cy="2760167"/>
            <a:chOff x="529538" y="833554"/>
            <a:chExt cx="11132923" cy="2760167"/>
          </a:xfrm>
        </p:grpSpPr>
        <p:sp>
          <p:nvSpPr>
            <p:cNvPr id="131" name="Content Placeholder 6">
              <a:extLst>
                <a:ext uri="{FF2B5EF4-FFF2-40B4-BE49-F238E27FC236}">
                  <a16:creationId xmlns:a16="http://schemas.microsoft.com/office/drawing/2014/main" id="{DB1071DF-78EF-C9BB-141D-A60811E787C3}"/>
                </a:ext>
              </a:extLst>
            </p:cNvPr>
            <p:cNvSpPr txBox="1">
              <a:spLocks/>
            </p:cNvSpPr>
            <p:nvPr/>
          </p:nvSpPr>
          <p:spPr>
            <a:xfrm>
              <a:off x="529538" y="833868"/>
              <a:ext cx="1485694" cy="327912"/>
            </a:xfrm>
            <a:prstGeom prst="rect">
              <a:avLst/>
            </a:prstGeom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800" b="1" u="sng" dirty="0">
                  <a:solidFill>
                    <a:srgbClr val="005288"/>
                  </a:solidFill>
                </a:rPr>
                <a:t>Contacts</a:t>
              </a:r>
            </a:p>
          </p:txBody>
        </p:sp>
        <p:sp>
          <p:nvSpPr>
            <p:cNvPr id="132" name="Content Placeholder 6">
              <a:extLst>
                <a:ext uri="{FF2B5EF4-FFF2-40B4-BE49-F238E27FC236}">
                  <a16:creationId xmlns:a16="http://schemas.microsoft.com/office/drawing/2014/main" id="{972C74FF-ADC7-9175-5643-99A0C7931E5D}"/>
                </a:ext>
              </a:extLst>
            </p:cNvPr>
            <p:cNvSpPr txBox="1">
              <a:spLocks/>
            </p:cNvSpPr>
            <p:nvPr/>
          </p:nvSpPr>
          <p:spPr>
            <a:xfrm>
              <a:off x="3617988" y="840149"/>
              <a:ext cx="1960776" cy="327912"/>
            </a:xfrm>
            <a:prstGeom prst="rect">
              <a:avLst/>
            </a:prstGeom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800" b="1" u="sng" dirty="0">
                  <a:solidFill>
                    <a:schemeClr val="bg1"/>
                  </a:solidFill>
                </a:rPr>
                <a:t>Payment Terms</a:t>
              </a:r>
            </a:p>
          </p:txBody>
        </p:sp>
        <p:sp>
          <p:nvSpPr>
            <p:cNvPr id="133" name="Content Placeholder 6">
              <a:extLst>
                <a:ext uri="{FF2B5EF4-FFF2-40B4-BE49-F238E27FC236}">
                  <a16:creationId xmlns:a16="http://schemas.microsoft.com/office/drawing/2014/main" id="{F9BFBB61-D9F9-FE1E-152E-6BD70DBAD360}"/>
                </a:ext>
              </a:extLst>
            </p:cNvPr>
            <p:cNvSpPr txBox="1">
              <a:spLocks/>
            </p:cNvSpPr>
            <p:nvPr/>
          </p:nvSpPr>
          <p:spPr>
            <a:xfrm>
              <a:off x="8464392" y="833554"/>
              <a:ext cx="2327592" cy="327912"/>
            </a:xfrm>
            <a:prstGeom prst="rect">
              <a:avLst/>
            </a:prstGeom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800" b="1" u="sng" dirty="0">
                  <a:solidFill>
                    <a:srgbClr val="005288"/>
                  </a:solidFill>
                </a:rPr>
                <a:t>Bank Information</a:t>
              </a:r>
            </a:p>
          </p:txBody>
        </p:sp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8E4D9670-A152-95AE-406C-8BC9C65737FC}"/>
                </a:ext>
              </a:extLst>
            </p:cNvPr>
            <p:cNvGrpSpPr/>
            <p:nvPr/>
          </p:nvGrpSpPr>
          <p:grpSpPr>
            <a:xfrm>
              <a:off x="570641" y="1125892"/>
              <a:ext cx="2887406" cy="2467829"/>
              <a:chOff x="570641" y="1125892"/>
              <a:chExt cx="2887406" cy="2467829"/>
            </a:xfrm>
          </p:grpSpPr>
          <p:grpSp>
            <p:nvGrpSpPr>
              <p:cNvPr id="135" name="Group 134">
                <a:extLst>
                  <a:ext uri="{FF2B5EF4-FFF2-40B4-BE49-F238E27FC236}">
                    <a16:creationId xmlns:a16="http://schemas.microsoft.com/office/drawing/2014/main" id="{68A152D7-AB86-A0E8-95D0-5CD89ADAFAF4}"/>
                  </a:ext>
                </a:extLst>
              </p:cNvPr>
              <p:cNvGrpSpPr/>
              <p:nvPr/>
            </p:nvGrpSpPr>
            <p:grpSpPr>
              <a:xfrm>
                <a:off x="570642" y="1125892"/>
                <a:ext cx="2887405" cy="1454618"/>
                <a:chOff x="570641" y="1125892"/>
                <a:chExt cx="2887405" cy="1454618"/>
              </a:xfrm>
            </p:grpSpPr>
            <p:pic>
              <p:nvPicPr>
                <p:cNvPr id="124" name="Picture 5">
                  <a:extLst>
                    <a:ext uri="{FF2B5EF4-FFF2-40B4-BE49-F238E27FC236}">
                      <a16:creationId xmlns:a16="http://schemas.microsoft.com/office/drawing/2014/main" id="{F56DE961-7FF9-CC75-8AA5-DFBF90D87B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70641" y="1125892"/>
                  <a:ext cx="2887405" cy="1454618"/>
                </a:xfrm>
                <a:prstGeom prst="rect">
                  <a:avLst/>
                </a:prstGeom>
              </p:spPr>
            </p:pic>
            <p:sp>
              <p:nvSpPr>
                <p:cNvPr id="134" name="Oval 133">
                  <a:extLst>
                    <a:ext uri="{FF2B5EF4-FFF2-40B4-BE49-F238E27FC236}">
                      <a16:creationId xmlns:a16="http://schemas.microsoft.com/office/drawing/2014/main" id="{3AE759C6-94A8-ADB7-86F2-4892522CE079}"/>
                    </a:ext>
                  </a:extLst>
                </p:cNvPr>
                <p:cNvSpPr/>
                <p:nvPr/>
              </p:nvSpPr>
              <p:spPr>
                <a:xfrm>
                  <a:off x="2086251" y="1797176"/>
                  <a:ext cx="1240943" cy="752234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36" name="Content Placeholder 6">
                <a:extLst>
                  <a:ext uri="{FF2B5EF4-FFF2-40B4-BE49-F238E27FC236}">
                    <a16:creationId xmlns:a16="http://schemas.microsoft.com/office/drawing/2014/main" id="{38402224-52D2-B3D0-0BAA-E7D1F3D942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70641" y="2654424"/>
                <a:ext cx="2887406" cy="939297"/>
              </a:xfrm>
              <a:prstGeom prst="rect">
                <a:avLst/>
              </a:prstGeom>
            </p:spPr>
            <p:txBody>
              <a:bodyPr>
                <a:normAutofit fontScale="92500" lnSpcReduction="1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sz="1000" dirty="0"/>
                  <a:t>(1) </a:t>
                </a: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供应商名称</a:t>
                </a:r>
                <a:endParaRPr lang="en-US" sz="10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0" indent="0">
                  <a:buNone/>
                </a:pPr>
                <a:r>
                  <a:rPr lang="en-US" sz="1000" dirty="0"/>
                  <a:t>(2) </a:t>
                </a: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国家</a:t>
                </a:r>
                <a:endParaRPr lang="en-US" sz="10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0" indent="0">
                  <a:buNone/>
                </a:pPr>
                <a:r>
                  <a:rPr lang="en-US" sz="1000" dirty="0"/>
                  <a:t>(3) </a:t>
                </a: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地址</a:t>
                </a:r>
                <a:endParaRPr lang="en-US" altLang="zh-CN" sz="10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0" indent="0">
                  <a:buNone/>
                </a:pPr>
                <a:r>
                  <a:rPr lang="en-US" sz="1000" dirty="0"/>
                  <a:t>(4) </a:t>
                </a: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联系号码</a:t>
                </a:r>
                <a:endParaRPr lang="en-US" sz="10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7173B6CD-8D40-C9AC-BF05-4B9D7D05C14A}"/>
                </a:ext>
              </a:extLst>
            </p:cNvPr>
            <p:cNvGrpSpPr/>
            <p:nvPr/>
          </p:nvGrpSpPr>
          <p:grpSpPr>
            <a:xfrm>
              <a:off x="3703545" y="1115162"/>
              <a:ext cx="4572233" cy="2223271"/>
              <a:chOff x="3703545" y="1115162"/>
              <a:chExt cx="4572233" cy="2223271"/>
            </a:xfrm>
          </p:grpSpPr>
          <p:sp>
            <p:nvSpPr>
              <p:cNvPr id="137" name="Content Placeholder 6">
                <a:extLst>
                  <a:ext uri="{FF2B5EF4-FFF2-40B4-BE49-F238E27FC236}">
                    <a16:creationId xmlns:a16="http://schemas.microsoft.com/office/drawing/2014/main" id="{D56D7000-1B54-1628-060D-0C9A2DA86E6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703545" y="2638941"/>
                <a:ext cx="4572233" cy="699492"/>
              </a:xfrm>
              <a:prstGeom prst="rect">
                <a:avLst/>
              </a:prstGeom>
            </p:spPr>
            <p:txBody>
              <a:bodyPr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sz="1000" dirty="0">
                    <a:solidFill>
                      <a:schemeClr val="bg1"/>
                    </a:solidFill>
                  </a:rPr>
                  <a:t>(1) </a:t>
                </a:r>
                <a:r>
                  <a:rPr lang="en-US" sz="1000" b="1" dirty="0">
                    <a:solidFill>
                      <a:schemeClr val="bg1"/>
                    </a:solidFill>
                  </a:rPr>
                  <a:t>Company</a:t>
                </a:r>
                <a:r>
                  <a:rPr lang="en-US" sz="1000" dirty="0">
                    <a:solidFill>
                      <a:schemeClr val="bg1"/>
                    </a:solidFill>
                  </a:rPr>
                  <a:t> – 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与供应商有业务关系的捷普采购方</a:t>
                </a:r>
                <a:endParaRPr lang="en-US" sz="1000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0" indent="0">
                  <a:buNone/>
                </a:pPr>
                <a:r>
                  <a:rPr lang="en-US" sz="1000" dirty="0">
                    <a:solidFill>
                      <a:schemeClr val="bg1"/>
                    </a:solidFill>
                  </a:rPr>
                  <a:t>(2) </a:t>
                </a:r>
                <a:r>
                  <a:rPr lang="en-US" sz="1000" b="1" dirty="0">
                    <a:solidFill>
                      <a:schemeClr val="bg1"/>
                    </a:solidFill>
                  </a:rPr>
                  <a:t>Payment Terms </a:t>
                </a:r>
                <a:r>
                  <a:rPr lang="en-US" sz="1000" dirty="0">
                    <a:solidFill>
                      <a:schemeClr val="bg1"/>
                    </a:solidFill>
                  </a:rPr>
                  <a:t>– 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付款期限</a:t>
                </a:r>
                <a:endParaRPr lang="en-US" sz="1000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4DF41174-8367-EAF9-0C81-E62AA11B03BA}"/>
                  </a:ext>
                </a:extLst>
              </p:cNvPr>
              <p:cNvGrpSpPr/>
              <p:nvPr/>
            </p:nvGrpSpPr>
            <p:grpSpPr>
              <a:xfrm>
                <a:off x="3703545" y="1115162"/>
                <a:ext cx="4572233" cy="1457310"/>
                <a:chOff x="3706427" y="1115162"/>
                <a:chExt cx="4572233" cy="1457310"/>
              </a:xfrm>
            </p:grpSpPr>
            <p:pic>
              <p:nvPicPr>
                <p:cNvPr id="125" name="Picture 9" descr="A screenshot of a computer&#10;&#10;Description automatically generated">
                  <a:extLst>
                    <a:ext uri="{FF2B5EF4-FFF2-40B4-BE49-F238E27FC236}">
                      <a16:creationId xmlns:a16="http://schemas.microsoft.com/office/drawing/2014/main" id="{E547F06D-FAC2-A08F-2CD7-BF2F519FBA0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06427" y="1115162"/>
                  <a:ext cx="4572233" cy="1457310"/>
                </a:xfrm>
                <a:prstGeom prst="rect">
                  <a:avLst/>
                </a:prstGeom>
              </p:spPr>
            </p:pic>
            <p:sp>
              <p:nvSpPr>
                <p:cNvPr id="138" name="Rectangle 137">
                  <a:extLst>
                    <a:ext uri="{FF2B5EF4-FFF2-40B4-BE49-F238E27FC236}">
                      <a16:creationId xmlns:a16="http://schemas.microsoft.com/office/drawing/2014/main" id="{527DCBDA-A06D-072E-7405-05C25CD80CEB}"/>
                    </a:ext>
                  </a:extLst>
                </p:cNvPr>
                <p:cNvSpPr/>
                <p:nvPr/>
              </p:nvSpPr>
              <p:spPr>
                <a:xfrm>
                  <a:off x="5830594" y="1691048"/>
                  <a:ext cx="1440218" cy="296857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51C1113E-DD72-6A24-B139-DB7D506D2B8F}"/>
                </a:ext>
              </a:extLst>
            </p:cNvPr>
            <p:cNvGrpSpPr/>
            <p:nvPr/>
          </p:nvGrpSpPr>
          <p:grpSpPr>
            <a:xfrm>
              <a:off x="8527695" y="1111409"/>
              <a:ext cx="3134766" cy="2283194"/>
              <a:chOff x="8527695" y="1111409"/>
              <a:chExt cx="3134766" cy="2283194"/>
            </a:xfrm>
          </p:grpSpPr>
          <p:pic>
            <p:nvPicPr>
              <p:cNvPr id="126" name="Picture 125">
                <a:extLst>
                  <a:ext uri="{FF2B5EF4-FFF2-40B4-BE49-F238E27FC236}">
                    <a16:creationId xmlns:a16="http://schemas.microsoft.com/office/drawing/2014/main" id="{8FB85A52-B9E4-15CC-2DCE-5ABD013A7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527695" y="1111409"/>
                <a:ext cx="3134766" cy="1461063"/>
              </a:xfrm>
              <a:prstGeom prst="rect">
                <a:avLst/>
              </a:prstGeom>
            </p:spPr>
          </p:pic>
          <p:sp>
            <p:nvSpPr>
              <p:cNvPr id="139" name="Content Placeholder 6">
                <a:extLst>
                  <a:ext uri="{FF2B5EF4-FFF2-40B4-BE49-F238E27FC236}">
                    <a16:creationId xmlns:a16="http://schemas.microsoft.com/office/drawing/2014/main" id="{532BE7DC-98B2-5C1A-6052-911B3AF1BE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527696" y="2651847"/>
                <a:ext cx="3134765" cy="742756"/>
              </a:xfrm>
              <a:prstGeom prst="rect">
                <a:avLst/>
              </a:prstGeom>
            </p:spPr>
            <p:txBody>
              <a:bodyPr>
                <a:normAutofit lnSpcReduction="1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AutoNum type="arabicParenBoth"/>
                </a:pP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银行户口号码 （最后</a:t>
                </a:r>
                <a:r>
                  <a:rPr lang="en-US" altLang="zh-CN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4</a:t>
                </a: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个位数</a:t>
                </a:r>
                <a:r>
                  <a:rPr lang="zh-CN" altLang="en-US" sz="1000" dirty="0"/>
                  <a:t>）</a:t>
                </a:r>
                <a:r>
                  <a:rPr lang="en-US" sz="1000" dirty="0"/>
                  <a:t>  </a:t>
                </a:r>
              </a:p>
              <a:p>
                <a:pPr>
                  <a:buAutoNum type="arabicParenBoth"/>
                </a:pPr>
                <a:r>
                  <a:rPr lang="zh-CN" altLang="en-US" sz="10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银行代码</a:t>
                </a:r>
                <a:endParaRPr lang="en-US" altLang="zh-CN" sz="10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buAutoNum type="arabicParenBoth"/>
                </a:pPr>
                <a:r>
                  <a:rPr lang="en-US" sz="1000" dirty="0"/>
                  <a:t>Control Key</a:t>
                </a:r>
              </a:p>
            </p:txBody>
          </p:sp>
        </p:grpSp>
      </p:grpSp>
      <p:pic>
        <p:nvPicPr>
          <p:cNvPr id="147" name="Picture 146" descr="A screenshot of a phone&#10;&#10;Description automatically generated">
            <a:extLst>
              <a:ext uri="{FF2B5EF4-FFF2-40B4-BE49-F238E27FC236}">
                <a16:creationId xmlns:a16="http://schemas.microsoft.com/office/drawing/2014/main" id="{D4CD8C4A-CC1D-329F-F717-2FD31484F1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10" y="4437538"/>
            <a:ext cx="1647265" cy="16472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Arrow: Down 3">
            <a:extLst>
              <a:ext uri="{FF2B5EF4-FFF2-40B4-BE49-F238E27FC236}">
                <a16:creationId xmlns:a16="http://schemas.microsoft.com/office/drawing/2014/main" id="{8CEA20B0-5441-FF92-DF71-572A96EEFC35}"/>
              </a:ext>
            </a:extLst>
          </p:cNvPr>
          <p:cNvSpPr/>
          <p:nvPr/>
        </p:nvSpPr>
        <p:spPr>
          <a:xfrm rot="10800000">
            <a:off x="5820789" y="3676968"/>
            <a:ext cx="550423" cy="442990"/>
          </a:xfrm>
          <a:prstGeom prst="downArrow">
            <a:avLst/>
          </a:prstGeom>
          <a:solidFill>
            <a:schemeClr val="tx1">
              <a:lumMod val="20000"/>
              <a:lumOff val="80000"/>
            </a:schemeClr>
          </a:solidFill>
          <a:ln w="38100">
            <a:solidFill>
              <a:srgbClr val="0052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163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9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35164D13-B1F2-76E0-9965-9633F527A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350" y="22495"/>
            <a:ext cx="8905444" cy="6835506"/>
          </a:xfrm>
        </p:spPr>
        <p:txBody>
          <a:bodyPr>
            <a:normAutofit/>
          </a:bodyPr>
          <a:lstStyle/>
          <a:p>
            <a:pPr algn="ctr"/>
            <a:r>
              <a:rPr lang="zh-CN" altLang="en-US" sz="13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附录</a:t>
            </a:r>
            <a:endParaRPr lang="en-US" sz="13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6227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CB106C-FC26-25E3-E8BC-053072F377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29BB31-3F48-AF04-C602-CEBD9A3ED3C0}"/>
              </a:ext>
            </a:extLst>
          </p:cNvPr>
          <p:cNvSpPr txBox="1"/>
          <p:nvPr/>
        </p:nvSpPr>
        <p:spPr>
          <a:xfrm>
            <a:off x="322348" y="1379654"/>
            <a:ext cx="11697210" cy="12618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>
              <a:ea typeface="+mn-lt"/>
              <a:cs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8CE36A-DF11-757A-D05A-07B94D53A8A9}"/>
              </a:ext>
            </a:extLst>
          </p:cNvPr>
          <p:cNvSpPr txBox="1"/>
          <p:nvPr/>
        </p:nvSpPr>
        <p:spPr>
          <a:xfrm>
            <a:off x="378506" y="1058212"/>
            <a:ext cx="11063086" cy="12618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>
              <a:ea typeface="+mn-lt"/>
              <a:cs typeface="+mn-lt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610F69F-AB4E-6AC7-5574-252D4BE8F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681283"/>
              </p:ext>
            </p:extLst>
          </p:nvPr>
        </p:nvGraphicFramePr>
        <p:xfrm>
          <a:off x="172442" y="1199003"/>
          <a:ext cx="11869652" cy="4883592"/>
        </p:xfrm>
        <a:graphic>
          <a:graphicData uri="http://schemas.openxmlformats.org/drawingml/2006/table">
            <a:tbl>
              <a:tblPr/>
              <a:tblGrid>
                <a:gridCol w="2673607">
                  <a:extLst>
                    <a:ext uri="{9D8B030D-6E8A-4147-A177-3AD203B41FA5}">
                      <a16:colId xmlns:a16="http://schemas.microsoft.com/office/drawing/2014/main" val="3467426004"/>
                    </a:ext>
                  </a:extLst>
                </a:gridCol>
                <a:gridCol w="9196045">
                  <a:extLst>
                    <a:ext uri="{9D8B030D-6E8A-4147-A177-3AD203B41FA5}">
                      <a16:colId xmlns:a16="http://schemas.microsoft.com/office/drawing/2014/main" val="1901829010"/>
                    </a:ext>
                  </a:extLst>
                </a:gridCol>
              </a:tblGrid>
              <a:tr h="248662">
                <a:tc gridSpan="2"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Invoice Submission </a:t>
                      </a:r>
                      <a:r>
                        <a:rPr lang="zh-CN" altLang="en-US" sz="1000" b="1" i="0" dirty="0">
                          <a:solidFill>
                            <a:srgbClr val="FFFFFF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发票提交注意事项</a:t>
                      </a:r>
                      <a:endParaRPr lang="zh-CN" altLang="en-US" sz="1000" b="0" i="0" dirty="0">
                        <a:solidFill>
                          <a:srgbClr val="0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1074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078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577545"/>
                  </a:ext>
                </a:extLst>
              </a:tr>
              <a:tr h="428254"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  <a:t>Category </a:t>
                      </a:r>
                      <a:r>
                        <a:rPr lang="zh-CN" altLang="en-US" sz="1000" b="1" i="0" dirty="0">
                          <a:solidFill>
                            <a:srgbClr val="44546A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类别</a:t>
                      </a:r>
                      <a:r>
                        <a:rPr lang="en-US" sz="10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zh-CN" altLang="en-US" sz="1000" b="1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等线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B07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088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  <a:t>Direct Material (SAP)</a:t>
                      </a:r>
                      <a:br>
                        <a:rPr lang="en-US" sz="10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000" b="1" i="0" dirty="0">
                          <a:solidFill>
                            <a:srgbClr val="44546A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原材料</a:t>
                      </a:r>
                      <a:endParaRPr lang="zh-CN" altLang="en-US" sz="1000" b="1" i="0" dirty="0">
                        <a:solidFill>
                          <a:srgbClr val="0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B088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3855788"/>
                  </a:ext>
                </a:extLst>
              </a:tr>
              <a:tr h="24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  <a:t>Description </a:t>
                      </a:r>
                      <a:r>
                        <a:rPr lang="zh-CN" altLang="en-US" sz="1000" b="1" i="0" dirty="0">
                          <a:solidFill>
                            <a:srgbClr val="44546A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描述</a:t>
                      </a:r>
                      <a:endParaRPr lang="zh-CN" altLang="en-US" sz="1000" b="1" i="0" dirty="0">
                        <a:solidFill>
                          <a:srgbClr val="0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108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317124"/>
                  </a:ext>
                </a:extLst>
              </a:tr>
              <a:tr h="702504">
                <a:tc rowSpan="5"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Jabil FS2 Vendor Portal</a:t>
                      </a:r>
                      <a:endParaRPr lang="zh-CN" altLang="en-US" sz="1000" b="0" i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等线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D09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0B1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All Direct Material Supplier (Purchase order other than C-10000xxxxxx) are required to submit invoices through </a:t>
                      </a:r>
                      <a:r>
                        <a:rPr lang="en-US" sz="1000" b="1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Jabil FS2 Vendor Portal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.</a:t>
                      </a:r>
                      <a:b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</a:b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原材料供应商 （采购订单号非以 </a:t>
                      </a:r>
                      <a:r>
                        <a:rPr 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C-10000XXXXXX 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开头）都必须通过</a:t>
                      </a:r>
                      <a:r>
                        <a:rPr lang="en-US" sz="1000" b="1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Jabil FS2 Vendor Portal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提交及上传发票</a:t>
                      </a:r>
                      <a:br>
                        <a:rPr 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</a:br>
                      <a:r>
                        <a:rPr lang="en-US" sz="1000" b="0" i="0" u="none" strike="noStrike" noProof="0" dirty="0">
                          <a:solidFill>
                            <a:srgbClr val="002B49"/>
                          </a:solidFill>
                          <a:effectLst/>
                          <a:latin typeface="Century Gothic" panose="020B0502020202020204" pitchFamily="34" charset="0"/>
                        </a:rPr>
                        <a:t>Indirect Materials invoice processing will be remained in Coupa Service Portal (CSP).</a:t>
                      </a:r>
                      <a:br>
                        <a:rPr lang="en-US" sz="1000" b="0" i="0" u="none" strike="noStrike" noProof="0" dirty="0">
                          <a:solidFill>
                            <a:srgbClr val="002B49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000" b="0" i="0" u="none" strike="noStrike" noProof="0" dirty="0">
                          <a:solidFill>
                            <a:srgbClr val="002B4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非原材料发票处理请继续在</a:t>
                      </a:r>
                      <a:r>
                        <a:rPr lang="en-US" sz="1000" b="0" i="0" u="none" strike="noStrike" noProof="0" dirty="0">
                          <a:solidFill>
                            <a:srgbClr val="002B49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</a:rPr>
                        <a:t>Coupa Service Portal (CSP)</a:t>
                      </a:r>
                      <a:r>
                        <a:rPr lang="zh-CN" altLang="en-US" sz="1000" b="0" i="0" u="none" strike="noStrike" noProof="0" dirty="0">
                          <a:solidFill>
                            <a:srgbClr val="002B49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进行。</a:t>
                      </a:r>
                      <a:endParaRPr lang="en-US" sz="1000" b="0" i="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Arial"/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30B1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5443915"/>
                  </a:ext>
                </a:extLst>
              </a:tr>
              <a:tr h="10965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Please ensure you complete Vendor Portal registration through the email invitation link. </a:t>
                      </a: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If you do not receive any invitation link, please log a ticket through </a:t>
                      </a:r>
                      <a:r>
                        <a:rPr lang="en-US" sz="1000" b="1" i="1" u="sng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  <a:hlinkClick r:id="rId3"/>
                        </a:rPr>
                        <a:t>Jabil FS2 Vendor Portal - Queries Form</a:t>
                      </a:r>
                      <a:br>
                        <a:rPr lang="en-US" sz="1000" b="1" i="1" u="sng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  <a:hlinkClick r:id="rId3"/>
                        </a:rPr>
                      </a:b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请确保您通过电子邮件邀请链接完成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Vendor Portal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注册，或您可通过</a:t>
                      </a:r>
                      <a:r>
                        <a:rPr lang="en-US" sz="1000" b="1" i="1" u="sng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  <a:hlinkClick r:id="rId3"/>
                        </a:rPr>
                        <a:t>Jabil FS2 Vendor Portal - Queries Form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提交申请注册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</a:rPr>
                        <a:t>Vendor Portal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账户​。</a:t>
                      </a:r>
                    </a:p>
                    <a:p>
                      <a:pPr algn="ctr" rtl="0" fontAlgn="base"/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如果您没有收到邀请链接，请点击</a:t>
                      </a:r>
                      <a:r>
                        <a:rPr lang="en-US" sz="1000" b="1" i="1" u="sng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rial"/>
                          <a:hlinkClick r:id="rId3"/>
                        </a:rPr>
                        <a:t>Jabil FS2 Vendor Portal - Queries Form</a:t>
                      </a:r>
                      <a:r>
                        <a:rPr lang="zh-CN" altLang="en-US" sz="10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提交申请。​</a:t>
                      </a:r>
                      <a:endParaRPr lang="en-US" sz="1000" b="0" i="0" u="none" strike="noStrike" kern="120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  <a:hlinkClick r:id="rId3">
                          <a:extLst>
                            <a:ext uri="{A12FA001-AC4F-418D-AE19-62706E023703}">
                              <ahyp:hlinkClr xmlns:ahyp="http://schemas.microsoft.com/office/drawing/2018/hyperlinkcolor" val="tx"/>
                            </a:ext>
                          </a:extLst>
                        </a:hlinkClick>
                      </a:endParaRPr>
                    </a:p>
                  </a:txBody>
                  <a:tcPr marL="47993" marR="47993" marT="23996" marB="23996" anchor="ctr">
                    <a:lnL w="6350" cap="flat" cmpd="sng" algn="ctr">
                      <a:solidFill>
                        <a:srgbClr val="70B6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790622"/>
                  </a:ext>
                </a:extLst>
              </a:tr>
              <a:tr h="633967">
                <a:tc vMerge="1">
                  <a:txBody>
                    <a:bodyPr/>
                    <a:lstStyle/>
                    <a:p>
                      <a:endParaRPr lang="en-US" altLang="zh-CN"/>
                    </a:p>
                  </a:txBody>
                  <a:tcPr marL="47992" marR="47992" marT="23996" marB="23996" anchor="ctr">
                    <a:lnL w="6350">
                      <a:solidFill>
                        <a:srgbClr val="D09083"/>
                      </a:solidFill>
                    </a:lnL>
                    <a:lnR w="6350" cap="flat" cmpd="sng" algn="ctr">
                      <a:solidFill>
                        <a:srgbClr val="30B1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Only submit invoice in </a:t>
                      </a:r>
                      <a:r>
                        <a:rPr lang="en-US" sz="1000" b="1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PDF Digital / OFD format (OFD format is applicable to E-fapiao)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; (Not allow ZIP / RAR File / Security Password Folder)</a:t>
                      </a:r>
                      <a:b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</a:br>
                      <a:r>
                        <a:rPr lang="zh-CN" alt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只上传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PDF Digital </a:t>
                      </a:r>
                      <a:r>
                        <a:rPr lang="zh-CN" alt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或</a:t>
                      </a:r>
                      <a:r>
                        <a:rPr 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OFD</a:t>
                      </a:r>
                      <a:r>
                        <a:rPr lang="zh-CN" alt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格式的发票 </a:t>
                      </a:r>
                      <a:r>
                        <a:rPr lang="en-US" altLang="zh-CN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(</a:t>
                      </a:r>
                      <a:r>
                        <a:rPr 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OFD</a:t>
                      </a: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格式适用于中国电子发票</a:t>
                      </a:r>
                      <a:r>
                        <a:rPr 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); </a:t>
                      </a: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（</a:t>
                      </a:r>
                      <a:r>
                        <a:rPr lang="zh-CN" alt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压缩文件档，</a:t>
                      </a:r>
                      <a:r>
                        <a:rPr 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RAR file </a:t>
                      </a:r>
                      <a:r>
                        <a:rPr lang="zh-CN" altLang="en-US" sz="1000" b="0" i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或密码加锁档一律不被接受）​</a:t>
                      </a:r>
                      <a:endParaRPr lang="ja-JP" altLang="en-US" sz="1000" b="0" i="0" kern="1200" noProof="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Arial"/>
                      </a:endParaRPr>
                    </a:p>
                  </a:txBody>
                  <a:tcPr marL="47992" marR="47992" marT="23996" marB="23996" anchor="ctr">
                    <a:lnL w="6350" cap="flat" cmpd="sng" algn="ctr">
                      <a:solidFill>
                        <a:srgbClr val="30B1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5150456"/>
                  </a:ext>
                </a:extLst>
              </a:tr>
              <a:tr h="651102">
                <a:tc vMerge="1">
                  <a:txBody>
                    <a:bodyPr/>
                    <a:lstStyle/>
                    <a:p>
                      <a:endParaRPr lang="en-US" altLang="zh-CN"/>
                    </a:p>
                  </a:txBody>
                  <a:tcPr marL="47992" marR="47992" marT="23996" marB="23996" anchor="ctr">
                    <a:lnL w="6350">
                      <a:solidFill>
                        <a:srgbClr val="D09083"/>
                      </a:solidFill>
                    </a:lnL>
                    <a:lnR w="6350">
                      <a:solidFill>
                        <a:srgbClr val="30B183"/>
                      </a:solidFill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Invoice# should not more than 16 digits</a:t>
                      </a:r>
                      <a:b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</a:b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发票号码不超过</a:t>
                      </a:r>
                      <a:r>
                        <a:rPr lang="en-US" altLang="zh-CN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16</a:t>
                      </a: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位数​</a:t>
                      </a:r>
                      <a:endParaRPr lang="en-US" sz="1000" b="0" i="0" kern="120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Arial"/>
                      </a:endParaRPr>
                    </a:p>
                  </a:txBody>
                  <a:tcPr marL="47992" marR="47992" marT="23996" marB="23996" anchor="ctr">
                    <a:lnL w="6350">
                      <a:solidFill>
                        <a:srgbClr val="F0D083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769715"/>
                  </a:ext>
                </a:extLst>
              </a:tr>
              <a:tr h="873848">
                <a:tc vMerge="1">
                  <a:txBody>
                    <a:bodyPr/>
                    <a:lstStyle/>
                    <a:p>
                      <a:endParaRPr lang="en-US" altLang="zh-CN"/>
                    </a:p>
                  </a:txBody>
                  <a:tcPr marL="47992" marR="47992" marT="23996" marB="23996" anchor="ctr">
                    <a:lnL w="6350">
                      <a:solidFill>
                        <a:srgbClr val="D09083"/>
                      </a:solidFill>
                    </a:lnL>
                    <a:lnR w="6350">
                      <a:solidFill>
                        <a:srgbClr val="30B183"/>
                      </a:solidFill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  <a:t>Strictly for invoice submission only. Avoid send in consignment invoices &amp; Trash (non-invoice documents, packing list, T&amp;C, AP query, SOA, Delivery Note, Acknowledgement)</a:t>
                      </a:r>
                      <a:br>
                        <a:rPr lang="en-US" sz="10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  <a:cs typeface="Arial"/>
                        </a:rPr>
                      </a:b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请不要上传寄库发票或任何不是发票形式的文件档货物清单（发票清单，</a:t>
                      </a:r>
                      <a:r>
                        <a:rPr lang="en-US" altLang="zh-CN" sz="1000" b="0" i="0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Arial"/>
                        </a:rPr>
                        <a:t>AP</a:t>
                      </a: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疑问， 对账单，货物清单， 确认通知单</a:t>
                      </a:r>
                      <a:r>
                        <a:rPr lang="en-US" altLang="zh-CN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)</a:t>
                      </a:r>
                      <a:r>
                        <a:rPr lang="zh-CN" altLang="en-US" sz="1000" b="0" i="0" kern="120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Arial"/>
                        </a:rPr>
                        <a:t>​</a:t>
                      </a:r>
                      <a:endParaRPr lang="en-US" altLang="ja-JP" sz="1000" b="0" i="0" kern="120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Arial"/>
                      </a:endParaRPr>
                    </a:p>
                  </a:txBody>
                  <a:tcPr marL="47992" marR="47992" marT="23996" marB="23996" anchor="ctr">
                    <a:lnL w="6350">
                      <a:solidFill>
                        <a:srgbClr val="F0D083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031798"/>
                  </a:ext>
                </a:extLst>
              </a:tr>
            </a:tbl>
          </a:graphicData>
        </a:graphic>
      </p:graphicFrame>
      <p:sp>
        <p:nvSpPr>
          <p:cNvPr id="6" name="Title 14">
            <a:extLst>
              <a:ext uri="{FF2B5EF4-FFF2-40B4-BE49-F238E27FC236}">
                <a16:creationId xmlns:a16="http://schemas.microsoft.com/office/drawing/2014/main" id="{67C17E01-E580-03F8-9A8C-82EABA82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75927"/>
            <a:ext cx="11010900" cy="986828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Invoice Submission 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发票提交注意事项</a:t>
            </a:r>
            <a:endParaRPr 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561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CB106C-FC26-25E3-E8BC-053072F377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1F21B853-3A58-4880-7210-BB23FF39F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75927"/>
            <a:ext cx="11010900" cy="986828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Invoice Requirements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发票开具要求</a:t>
            </a:r>
            <a:endParaRPr 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77B8B7-F97E-B2A9-C8EA-FB58D4E03EB3}"/>
              </a:ext>
            </a:extLst>
          </p:cNvPr>
          <p:cNvSpPr txBox="1"/>
          <p:nvPr/>
        </p:nvSpPr>
        <p:spPr>
          <a:xfrm>
            <a:off x="152267" y="1388963"/>
            <a:ext cx="11977844" cy="12618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>
              <a:ea typeface="+mn-lt"/>
              <a:cs typeface="+mn-lt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A9FAE5A-4526-D41D-269C-80E6B3380C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347187"/>
              </p:ext>
            </p:extLst>
          </p:nvPr>
        </p:nvGraphicFramePr>
        <p:xfrm>
          <a:off x="241711" y="916864"/>
          <a:ext cx="11708578" cy="5515448"/>
        </p:xfrm>
        <a:graphic>
          <a:graphicData uri="http://schemas.openxmlformats.org/drawingml/2006/table">
            <a:tbl>
              <a:tblPr/>
              <a:tblGrid>
                <a:gridCol w="1657003">
                  <a:extLst>
                    <a:ext uri="{9D8B030D-6E8A-4147-A177-3AD203B41FA5}">
                      <a16:colId xmlns:a16="http://schemas.microsoft.com/office/drawing/2014/main" val="1087534790"/>
                    </a:ext>
                  </a:extLst>
                </a:gridCol>
                <a:gridCol w="10051575">
                  <a:extLst>
                    <a:ext uri="{9D8B030D-6E8A-4147-A177-3AD203B41FA5}">
                      <a16:colId xmlns:a16="http://schemas.microsoft.com/office/drawing/2014/main" val="847873932"/>
                    </a:ext>
                  </a:extLst>
                </a:gridCol>
              </a:tblGrid>
              <a:tr h="351688">
                <a:tc gridSpan="2"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Invoicing Requirements </a:t>
                      </a:r>
                      <a:r>
                        <a:rPr lang="zh-CN" altLang="en-US" sz="1200" b="1" i="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</a:rPr>
                        <a:t>发票开具要求</a:t>
                      </a:r>
                      <a:endParaRPr lang="zh-CN" altLang="en-US" sz="12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5021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01D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679184"/>
                  </a:ext>
                </a:extLst>
              </a:tr>
              <a:tr h="471664"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Category </a:t>
                      </a: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类别</a:t>
                      </a:r>
                      <a:r>
                        <a:rPr lang="en-US" sz="1200" b="0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zh-CN" altLang="en-US" sz="12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等线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Direct Material (SAP) </a:t>
                      </a:r>
                      <a:b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</a:b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原材料</a:t>
                      </a:r>
                      <a:endParaRPr lang="zh-CN" altLang="en-US" sz="1200" b="1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02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530289"/>
                  </a:ext>
                </a:extLst>
              </a:tr>
              <a:tr h="3516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Description </a:t>
                      </a: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描述</a:t>
                      </a:r>
                      <a:endParaRPr lang="zh-CN" altLang="en-US" sz="1200" b="1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02D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495298"/>
                  </a:ext>
                </a:extLst>
              </a:tr>
              <a:tr h="76199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Invoice Date</a:t>
                      </a:r>
                      <a:br>
                        <a:rPr 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</a:rPr>
                      </a:br>
                      <a:r>
                        <a:rPr lang="zh-CN" alt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</a:rPr>
                        <a:t>开票日期</a:t>
                      </a:r>
                      <a:endParaRPr lang="zh-CN" sz="1200" b="0" i="0" u="none" strike="noStrike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1036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Invoice shall not be issued prior to the actual date of delivery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实际交货日期或资产未验收之前勿开具发票</a:t>
                      </a:r>
                      <a:endParaRPr lang="zh-CN" altLang="en-US" sz="1200" b="0" i="0" u="none" strike="noStrike" kern="1200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02D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038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807755"/>
                  </a:ext>
                </a:extLst>
              </a:tr>
              <a:tr h="87220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Quantity &amp; Unit Price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数量</a:t>
                      </a: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单价</a:t>
                      </a:r>
                      <a:endParaRPr lang="zh-CN" dirty="0">
                        <a:solidFill>
                          <a:schemeClr val="accent5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Quantity and unit price of the itemized goods/services specified in an invoice must be aligned with the purchase order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订单数量及单价必须与采购订单一致​</a:t>
                      </a: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038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031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291477"/>
                  </a:ext>
                </a:extLst>
              </a:tr>
              <a:tr h="691654">
                <a:tc row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Purchase Order Number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订单号码</a:t>
                      </a:r>
                      <a:endParaRPr lang="en-US" altLang="zh-CN" sz="1200" b="0" i="0" u="none" strike="noStrike" noProof="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303714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  <a:t>Mandatory to issue one invoice with one purchase order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</a:b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一个订单开具一张发票</a:t>
                      </a:r>
                      <a:endParaRPr lang="zh-CN" altLang="en-US" sz="1200" b="0" i="0" u="none" strike="noStrike" kern="1200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F03114"/>
                      </a:solidFill>
                    </a:lnT>
                    <a:lnB w="6350">
                      <a:solidFill>
                        <a:srgbClr val="F03114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468924"/>
                  </a:ext>
                </a:extLst>
              </a:tr>
              <a:tr h="996452">
                <a:tc vMerge="1">
                  <a:txBody>
                    <a:bodyPr/>
                    <a:lstStyle/>
                    <a:p>
                      <a:endParaRPr lang="en-US" altLang="zh-CN"/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303714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  <a:t>Mixture of Direct Material and Indirect Material (C-1000XXXXXXXX) purchase orders in the same invoice is not acceptable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</a:b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原材料订单和非原材料订单（</a:t>
                      </a:r>
                      <a:r>
                        <a:rPr lang="en-US" altLang="zh-CN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C-1000XXXXXXX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）勿开在同一张发票  ​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  </a:t>
                      </a:r>
                      <a:endParaRPr lang="zh-CN" altLang="en-US" sz="1200" b="0" i="0" u="none" strike="noStrike" kern="1200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F03114"/>
                      </a:solidFill>
                    </a:lnT>
                    <a:lnB w="6350">
                      <a:solidFill>
                        <a:srgbClr val="F03114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027293"/>
                  </a:ext>
                </a:extLst>
              </a:tr>
              <a:tr h="1018103">
                <a:tc vMerge="1">
                  <a:txBody>
                    <a:bodyPr/>
                    <a:lstStyle/>
                    <a:p>
                      <a:endParaRPr lang="en-US" altLang="zh-CN"/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303714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  <a:t>Mixture of non-consignment order and consignment order in the same invoice is not acceptable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宋体"/>
                        </a:rPr>
                      </a:b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非寄售的订单和寄售订单勿开在同一张发票</a:t>
                      </a:r>
                      <a:endParaRPr lang="zh-CN" altLang="en-US" sz="1200" b="0" i="0" u="none" strike="noStrike" kern="1200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4945" marR="64945" marT="32473" marB="32473" anchor="ctr">
                    <a:lnL w="6350">
                      <a:solidFill>
                        <a:srgbClr val="303714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F03114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990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740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CB106C-FC26-25E3-E8BC-053072F3772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96"/>
          <a:stretch/>
        </p:blipFill>
        <p:spPr>
          <a:xfrm>
            <a:off x="0" y="0"/>
            <a:ext cx="12192000" cy="64261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29BB31-3F48-AF04-C602-CEBD9A3ED3C0}"/>
              </a:ext>
            </a:extLst>
          </p:cNvPr>
          <p:cNvSpPr txBox="1"/>
          <p:nvPr/>
        </p:nvSpPr>
        <p:spPr>
          <a:xfrm>
            <a:off x="322348" y="1379654"/>
            <a:ext cx="11697210" cy="12618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lvl="1"/>
            <a:endParaRPr lang="en-US" sz="2000">
              <a:ea typeface="+mn-lt"/>
              <a:cs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>
              <a:ea typeface="+mn-lt"/>
              <a:cs typeface="+mn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866374D-B22D-7A99-ED0E-F83C2172C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34088"/>
              </p:ext>
            </p:extLst>
          </p:nvPr>
        </p:nvGraphicFramePr>
        <p:xfrm>
          <a:off x="149380" y="903285"/>
          <a:ext cx="11870178" cy="5397899"/>
        </p:xfrm>
        <a:graphic>
          <a:graphicData uri="http://schemas.openxmlformats.org/drawingml/2006/table">
            <a:tbl>
              <a:tblPr/>
              <a:tblGrid>
                <a:gridCol w="1679872">
                  <a:extLst>
                    <a:ext uri="{9D8B030D-6E8A-4147-A177-3AD203B41FA5}">
                      <a16:colId xmlns:a16="http://schemas.microsoft.com/office/drawing/2014/main" val="1087534790"/>
                    </a:ext>
                  </a:extLst>
                </a:gridCol>
                <a:gridCol w="10190306">
                  <a:extLst>
                    <a:ext uri="{9D8B030D-6E8A-4147-A177-3AD203B41FA5}">
                      <a16:colId xmlns:a16="http://schemas.microsoft.com/office/drawing/2014/main" val="847873932"/>
                    </a:ext>
                  </a:extLst>
                </a:gridCol>
              </a:tblGrid>
              <a:tr h="404296">
                <a:tc gridSpan="2"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Invoicing Requirements </a:t>
                      </a:r>
                      <a:r>
                        <a:rPr lang="zh-CN" altLang="en-US" sz="1200" b="1" i="0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</a:rPr>
                        <a:t>发票开具要求</a:t>
                      </a:r>
                      <a:endParaRPr lang="zh-CN" altLang="en-US" sz="12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等线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5021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01D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679184"/>
                  </a:ext>
                </a:extLst>
              </a:tr>
              <a:tr h="513565"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Category </a:t>
                      </a: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类别</a:t>
                      </a:r>
                      <a:endParaRPr lang="zh-CN" altLang="en-US" sz="12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等线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  <a:t>Direct Material (SAP)</a:t>
                      </a:r>
                      <a:br>
                        <a:rPr lang="en-US" sz="1200" b="0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原材料</a:t>
                      </a:r>
                      <a:endParaRPr lang="zh-CN" altLang="en-US" sz="12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等线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02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530289"/>
                  </a:ext>
                </a:extLst>
              </a:tr>
              <a:tr h="40429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Description </a:t>
                      </a:r>
                      <a:r>
                        <a:rPr lang="zh-CN" altLang="en-US" sz="1200" b="1" i="0" dirty="0">
                          <a:solidFill>
                            <a:srgbClr val="44546A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Calibri" panose="020F0502020204030204" pitchFamily="34" charset="0"/>
                        </a:rPr>
                        <a:t>描述</a:t>
                      </a:r>
                      <a:endParaRPr lang="zh-CN" altLang="en-US" sz="1200" b="1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Calibri" panose="020F050202020403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F019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02D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495298"/>
                  </a:ext>
                </a:extLst>
              </a:tr>
              <a:tr h="579127"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Invoice Description</a:t>
                      </a:r>
                      <a:r>
                        <a:rPr 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 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发票规格</a:t>
                      </a:r>
                      <a:r>
                        <a:rPr 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 </a:t>
                      </a:r>
                      <a:endParaRPr lang="en-US" altLang="zh-CN" sz="1200" b="0" i="0" u="none" strike="noStrike" noProof="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lvl="0" algn="ctr">
                        <a:buNone/>
                      </a:pPr>
                      <a:endParaRPr lang="en-US" altLang="zh-CN" sz="1200" b="0" i="0" u="none" strike="noStrike" noProof="0" dirty="0">
                        <a:solidFill>
                          <a:schemeClr val="accent5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lvl="0" algn="ctr">
                        <a:buNone/>
                      </a:pPr>
                      <a:r>
                        <a:rPr 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  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(Only applicable to </a:t>
                      </a:r>
                      <a:r>
                        <a:rPr lang="en-US" alt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China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 </a:t>
                      </a:r>
                      <a:r>
                        <a:rPr lang="en-US" alt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VAT - 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CNY</a:t>
                      </a:r>
                      <a:r>
                        <a:rPr lang="en-US" alt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 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currency</a:t>
                      </a:r>
                      <a:r>
                        <a:rPr lang="en-US" alt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</a:rPr>
                        <a:t> 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invoices</a:t>
                      </a:r>
                      <a:r>
                        <a:rPr lang="en-US" alt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 </a:t>
                      </a:r>
                      <a:r>
                        <a:rPr lang="zh-CN" altLang="en-US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仅适用于中国增值税人民币发票</a:t>
                      </a:r>
                      <a:r>
                        <a:rPr lang="zh-CN" sz="1200" b="1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)</a:t>
                      </a:r>
                      <a:endParaRPr lang="zh-CN" sz="1200" b="1" i="0" u="none" strike="noStrike" noProof="0" dirty="0">
                        <a:solidFill>
                          <a:srgbClr val="FF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lvl="0" algn="ctr" rtl="0">
                        <a:buNone/>
                      </a:pP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 </a:t>
                      </a: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 </a:t>
                      </a:r>
                      <a:endParaRPr lang="zh-CN" sz="1200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ctr" rtl="0">
                        <a:buNone/>
                      </a:pP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 </a:t>
                      </a: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 </a:t>
                      </a:r>
                      <a:endParaRPr lang="zh-CN" sz="1200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 algn="ctr" rtl="0">
                        <a:buNone/>
                      </a:pP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 </a:t>
                      </a:r>
                      <a:r>
                        <a:rPr lang="zh-CN" altLang="en-US" sz="1200" b="0" i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等线"/>
                        </a:rPr>
                        <a:t> </a:t>
                      </a:r>
                      <a:endParaRPr lang="zh-CN" sz="1200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1036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030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Product description should indicate in the invoice, do not leave it blank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规格型号需按规范准确详尽，如无则直接填无</a:t>
                      </a: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02D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031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807755"/>
                  </a:ext>
                </a:extLst>
              </a:tr>
              <a:tr h="1103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Rebate invoice/Credit Note must indicate the rebate reason, original purchase order number with line and original invoice number at “Remarks” column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折让蓝字发票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/</a:t>
                      </a: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红字发票需注明折扣原因、原订单号项次及原发票号</a:t>
                      </a: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031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038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327589"/>
                  </a:ext>
                </a:extLst>
              </a:tr>
              <a:tr h="6337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Goods or Taxable Services column must include Chinese description</a:t>
                      </a:r>
                      <a:b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货物或应税劳务服务名称那一栏必须含有中文品名</a:t>
                      </a: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9034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038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DD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958646"/>
                  </a:ext>
                </a:extLst>
              </a:tr>
              <a:tr h="655615">
                <a:tc vMerge="1">
                  <a:txBody>
                    <a:bodyPr/>
                    <a:lstStyle/>
                    <a:p>
                      <a:endParaRPr lang="zh-CN" altLang="en-US" sz="1200" b="0" i="0">
                        <a:solidFill>
                          <a:srgbClr val="000000"/>
                        </a:solidFill>
                        <a:effectLst/>
                        <a:latin typeface="等线"/>
                        <a:ea typeface="等线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Invoice shall contain the correspondence purchase order number/consignment’s information, vendor code, name of purchaser at “Remarks” column</a:t>
                      </a:r>
                    </a:p>
                    <a:p>
                      <a:pPr lvl="0" algn="ctr">
                        <a:buNone/>
                      </a:pP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订单号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/</a:t>
                      </a: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寄售信息、供应商代码和采购名称需注明在备注栏位</a:t>
                      </a: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DD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0DF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291477"/>
                  </a:ext>
                </a:extLst>
              </a:tr>
              <a:tr h="1103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  <a:t>Fixed Asset invoice is required to indicate “Advance payment/Progressive payment/Acceptance payment/Retention payment at “Remarks” column</a:t>
                      </a:r>
                      <a:br>
                        <a:rPr lang="en-US" sz="1200" b="0" i="0" u="none" strike="noStrike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资产类的发票需注明预付款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/</a:t>
                      </a: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进度款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/</a:t>
                      </a: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验收款（验收码）</a:t>
                      </a:r>
                      <a:r>
                        <a:rPr lang="en-US" altLang="zh-CN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/</a:t>
                      </a:r>
                      <a:r>
                        <a:rPr lang="zh-CN" altLang="en-US" sz="1200" b="0" i="0" u="none" strike="noStrike" kern="1200" noProof="0" dirty="0">
                          <a:solidFill>
                            <a:schemeClr val="accent5"/>
                          </a:solidFill>
                          <a:effectLst/>
                          <a:latin typeface="Century Gothic" panose="020B0502020202020204" pitchFamily="34" charset="0"/>
                          <a:ea typeface="楷体" panose="02010609060101010101" pitchFamily="49" charset="-122"/>
                          <a:cs typeface="+mn-cs"/>
                        </a:rPr>
                        <a:t>保固款​</a:t>
                      </a:r>
                      <a:endParaRPr lang="en-US" sz="1200" b="0" i="0" u="none" strike="noStrike" kern="1200" noProof="0" dirty="0">
                        <a:solidFill>
                          <a:schemeClr val="accent5"/>
                        </a:solidFill>
                        <a:effectLst/>
                        <a:latin typeface="Century Gothic" panose="020B0502020202020204" pitchFamily="34" charset="0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4945" marR="64945" marT="32473" marB="32473" anchor="ctr">
                    <a:lnL w="6350" cap="flat" cmpd="sng" algn="ctr">
                      <a:solidFill>
                        <a:srgbClr val="3037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0DF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F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2882895"/>
                  </a:ext>
                </a:extLst>
              </a:tr>
            </a:tbl>
          </a:graphicData>
        </a:graphic>
      </p:graphicFrame>
      <p:sp>
        <p:nvSpPr>
          <p:cNvPr id="8" name="Title 14">
            <a:extLst>
              <a:ext uri="{FF2B5EF4-FFF2-40B4-BE49-F238E27FC236}">
                <a16:creationId xmlns:a16="http://schemas.microsoft.com/office/drawing/2014/main" id="{8276004F-047E-B918-39E9-49BDD1090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75927"/>
            <a:ext cx="11010900" cy="986828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Invoice Requirements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发票开具要求</a:t>
            </a:r>
            <a:endParaRPr 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198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3770688"/>
      </p:ext>
    </p:extLst>
  </p:cSld>
  <p:clrMapOvr>
    <a:masterClrMapping/>
  </p:clrMapOvr>
</p:sld>
</file>

<file path=ppt/theme/theme1.xml><?xml version="1.0" encoding="utf-8"?>
<a:theme xmlns:a="http://schemas.openxmlformats.org/drawingml/2006/main" name="Jabil">
  <a:themeElements>
    <a:clrScheme name="Custom 17">
      <a:dk1>
        <a:srgbClr val="494949"/>
      </a:dk1>
      <a:lt1>
        <a:srgbClr val="FFFFFF"/>
      </a:lt1>
      <a:dk2>
        <a:srgbClr val="003C6B"/>
      </a:dk2>
      <a:lt2>
        <a:srgbClr val="008651"/>
      </a:lt2>
      <a:accent1>
        <a:srgbClr val="43B7FF"/>
      </a:accent1>
      <a:accent2>
        <a:srgbClr val="DC582A"/>
      </a:accent2>
      <a:accent3>
        <a:srgbClr val="8BB503"/>
      </a:accent3>
      <a:accent4>
        <a:srgbClr val="702F8A"/>
      </a:accent4>
      <a:accent5>
        <a:srgbClr val="002B49"/>
      </a:accent5>
      <a:accent6>
        <a:srgbClr val="BD2832"/>
      </a:accent6>
      <a:hlink>
        <a:srgbClr val="0F80EE"/>
      </a:hlink>
      <a:folHlink>
        <a:srgbClr val="1080EE"/>
      </a:folHlink>
    </a:clrScheme>
    <a:fontScheme name="Grandview">
      <a:majorFont>
        <a:latin typeface="Grandview"/>
        <a:ea typeface=""/>
        <a:cs typeface=""/>
      </a:majorFont>
      <a:minorFont>
        <a:latin typeface="Grandvi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noAutofit/>
      </a:bodyPr>
      <a:lstStyle>
        <a:defPPr algn="l">
          <a:defRPr sz="1500" dirty="0" smtClean="0">
            <a:latin typeface="Grandview" panose="020B05020402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df4ecc1-dfa4-474d-adc0-f795c9945782" xsi:nil="true"/>
    <lcf76f155ced4ddcb4097134ff3c332f xmlns="c07a74b5-69a7-4c8a-95f9-6b4a03cb0bd0">
      <Terms xmlns="http://schemas.microsoft.com/office/infopath/2007/PartnerControls"/>
    </lcf76f155ced4ddcb4097134ff3c332f>
    <SharedWithUsers xmlns="4c208f35-34f5-4c1b-9c9d-6afa76099eb9">
      <UserInfo>
        <DisplayName>ShihPeng Low</DisplayName>
        <AccountId>50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C7EB41180C044D881C12516507B3F8" ma:contentTypeVersion="17" ma:contentTypeDescription="Create a new document." ma:contentTypeScope="" ma:versionID="e21393a74d9fd51f3fe5606ac80c3650">
  <xsd:schema xmlns:xsd="http://www.w3.org/2001/XMLSchema" xmlns:xs="http://www.w3.org/2001/XMLSchema" xmlns:p="http://schemas.microsoft.com/office/2006/metadata/properties" xmlns:ns2="c07a74b5-69a7-4c8a-95f9-6b4a03cb0bd0" xmlns:ns3="4c208f35-34f5-4c1b-9c9d-6afa76099eb9" xmlns:ns4="8df4ecc1-dfa4-474d-adc0-f795c9945782" targetNamespace="http://schemas.microsoft.com/office/2006/metadata/properties" ma:root="true" ma:fieldsID="00b0f774022a3f4540ff0bbf90c9f158" ns2:_="" ns3:_="" ns4:_="">
    <xsd:import namespace="c07a74b5-69a7-4c8a-95f9-6b4a03cb0bd0"/>
    <xsd:import namespace="4c208f35-34f5-4c1b-9c9d-6afa76099eb9"/>
    <xsd:import namespace="8df4ecc1-dfa4-474d-adc0-f795c99457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7a74b5-69a7-4c8a-95f9-6b4a03cb0b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755be00-eece-4a55-a28c-0ca9f7787e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208f35-34f5-4c1b-9c9d-6afa76099e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f4ecc1-dfa4-474d-adc0-f795c9945782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29bbf428-9028-400e-8e4d-d9aa10bf7661}" ma:internalName="TaxCatchAll" ma:showField="CatchAllData" ma:web="4c208f35-34f5-4c1b-9c9d-6afa76099e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7BAF99-4BE9-4386-B5E3-A32CA00775CF}">
  <ds:schemaRefs>
    <ds:schemaRef ds:uri="http://purl.org/dc/dcmitype/"/>
    <ds:schemaRef ds:uri="4c208f35-34f5-4c1b-9c9d-6afa76099eb9"/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8df4ecc1-dfa4-474d-adc0-f795c9945782"/>
    <ds:schemaRef ds:uri="http://schemas.microsoft.com/office/infopath/2007/PartnerControls"/>
    <ds:schemaRef ds:uri="http://schemas.openxmlformats.org/package/2006/metadata/core-properties"/>
    <ds:schemaRef ds:uri="c07a74b5-69a7-4c8a-95f9-6b4a03cb0bd0"/>
  </ds:schemaRefs>
</ds:datastoreItem>
</file>

<file path=customXml/itemProps2.xml><?xml version="1.0" encoding="utf-8"?>
<ds:datastoreItem xmlns:ds="http://schemas.openxmlformats.org/officeDocument/2006/customXml" ds:itemID="{DB8E0DCF-0128-4D97-B71C-A6C139E161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7BBD96-EE60-494E-91A5-51ED5B24A1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7a74b5-69a7-4c8a-95f9-6b4a03cb0bd0"/>
    <ds:schemaRef ds:uri="4c208f35-34f5-4c1b-9c9d-6afa76099eb9"/>
    <ds:schemaRef ds:uri="8df4ecc1-dfa4-474d-adc0-f795c99457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27551</TotalTime>
  <Words>2860</Words>
  <Application>Microsoft Office PowerPoint</Application>
  <PresentationFormat>Widescreen</PresentationFormat>
  <Paragraphs>252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楷体</vt:lpstr>
      <vt:lpstr>72 Black</vt:lpstr>
      <vt:lpstr>Amasis MT Pro Black</vt:lpstr>
      <vt:lpstr>Arial</vt:lpstr>
      <vt:lpstr>Bernard MT Condensed</vt:lpstr>
      <vt:lpstr>Calibri</vt:lpstr>
      <vt:lpstr>Century Gothic</vt:lpstr>
      <vt:lpstr>Grandview</vt:lpstr>
      <vt:lpstr>Wingdings</vt:lpstr>
      <vt:lpstr>Jabil</vt:lpstr>
      <vt:lpstr>Jabil FS2 Vendor Portal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附录</vt:lpstr>
      <vt:lpstr>Invoice Submission 发票提交注意事项</vt:lpstr>
      <vt:lpstr>Invoice Requirements发票开具要求</vt:lpstr>
      <vt:lpstr>Invoice Requirements发票开具要求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Jabil Presentation</dc:title>
  <dc:subject/>
  <dc:creator>MingChing Lee</dc:creator>
  <cp:keywords/>
  <dc:description/>
  <cp:lastModifiedBy>MingChing Lee</cp:lastModifiedBy>
  <cp:revision>745</cp:revision>
  <cp:lastPrinted>2024-01-18T19:28:42Z</cp:lastPrinted>
  <dcterms:created xsi:type="dcterms:W3CDTF">2018-09-28T17:31:15Z</dcterms:created>
  <dcterms:modified xsi:type="dcterms:W3CDTF">2024-02-16T06:08:20Z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0x01010014C7EB41180C044D881C12516507B3F8</vt:lpwstr>
  </property>
  <property fmtid="{D5CDD505-2E9C-101B-9397-08002B2CF9AE}" pid="3" name="MediaServiceImageTags">
    <vt:lpwstr/>
  </property>
</Properties>
</file>