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2134959780" r:id="rId5"/>
    <p:sldId id="2134959784" r:id="rId6"/>
    <p:sldId id="2134959789" r:id="rId7"/>
    <p:sldId id="2134959791" r:id="rId8"/>
    <p:sldId id="2134959787" r:id="rId9"/>
    <p:sldId id="2134959788" r:id="rId10"/>
    <p:sldId id="2134959792" r:id="rId11"/>
    <p:sldId id="2134959793" r:id="rId12"/>
    <p:sldId id="2134959796" r:id="rId13"/>
    <p:sldId id="2134959795" r:id="rId14"/>
    <p:sldId id="2134959794" r:id="rId15"/>
    <p:sldId id="2134959797" r:id="rId16"/>
    <p:sldId id="2134959798" r:id="rId17"/>
    <p:sldId id="2134959799" r:id="rId18"/>
    <p:sldId id="25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0FEE17-F7DE-FE96-E077-66570F085DA2}" name="Timur Aydin" initials="TA" userId="S::Timur_Aydin@jabil.com::a6764bd0-563e-429f-acae-efa238fc5bc8" providerId="AD"/>
  <p188:author id="{83A4DF44-3710-E64C-5431-997DFC91C414}" name="Shannon Poff" initials="SP" userId="S::shannon_poff@jabil.com::aa92143c-28e0-4f19-a8a3-f4f9e41e4e0f" providerId="AD"/>
  <p188:author id="{90ABF467-C541-F75F-FE31-334EB46729CB}" name="Timur Aydin" initials="TA" userId="S::timur_aydin@jabil.com::a6764bd0-563e-429f-acae-efa238fc5bc8" providerId="AD"/>
  <p188:author id="{B12B7998-2E54-56E9-61E9-0EC5DFB56A94}" name="McKenna Kelley" initials="MK" userId="S::mckenna_kelley@jabil.com::df871df5-1de4-486a-a89f-c8ad8037bc16" providerId="AD"/>
  <p188:author id="{DD3ED8E7-3C23-D003-A117-37AB21C6A7C2}" name="Jennafer Stahl" initials="JS" userId="66ba5215df030e28" providerId="Windows Live"/>
  <p188:author id="{8D2CACF1-DE59-9070-39D5-25DC0F31096E}" name="McKenna Kelley" initials="" userId="S::McKenna_Kelley@jabil.com::df871df5-1de4-486a-a89f-c8ad8037bc1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Jennafer Stahl" initials="JS" lastIdx="64" clrIdx="0"/>
  <p:cmAuthor id="2" name="Jennafer Stahl" initials="JS [2]" lastIdx="1" clrIdx="1"/>
  <p:cmAuthor id="3" name="Jennafer Stahl" initials="JS [3]" lastIdx="1" clrIdx="2"/>
  <p:cmAuthor id="4" name="Jennafer Stahl" initials="JS [4]" lastIdx="1" clrIdx="3"/>
  <p:cmAuthor id="5" name="Jennafer Stahl" initials="JS [5]" lastIdx="1" clrIdx="4"/>
  <p:cmAuthor id="6" name="Jennafer Stahl" initials="JS [6]" lastIdx="1" clrIdx="5"/>
  <p:cmAuthor id="7" name="Jennafer Stahl" initials="JS [7]" lastIdx="1" clrIdx="6"/>
  <p:cmAuthor id="8" name="Jennafer Stahl" initials="JS [8]" lastIdx="1" clrIdx="7"/>
  <p:cmAuthor id="9" name="Jennafer Stahl" initials="JS [9]" lastIdx="1" clrIdx="8"/>
  <p:cmAuthor id="10" name="Jennafer Stahl" initials="JS [10]" lastIdx="1" clrIdx="9"/>
  <p:cmAuthor id="11" name="Jennafer Stahl" initials="JS [11]" lastIdx="1" clrIdx="10"/>
  <p:cmAuthor id="12" name="Jennafer Stahl" initials="JS [12]" lastIdx="1" clrIdx="11"/>
  <p:cmAuthor id="13" name="Jennafer Stahl" initials="JS [13]" lastIdx="1" clrIdx="12"/>
  <p:cmAuthor id="14" name="Jennafer Stahl" initials="JS [14]" lastIdx="1" clrIdx="13"/>
  <p:cmAuthor id="15" name="Shannon Billig" initials="SB" lastIdx="5" clrIdx="1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88"/>
    <a:srgbClr val="B8B8B8"/>
    <a:srgbClr val="FFFFFF"/>
    <a:srgbClr val="173953"/>
    <a:srgbClr val="87CAED"/>
    <a:srgbClr val="B73E26"/>
    <a:srgbClr val="183550"/>
    <a:srgbClr val="08192A"/>
    <a:srgbClr val="002B49"/>
    <a:srgbClr val="EA9B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EA2277-A702-4C71-8432-FA28BB9B72E8}" v="1" dt="2024-02-16T01:51:30.5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23"/>
    <p:restoredTop sz="92369"/>
  </p:normalViewPr>
  <p:slideViewPr>
    <p:cSldViewPr snapToGrid="0">
      <p:cViewPr varScale="1">
        <p:scale>
          <a:sx n="105" d="100"/>
          <a:sy n="105" d="100"/>
        </p:scale>
        <p:origin x="780"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0"/>
    </p:cViewPr>
  </p:sorterViewPr>
  <p:notesViewPr>
    <p:cSldViewPr snapToGrid="0">
      <p:cViewPr>
        <p:scale>
          <a:sx n="1" d="2"/>
          <a:sy n="1" d="2"/>
        </p:scale>
        <p:origin x="4720" y="294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7E46B7-4068-A54C-A8A0-AF4F61D00FB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CCCE04C-7F28-B84C-8EA6-BF372FC0793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B2015C1-B894-6245-B896-66BA66F80567}" type="datetimeFigureOut">
              <a:rPr lang="en-US" smtClean="0"/>
              <a:t>2/29/2024</a:t>
            </a:fld>
            <a:endParaRPr lang="en-US"/>
          </a:p>
        </p:txBody>
      </p:sp>
      <p:sp>
        <p:nvSpPr>
          <p:cNvPr id="4" name="Footer Placeholder 3">
            <a:extLst>
              <a:ext uri="{FF2B5EF4-FFF2-40B4-BE49-F238E27FC236}">
                <a16:creationId xmlns:a16="http://schemas.microsoft.com/office/drawing/2014/main" id="{109FD0B0-0562-2C49-9568-88A6165443B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9AF7994-AE79-3E42-A956-02675F242F0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3CBB17-2F6E-B44C-942A-1B1290E0998B}" type="slidenum">
              <a:rPr lang="en-US" smtClean="0"/>
              <a:t>‹#›</a:t>
            </a:fld>
            <a:endParaRPr lang="en-US"/>
          </a:p>
        </p:txBody>
      </p:sp>
    </p:spTree>
    <p:extLst>
      <p:ext uri="{BB962C8B-B14F-4D97-AF65-F5344CB8AC3E}">
        <p14:creationId xmlns:p14="http://schemas.microsoft.com/office/powerpoint/2010/main" val="2594919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60E70-1034-7D4E-AF2F-AAFB6351E19E}"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1E30A4-ADFB-C145-B080-9AE697862CDC}" type="slidenum">
              <a:rPr lang="en-US" smtClean="0"/>
              <a:t>‹#›</a:t>
            </a:fld>
            <a:endParaRPr lang="en-US"/>
          </a:p>
        </p:txBody>
      </p:sp>
    </p:spTree>
    <p:extLst>
      <p:ext uri="{BB962C8B-B14F-4D97-AF65-F5344CB8AC3E}">
        <p14:creationId xmlns:p14="http://schemas.microsoft.com/office/powerpoint/2010/main" val="1682451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Add version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21929-0298-484E-985B-6A6541C39D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0797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No Image">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151EACA7-4754-7A54-8504-55BBD10B5816}"/>
              </a:ext>
            </a:extLst>
          </p:cNvPr>
          <p:cNvSpPr/>
          <p:nvPr userDrawn="1"/>
        </p:nvSpPr>
        <p:spPr>
          <a:xfrm flipH="1">
            <a:off x="0" y="-4151"/>
            <a:ext cx="12192000" cy="6862150"/>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78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39" name="Title 1">
            <a:extLst>
              <a:ext uri="{FF2B5EF4-FFF2-40B4-BE49-F238E27FC236}">
                <a16:creationId xmlns:a16="http://schemas.microsoft.com/office/drawing/2014/main" id="{609DE6F5-77C5-0844-9A50-09589D9935B7}"/>
              </a:ext>
            </a:extLst>
          </p:cNvPr>
          <p:cNvSpPr>
            <a:spLocks noGrp="1"/>
          </p:cNvSpPr>
          <p:nvPr userDrawn="1">
            <p:ph type="ctrTitle" hasCustomPrompt="1"/>
          </p:nvPr>
        </p:nvSpPr>
        <p:spPr>
          <a:xfrm>
            <a:off x="1259119" y="1065955"/>
            <a:ext cx="8623762" cy="2091894"/>
          </a:xfrm>
        </p:spPr>
        <p:txBody>
          <a:bodyPr anchor="b">
            <a:noAutofit/>
          </a:bodyPr>
          <a:lstStyle>
            <a:lvl1pPr algn="l">
              <a:defRPr sz="4200" b="0" i="0" cap="none" spc="50" baseline="0">
                <a:solidFill>
                  <a:schemeClr val="bg1"/>
                </a:solidFill>
              </a:defRPr>
            </a:lvl1pPr>
          </a:lstStyle>
          <a:p>
            <a:r>
              <a:rPr lang="en-US" dirty="0"/>
              <a:t>Click to Add Cover Title</a:t>
            </a:r>
          </a:p>
        </p:txBody>
      </p:sp>
      <p:sp>
        <p:nvSpPr>
          <p:cNvPr id="40" name="Subtitle 2">
            <a:extLst>
              <a:ext uri="{FF2B5EF4-FFF2-40B4-BE49-F238E27FC236}">
                <a16:creationId xmlns:a16="http://schemas.microsoft.com/office/drawing/2014/main" id="{235A6360-6987-8540-B66F-648FB7EAB577}"/>
              </a:ext>
            </a:extLst>
          </p:cNvPr>
          <p:cNvSpPr>
            <a:spLocks noGrp="1"/>
          </p:cNvSpPr>
          <p:nvPr userDrawn="1">
            <p:ph type="subTitle" idx="1" hasCustomPrompt="1"/>
          </p:nvPr>
        </p:nvSpPr>
        <p:spPr>
          <a:xfrm>
            <a:off x="1259119" y="3444719"/>
            <a:ext cx="8623762" cy="1034517"/>
          </a:xfrm>
        </p:spPr>
        <p:txBody>
          <a:bodyPr>
            <a:noAutofit/>
          </a:bodyPr>
          <a:lstStyle>
            <a:lvl1pPr marL="0" indent="0" algn="l">
              <a:lnSpc>
                <a:spcPct val="100000"/>
              </a:lnSpc>
              <a:spcBef>
                <a:spcPts val="0"/>
              </a:spcBef>
              <a:buNone/>
              <a:defRPr sz="2200" b="0" cap="none"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41" name="Text Placeholder 14">
            <a:extLst>
              <a:ext uri="{FF2B5EF4-FFF2-40B4-BE49-F238E27FC236}">
                <a16:creationId xmlns:a16="http://schemas.microsoft.com/office/drawing/2014/main" id="{3486A5C8-1B30-7A43-87C5-F75D13951F4A}"/>
              </a:ext>
            </a:extLst>
          </p:cNvPr>
          <p:cNvSpPr>
            <a:spLocks noGrp="1"/>
          </p:cNvSpPr>
          <p:nvPr userDrawn="1">
            <p:ph type="body" sz="quarter" idx="10" hasCustomPrompt="1"/>
          </p:nvPr>
        </p:nvSpPr>
        <p:spPr>
          <a:xfrm>
            <a:off x="6310717" y="5396645"/>
            <a:ext cx="4516745" cy="634779"/>
          </a:xfrm>
        </p:spPr>
        <p:txBody>
          <a:bodyPr lIns="0" tIns="0" rIns="0" bIns="0" anchor="b">
            <a:normAutofit/>
          </a:bodyPr>
          <a:lstStyle>
            <a:lvl1pPr marL="0" indent="0" algn="r">
              <a:lnSpc>
                <a:spcPct val="100000"/>
              </a:lnSpc>
              <a:spcBef>
                <a:spcPts val="0"/>
              </a:spcBef>
              <a:spcAft>
                <a:spcPts val="200"/>
              </a:spcAft>
              <a:buFontTx/>
              <a:buNone/>
              <a:defRPr sz="1200" cap="none" spc="50" baseline="0">
                <a:solidFill>
                  <a:schemeClr val="accent5">
                    <a:lumMod val="50000"/>
                    <a:lumOff val="50000"/>
                  </a:schemeClr>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dirty="0" err="1"/>
              <a:t>Firstname</a:t>
            </a:r>
            <a:r>
              <a:rPr lang="en-US" dirty="0"/>
              <a:t> </a:t>
            </a:r>
            <a:r>
              <a:rPr lang="en-US" dirty="0" err="1"/>
              <a:t>Lastname</a:t>
            </a:r>
            <a:r>
              <a:rPr lang="en-US" dirty="0"/>
              <a:t>  |  Date  |  </a:t>
            </a:r>
            <a:r>
              <a:rPr lang="en-US" dirty="0" err="1"/>
              <a:t>first_last@jabil.com</a:t>
            </a:r>
            <a:endParaRPr lang="en-US" dirty="0"/>
          </a:p>
        </p:txBody>
      </p:sp>
      <p:pic>
        <p:nvPicPr>
          <p:cNvPr id="8" name="Picture 7">
            <a:extLst>
              <a:ext uri="{FF2B5EF4-FFF2-40B4-BE49-F238E27FC236}">
                <a16:creationId xmlns:a16="http://schemas.microsoft.com/office/drawing/2014/main" id="{A941375E-B4A0-7CB6-DD25-C37FFC0B328D}"/>
              </a:ext>
            </a:extLst>
          </p:cNvPr>
          <p:cNvPicPr>
            <a:picLocks noChangeAspect="1"/>
          </p:cNvPicPr>
          <p:nvPr userDrawn="1"/>
        </p:nvPicPr>
        <p:blipFill>
          <a:blip r:embed="rId2"/>
          <a:stretch>
            <a:fillRect/>
          </a:stretch>
        </p:blipFill>
        <p:spPr>
          <a:xfrm>
            <a:off x="1369668" y="5474821"/>
            <a:ext cx="3409331" cy="597613"/>
          </a:xfrm>
          <a:prstGeom prst="rect">
            <a:avLst/>
          </a:prstGeom>
        </p:spPr>
      </p:pic>
      <p:sp>
        <p:nvSpPr>
          <p:cNvPr id="4" name="Text Placeholder 3">
            <a:extLst>
              <a:ext uri="{FF2B5EF4-FFF2-40B4-BE49-F238E27FC236}">
                <a16:creationId xmlns:a16="http://schemas.microsoft.com/office/drawing/2014/main" id="{DAFA9B11-0DA5-0E2F-95F3-D3C3EEBF639A}"/>
              </a:ext>
            </a:extLst>
          </p:cNvPr>
          <p:cNvSpPr>
            <a:spLocks noGrp="1"/>
          </p:cNvSpPr>
          <p:nvPr userDrawn="1">
            <p:ph type="body" sz="quarter" idx="13" hasCustomPrompt="1"/>
          </p:nvPr>
        </p:nvSpPr>
        <p:spPr>
          <a:xfrm>
            <a:off x="3741698" y="491485"/>
            <a:ext cx="7890858" cy="431035"/>
          </a:xfrm>
        </p:spPr>
        <p:txBody>
          <a:bodyPr lIns="0" tIns="0" rIns="0" bIns="0">
            <a:normAutofit/>
          </a:bodyPr>
          <a:lstStyle>
            <a:lvl1pPr marL="0" indent="0" algn="r">
              <a:spcBef>
                <a:spcPts val="0"/>
              </a:spcBef>
              <a:buNone/>
              <a:defRPr sz="1800" cap="all" spc="8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add division, sector or Functional Area</a:t>
            </a:r>
          </a:p>
        </p:txBody>
      </p:sp>
      <p:cxnSp>
        <p:nvCxnSpPr>
          <p:cNvPr id="10" name="Straight Connector 9">
            <a:extLst>
              <a:ext uri="{FF2B5EF4-FFF2-40B4-BE49-F238E27FC236}">
                <a16:creationId xmlns:a16="http://schemas.microsoft.com/office/drawing/2014/main" id="{9D7A3A36-EDB8-F1AE-006B-4F7C34E1557F}"/>
              </a:ext>
            </a:extLst>
          </p:cNvPr>
          <p:cNvCxnSpPr>
            <a:cxnSpLocks/>
          </p:cNvCxnSpPr>
          <p:nvPr userDrawn="1"/>
        </p:nvCxnSpPr>
        <p:spPr>
          <a:xfrm>
            <a:off x="1369668" y="3301284"/>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Freeform 1">
            <a:extLst>
              <a:ext uri="{FF2B5EF4-FFF2-40B4-BE49-F238E27FC236}">
                <a16:creationId xmlns:a16="http://schemas.microsoft.com/office/drawing/2014/main" id="{0C4D2A46-C2D7-D04B-DD1F-DC4B1A470466}"/>
              </a:ext>
            </a:extLst>
          </p:cNvPr>
          <p:cNvSpPr/>
          <p:nvPr userDrawn="1"/>
        </p:nvSpPr>
        <p:spPr>
          <a:xfrm flipH="1">
            <a:off x="0" y="0"/>
            <a:ext cx="452309" cy="5522298"/>
          </a:xfrm>
          <a:custGeom>
            <a:avLst/>
            <a:gdLst>
              <a:gd name="connsiteX0" fmla="*/ 452309 w 452309"/>
              <a:gd name="connsiteY0" fmla="*/ 0 h 5522298"/>
              <a:gd name="connsiteX1" fmla="*/ 1 w 452309"/>
              <a:gd name="connsiteY1" fmla="*/ 0 h 5522298"/>
              <a:gd name="connsiteX2" fmla="*/ 2 w 452309"/>
              <a:gd name="connsiteY2" fmla="*/ 5263594 h 5522298"/>
              <a:gd name="connsiteX3" fmla="*/ 0 w 452309"/>
              <a:gd name="connsiteY3" fmla="*/ 5263594 h 5522298"/>
              <a:gd name="connsiteX4" fmla="*/ 2 w 452309"/>
              <a:gd name="connsiteY4" fmla="*/ 5263596 h 5522298"/>
              <a:gd name="connsiteX5" fmla="*/ 452309 w 452309"/>
              <a:gd name="connsiteY5" fmla="*/ 5522298 h 5522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2309" h="5522298">
                <a:moveTo>
                  <a:pt x="452309" y="0"/>
                </a:moveTo>
                <a:lnTo>
                  <a:pt x="1" y="0"/>
                </a:lnTo>
                <a:lnTo>
                  <a:pt x="2" y="5263594"/>
                </a:lnTo>
                <a:lnTo>
                  <a:pt x="0" y="5263594"/>
                </a:lnTo>
                <a:lnTo>
                  <a:pt x="2" y="5263596"/>
                </a:lnTo>
                <a:lnTo>
                  <a:pt x="452309" y="5522298"/>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3" name="Freeform 2">
            <a:extLst>
              <a:ext uri="{FF2B5EF4-FFF2-40B4-BE49-F238E27FC236}">
                <a16:creationId xmlns:a16="http://schemas.microsoft.com/office/drawing/2014/main" id="{8AFFEDB3-4871-F039-E695-44101641E7BE}"/>
              </a:ext>
            </a:extLst>
          </p:cNvPr>
          <p:cNvSpPr/>
          <p:nvPr userDrawn="1"/>
        </p:nvSpPr>
        <p:spPr>
          <a:xfrm rot="10800000" flipH="1">
            <a:off x="11739691" y="1328844"/>
            <a:ext cx="452309" cy="5526451"/>
          </a:xfrm>
          <a:custGeom>
            <a:avLst/>
            <a:gdLst>
              <a:gd name="connsiteX0" fmla="*/ 452309 w 452309"/>
              <a:gd name="connsiteY0" fmla="*/ 5526451 h 5526451"/>
              <a:gd name="connsiteX1" fmla="*/ 452309 w 452309"/>
              <a:gd name="connsiteY1" fmla="*/ 0 h 5526451"/>
              <a:gd name="connsiteX2" fmla="*/ 1 w 452309"/>
              <a:gd name="connsiteY2" fmla="*/ 0 h 5526451"/>
              <a:gd name="connsiteX3" fmla="*/ 2 w 452309"/>
              <a:gd name="connsiteY3" fmla="*/ 5267747 h 5526451"/>
              <a:gd name="connsiteX4" fmla="*/ 0 w 452309"/>
              <a:gd name="connsiteY4" fmla="*/ 5267747 h 5526451"/>
              <a:gd name="connsiteX5" fmla="*/ 2 w 452309"/>
              <a:gd name="connsiteY5" fmla="*/ 5267749 h 5526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2309" h="5526451">
                <a:moveTo>
                  <a:pt x="452309" y="5526451"/>
                </a:moveTo>
                <a:lnTo>
                  <a:pt x="452309" y="0"/>
                </a:lnTo>
                <a:lnTo>
                  <a:pt x="1" y="0"/>
                </a:lnTo>
                <a:lnTo>
                  <a:pt x="2" y="5267747"/>
                </a:lnTo>
                <a:lnTo>
                  <a:pt x="0" y="5267747"/>
                </a:lnTo>
                <a:lnTo>
                  <a:pt x="2" y="526774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9" name="Freeform 8">
            <a:extLst>
              <a:ext uri="{FF2B5EF4-FFF2-40B4-BE49-F238E27FC236}">
                <a16:creationId xmlns:a16="http://schemas.microsoft.com/office/drawing/2014/main" id="{DEE25A81-445E-6824-172B-66977EF8FC6B}"/>
              </a:ext>
            </a:extLst>
          </p:cNvPr>
          <p:cNvSpPr/>
          <p:nvPr userDrawn="1"/>
        </p:nvSpPr>
        <p:spPr>
          <a:xfrm rot="10800000" flipH="1">
            <a:off x="11516265" y="2255515"/>
            <a:ext cx="223426" cy="4602485"/>
          </a:xfrm>
          <a:custGeom>
            <a:avLst/>
            <a:gdLst>
              <a:gd name="connsiteX0" fmla="*/ 223426 w 223426"/>
              <a:gd name="connsiteY0" fmla="*/ 4602485 h 4602485"/>
              <a:gd name="connsiteX1" fmla="*/ 223426 w 223426"/>
              <a:gd name="connsiteY1" fmla="*/ 0 h 4602485"/>
              <a:gd name="connsiteX2" fmla="*/ 0 w 223426"/>
              <a:gd name="connsiteY2" fmla="*/ 0 h 4602485"/>
              <a:gd name="connsiteX3" fmla="*/ 1 w 223426"/>
              <a:gd name="connsiteY3" fmla="*/ 4474693 h 4602485"/>
              <a:gd name="connsiteX4" fmla="*/ 0 w 223426"/>
              <a:gd name="connsiteY4" fmla="*/ 4474693 h 4602485"/>
              <a:gd name="connsiteX5" fmla="*/ 1 w 223426"/>
              <a:gd name="connsiteY5" fmla="*/ 4474694 h 4602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426" h="4602485">
                <a:moveTo>
                  <a:pt x="223426" y="4602485"/>
                </a:moveTo>
                <a:lnTo>
                  <a:pt x="223426" y="0"/>
                </a:lnTo>
                <a:lnTo>
                  <a:pt x="0" y="0"/>
                </a:lnTo>
                <a:lnTo>
                  <a:pt x="1" y="4474693"/>
                </a:lnTo>
                <a:lnTo>
                  <a:pt x="0" y="4474693"/>
                </a:lnTo>
                <a:lnTo>
                  <a:pt x="1" y="447469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Tree>
    <p:extLst>
      <p:ext uri="{BB962C8B-B14F-4D97-AF65-F5344CB8AC3E}">
        <p14:creationId xmlns:p14="http://schemas.microsoft.com/office/powerpoint/2010/main" val="400433434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Manufacturing">
    <p:spTree>
      <p:nvGrpSpPr>
        <p:cNvPr id="1" name=""/>
        <p:cNvGrpSpPr/>
        <p:nvPr/>
      </p:nvGrpSpPr>
      <p:grpSpPr>
        <a:xfrm>
          <a:off x="0" y="0"/>
          <a:ext cx="0" cy="0"/>
          <a:chOff x="0" y="0"/>
          <a:chExt cx="0" cy="0"/>
        </a:xfrm>
      </p:grpSpPr>
      <p:pic>
        <p:nvPicPr>
          <p:cNvPr id="16" name="Picture Placeholder 7">
            <a:extLst>
              <a:ext uri="{FF2B5EF4-FFF2-40B4-BE49-F238E27FC236}">
                <a16:creationId xmlns:a16="http://schemas.microsoft.com/office/drawing/2014/main" id="{7196CC4B-5584-1947-6AAA-8620EEBB3104}"/>
              </a:ext>
            </a:extLst>
          </p:cNvPr>
          <p:cNvPicPr>
            <a:picLocks noChangeAspect="1"/>
          </p:cNvPicPr>
          <p:nvPr userDrawn="1"/>
        </p:nvPicPr>
        <p:blipFill rotWithShape="1">
          <a:blip r:embed="rId2"/>
          <a:srcRect l="63" t="12179" r="20820" b="8579"/>
          <a:stretch/>
        </p:blipFill>
        <p:spPr>
          <a:xfrm>
            <a:off x="0" y="-4763"/>
            <a:ext cx="12191999" cy="6862763"/>
          </a:xfrm>
          <a:prstGeom prst="rect">
            <a:avLst/>
          </a:prstGeom>
        </p:spPr>
      </p:pic>
      <p:sp>
        <p:nvSpPr>
          <p:cNvPr id="22" name="Freeform 21">
            <a:extLst>
              <a:ext uri="{FF2B5EF4-FFF2-40B4-BE49-F238E27FC236}">
                <a16:creationId xmlns:a16="http://schemas.microsoft.com/office/drawing/2014/main" id="{9E4B698B-4CA2-2EE1-E480-44E5851994CD}"/>
              </a:ext>
            </a:extLst>
          </p:cNvPr>
          <p:cNvSpPr/>
          <p:nvPr userDrawn="1"/>
        </p:nvSpPr>
        <p:spPr>
          <a:xfrm flipH="1">
            <a:off x="-8738" y="-4151"/>
            <a:ext cx="6304158" cy="6862150"/>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23" name="Title 1">
            <a:extLst>
              <a:ext uri="{FF2B5EF4-FFF2-40B4-BE49-F238E27FC236}">
                <a16:creationId xmlns:a16="http://schemas.microsoft.com/office/drawing/2014/main" id="{0AE6FE49-F91B-AAC2-0DA1-A6B5B84D4CAA}"/>
              </a:ext>
            </a:extLst>
          </p:cNvPr>
          <p:cNvSpPr txBox="1">
            <a:spLocks/>
          </p:cNvSpPr>
          <p:nvPr userDrawn="1"/>
        </p:nvSpPr>
        <p:spPr>
          <a:xfrm>
            <a:off x="569390" y="829978"/>
            <a:ext cx="4516745" cy="2184901"/>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3600" b="0" i="0" kern="1200" cap="none" spc="50" baseline="0">
                <a:solidFill>
                  <a:schemeClr val="bg1"/>
                </a:solidFill>
                <a:latin typeface="Grandview" panose="020B0502040204020203" pitchFamily="34" charset="0"/>
                <a:ea typeface="+mj-ea"/>
                <a:cs typeface="+mj-cs"/>
              </a:defRPr>
            </a:lvl1pPr>
          </a:lstStyle>
          <a:p>
            <a:r>
              <a:rPr lang="en-US"/>
              <a:t>Click to Add </a:t>
            </a:r>
            <a:br>
              <a:rPr lang="en-US"/>
            </a:br>
            <a:r>
              <a:rPr lang="en-US"/>
              <a:t>Cover Title</a:t>
            </a:r>
            <a:endParaRPr lang="en-US" dirty="0"/>
          </a:p>
        </p:txBody>
      </p:sp>
      <p:sp>
        <p:nvSpPr>
          <p:cNvPr id="24" name="Subtitle 2">
            <a:extLst>
              <a:ext uri="{FF2B5EF4-FFF2-40B4-BE49-F238E27FC236}">
                <a16:creationId xmlns:a16="http://schemas.microsoft.com/office/drawing/2014/main" id="{6BDBC429-697A-1A99-8F10-A237D0F0B402}"/>
              </a:ext>
            </a:extLst>
          </p:cNvPr>
          <p:cNvSpPr txBox="1">
            <a:spLocks/>
          </p:cNvSpPr>
          <p:nvPr userDrawn="1"/>
        </p:nvSpPr>
        <p:spPr>
          <a:xfrm>
            <a:off x="569390" y="3301749"/>
            <a:ext cx="4516745" cy="1034517"/>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0"/>
              </a:spcBef>
              <a:buFont typeface="Arial" panose="020B0604020202020204" pitchFamily="34" charset="0"/>
              <a:buNone/>
              <a:defRPr sz="1800" b="0" i="0" kern="1200" cap="none" spc="50" baseline="0">
                <a:solidFill>
                  <a:schemeClr val="bg1"/>
                </a:solidFill>
                <a:latin typeface="Grandview" panose="020B0502040204020203" pitchFamily="34" charset="0"/>
                <a:ea typeface="+mn-ea"/>
                <a:cs typeface="+mn-cs"/>
              </a:defRPr>
            </a:lvl1pPr>
            <a:lvl2pPr marL="457200" indent="0" algn="ctr"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Grandview" panose="020B0502040204020203" pitchFamily="34" charset="0"/>
                <a:ea typeface="+mn-ea"/>
                <a:cs typeface="+mn-cs"/>
              </a:defRPr>
            </a:lvl2pPr>
            <a:lvl3pPr marL="914400" indent="0" algn="ctr" defTabSz="914400" rtl="0" eaLnBrk="1" latinLnBrk="0" hangingPunct="1">
              <a:lnSpc>
                <a:spcPct val="100000"/>
              </a:lnSpc>
              <a:spcBef>
                <a:spcPts val="500"/>
              </a:spcBef>
              <a:buFont typeface="Arial" panose="020B0604020202020204" pitchFamily="34" charset="0"/>
              <a:buNone/>
              <a:defRPr sz="1800" b="0" i="0" kern="1200">
                <a:solidFill>
                  <a:schemeClr val="tx1"/>
                </a:solidFill>
                <a:latin typeface="Grandview" panose="020B0502040204020203" pitchFamily="34" charset="0"/>
                <a:ea typeface="+mn-ea"/>
                <a:cs typeface="+mn-cs"/>
              </a:defRPr>
            </a:lvl3pPr>
            <a:lvl4pPr marL="1371600" indent="0" algn="ctr"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Grandview" panose="020B0502040204020203" pitchFamily="34" charset="0"/>
                <a:ea typeface="+mn-ea"/>
                <a:cs typeface="+mn-cs"/>
              </a:defRPr>
            </a:lvl4pPr>
            <a:lvl5pPr marL="1828800" indent="0" algn="ctr"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Grandview" panose="020B0502040204020203"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Click to Add Subtitle</a:t>
            </a:r>
            <a:endParaRPr lang="en-US" dirty="0"/>
          </a:p>
        </p:txBody>
      </p:sp>
      <p:sp>
        <p:nvSpPr>
          <p:cNvPr id="25" name="Text Placeholder 14">
            <a:extLst>
              <a:ext uri="{FF2B5EF4-FFF2-40B4-BE49-F238E27FC236}">
                <a16:creationId xmlns:a16="http://schemas.microsoft.com/office/drawing/2014/main" id="{CB410C62-A338-8DFD-B53F-6D51093B070E}"/>
              </a:ext>
            </a:extLst>
          </p:cNvPr>
          <p:cNvSpPr>
            <a:spLocks noGrp="1"/>
          </p:cNvSpPr>
          <p:nvPr>
            <p:ph type="body" sz="quarter" idx="16" hasCustomPrompt="1"/>
          </p:nvPr>
        </p:nvSpPr>
        <p:spPr>
          <a:xfrm>
            <a:off x="569390" y="4367032"/>
            <a:ext cx="4516745" cy="487258"/>
          </a:xfrm>
        </p:spPr>
        <p:txBody>
          <a:bodyPr anchor="b">
            <a:normAutofit/>
          </a:bodyPr>
          <a:lstStyle>
            <a:lvl1pPr marL="0" indent="0" algn="l">
              <a:lnSpc>
                <a:spcPct val="100000"/>
              </a:lnSpc>
              <a:spcBef>
                <a:spcPts val="0"/>
              </a:spcBef>
              <a:spcAft>
                <a:spcPts val="200"/>
              </a:spcAft>
              <a:buFontTx/>
              <a:buNone/>
              <a:defRPr sz="1100" cap="none" spc="50" baseline="0">
                <a:solidFill>
                  <a:schemeClr val="accent1">
                    <a:lumMod val="75000"/>
                  </a:schemeClr>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dirty="0" err="1"/>
              <a:t>Firstname</a:t>
            </a:r>
            <a:r>
              <a:rPr lang="en-US" dirty="0"/>
              <a:t> </a:t>
            </a:r>
            <a:r>
              <a:rPr lang="en-US" dirty="0" err="1"/>
              <a:t>Lastname</a:t>
            </a:r>
            <a:r>
              <a:rPr lang="en-US" dirty="0"/>
              <a:t>  |  Date  |  </a:t>
            </a:r>
            <a:r>
              <a:rPr lang="en-US" dirty="0" err="1"/>
              <a:t>first_last@jabil.com</a:t>
            </a:r>
            <a:endParaRPr lang="en-US" dirty="0"/>
          </a:p>
        </p:txBody>
      </p:sp>
      <p:pic>
        <p:nvPicPr>
          <p:cNvPr id="26" name="Picture 25">
            <a:extLst>
              <a:ext uri="{FF2B5EF4-FFF2-40B4-BE49-F238E27FC236}">
                <a16:creationId xmlns:a16="http://schemas.microsoft.com/office/drawing/2014/main" id="{8253E140-0E8D-BE1B-1550-CD7FC4B83398}"/>
              </a:ext>
            </a:extLst>
          </p:cNvPr>
          <p:cNvPicPr>
            <a:picLocks noChangeAspect="1"/>
          </p:cNvPicPr>
          <p:nvPr userDrawn="1"/>
        </p:nvPicPr>
        <p:blipFill>
          <a:blip r:embed="rId3"/>
          <a:stretch>
            <a:fillRect/>
          </a:stretch>
        </p:blipFill>
        <p:spPr>
          <a:xfrm>
            <a:off x="679940" y="5821559"/>
            <a:ext cx="2355702" cy="412925"/>
          </a:xfrm>
          <a:prstGeom prst="rect">
            <a:avLst/>
          </a:prstGeom>
        </p:spPr>
      </p:pic>
      <p:sp>
        <p:nvSpPr>
          <p:cNvPr id="27" name="Text Placeholder 3">
            <a:extLst>
              <a:ext uri="{FF2B5EF4-FFF2-40B4-BE49-F238E27FC236}">
                <a16:creationId xmlns:a16="http://schemas.microsoft.com/office/drawing/2014/main" id="{E9A153B6-F49A-137A-3C9F-BD2A0290CD7C}"/>
              </a:ext>
            </a:extLst>
          </p:cNvPr>
          <p:cNvSpPr>
            <a:spLocks noGrp="1"/>
          </p:cNvSpPr>
          <p:nvPr>
            <p:ph type="body" sz="quarter" idx="17" hasCustomPrompt="1"/>
          </p:nvPr>
        </p:nvSpPr>
        <p:spPr>
          <a:xfrm>
            <a:off x="569390" y="333273"/>
            <a:ext cx="4754259" cy="431035"/>
          </a:xfrm>
        </p:spPr>
        <p:txBody>
          <a:bodyPr lIns="0" tIns="0" rIns="0" bIns="0">
            <a:normAutofit/>
          </a:bodyPr>
          <a:lstStyle>
            <a:lvl1pPr marL="0" indent="0" algn="r">
              <a:spcBef>
                <a:spcPts val="0"/>
              </a:spcBef>
              <a:buNone/>
              <a:defRPr sz="1400" cap="all" spc="8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add division, sector or Functional Area</a:t>
            </a:r>
          </a:p>
        </p:txBody>
      </p:sp>
      <p:cxnSp>
        <p:nvCxnSpPr>
          <p:cNvPr id="28" name="Straight Connector 27">
            <a:extLst>
              <a:ext uri="{FF2B5EF4-FFF2-40B4-BE49-F238E27FC236}">
                <a16:creationId xmlns:a16="http://schemas.microsoft.com/office/drawing/2014/main" id="{19079E0F-1F42-E70C-9470-BE87E60F22F1}"/>
              </a:ext>
            </a:extLst>
          </p:cNvPr>
          <p:cNvCxnSpPr>
            <a:cxnSpLocks/>
          </p:cNvCxnSpPr>
          <p:nvPr userDrawn="1"/>
        </p:nvCxnSpPr>
        <p:spPr>
          <a:xfrm>
            <a:off x="679940" y="3158314"/>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Freeform 28">
            <a:extLst>
              <a:ext uri="{FF2B5EF4-FFF2-40B4-BE49-F238E27FC236}">
                <a16:creationId xmlns:a16="http://schemas.microsoft.com/office/drawing/2014/main" id="{56043070-DAFB-29B2-8D13-21315CFC7590}"/>
              </a:ext>
            </a:extLst>
          </p:cNvPr>
          <p:cNvSpPr/>
          <p:nvPr userDrawn="1"/>
        </p:nvSpPr>
        <p:spPr>
          <a:xfrm flipH="1">
            <a:off x="-8737" y="-4763"/>
            <a:ext cx="242430" cy="5527061"/>
          </a:xfrm>
          <a:custGeom>
            <a:avLst/>
            <a:gdLst>
              <a:gd name="connsiteX0" fmla="*/ 0 w 242430"/>
              <a:gd name="connsiteY0" fmla="*/ 0 h 5527061"/>
              <a:gd name="connsiteX1" fmla="*/ 242430 w 242430"/>
              <a:gd name="connsiteY1" fmla="*/ 0 h 5527061"/>
              <a:gd name="connsiteX2" fmla="*/ 242430 w 242430"/>
              <a:gd name="connsiteY2" fmla="*/ 5527061 h 5527061"/>
              <a:gd name="connsiteX3" fmla="*/ 1 w 242430"/>
              <a:gd name="connsiteY3" fmla="*/ 5388401 h 5527061"/>
              <a:gd name="connsiteX4" fmla="*/ 0 w 242430"/>
              <a:gd name="connsiteY4" fmla="*/ 5388400 h 5527061"/>
              <a:gd name="connsiteX5" fmla="*/ 1 w 242430"/>
              <a:gd name="connsiteY5" fmla="*/ 5388400 h 552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430" h="5527061">
                <a:moveTo>
                  <a:pt x="0" y="0"/>
                </a:moveTo>
                <a:lnTo>
                  <a:pt x="242430" y="0"/>
                </a:lnTo>
                <a:lnTo>
                  <a:pt x="242430" y="5527061"/>
                </a:lnTo>
                <a:lnTo>
                  <a:pt x="1" y="5388401"/>
                </a:lnTo>
                <a:lnTo>
                  <a:pt x="0" y="5388400"/>
                </a:lnTo>
                <a:lnTo>
                  <a:pt x="1" y="538840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30" name="Freeform 29">
            <a:extLst>
              <a:ext uri="{FF2B5EF4-FFF2-40B4-BE49-F238E27FC236}">
                <a16:creationId xmlns:a16="http://schemas.microsoft.com/office/drawing/2014/main" id="{A8ABECF0-8ECE-0914-F014-8631889C8D7C}"/>
              </a:ext>
            </a:extLst>
          </p:cNvPr>
          <p:cNvSpPr/>
          <p:nvPr userDrawn="1"/>
        </p:nvSpPr>
        <p:spPr>
          <a:xfrm rot="10800000" flipH="1">
            <a:off x="5801972" y="106326"/>
            <a:ext cx="493448" cy="6751674"/>
          </a:xfrm>
          <a:custGeom>
            <a:avLst/>
            <a:gdLst>
              <a:gd name="connsiteX0" fmla="*/ 493448 w 493448"/>
              <a:gd name="connsiteY0" fmla="*/ 6751674 h 6751674"/>
              <a:gd name="connsiteX1" fmla="*/ 493448 w 493448"/>
              <a:gd name="connsiteY1" fmla="*/ 0 h 6751674"/>
              <a:gd name="connsiteX2" fmla="*/ 1 w 493448"/>
              <a:gd name="connsiteY2" fmla="*/ 0 h 6751674"/>
              <a:gd name="connsiteX3" fmla="*/ 2 w 493448"/>
              <a:gd name="connsiteY3" fmla="*/ 6469440 h 6751674"/>
              <a:gd name="connsiteX4" fmla="*/ 0 w 493448"/>
              <a:gd name="connsiteY4" fmla="*/ 6469440 h 6751674"/>
              <a:gd name="connsiteX5" fmla="*/ 2 w 493448"/>
              <a:gd name="connsiteY5" fmla="*/ 6469442 h 675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3448" h="6751674">
                <a:moveTo>
                  <a:pt x="493448" y="6751674"/>
                </a:moveTo>
                <a:lnTo>
                  <a:pt x="493448" y="0"/>
                </a:lnTo>
                <a:lnTo>
                  <a:pt x="1" y="0"/>
                </a:lnTo>
                <a:lnTo>
                  <a:pt x="2" y="6469440"/>
                </a:lnTo>
                <a:lnTo>
                  <a:pt x="0" y="6469440"/>
                </a:lnTo>
                <a:lnTo>
                  <a:pt x="2" y="6469442"/>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31" name="Freeform 30">
            <a:extLst>
              <a:ext uri="{FF2B5EF4-FFF2-40B4-BE49-F238E27FC236}">
                <a16:creationId xmlns:a16="http://schemas.microsoft.com/office/drawing/2014/main" id="{067EEF73-EEDA-8278-FCF9-78AE5DF85A6A}"/>
              </a:ext>
            </a:extLst>
          </p:cNvPr>
          <p:cNvSpPr/>
          <p:nvPr userDrawn="1"/>
        </p:nvSpPr>
        <p:spPr>
          <a:xfrm rot="10800000" flipH="1">
            <a:off x="5555880" y="1328845"/>
            <a:ext cx="246091" cy="5529155"/>
          </a:xfrm>
          <a:custGeom>
            <a:avLst/>
            <a:gdLst>
              <a:gd name="connsiteX0" fmla="*/ 246091 w 246091"/>
              <a:gd name="connsiteY0" fmla="*/ 5529155 h 5529155"/>
              <a:gd name="connsiteX1" fmla="*/ 1 w 246091"/>
              <a:gd name="connsiteY1" fmla="*/ 5388401 h 5529155"/>
              <a:gd name="connsiteX2" fmla="*/ 0 w 246091"/>
              <a:gd name="connsiteY2" fmla="*/ 5388400 h 5529155"/>
              <a:gd name="connsiteX3" fmla="*/ 1 w 246091"/>
              <a:gd name="connsiteY3" fmla="*/ 5388400 h 5529155"/>
              <a:gd name="connsiteX4" fmla="*/ 0 w 246091"/>
              <a:gd name="connsiteY4" fmla="*/ 0 h 5529155"/>
              <a:gd name="connsiteX5" fmla="*/ 246091 w 246091"/>
              <a:gd name="connsiteY5" fmla="*/ 0 h 5529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091" h="5529155">
                <a:moveTo>
                  <a:pt x="246091" y="5529155"/>
                </a:moveTo>
                <a:lnTo>
                  <a:pt x="1" y="5388401"/>
                </a:lnTo>
                <a:lnTo>
                  <a:pt x="0" y="5388400"/>
                </a:lnTo>
                <a:lnTo>
                  <a:pt x="1" y="5388400"/>
                </a:lnTo>
                <a:lnTo>
                  <a:pt x="0" y="0"/>
                </a:lnTo>
                <a:lnTo>
                  <a:pt x="246091"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Tree>
    <p:extLst>
      <p:ext uri="{BB962C8B-B14F-4D97-AF65-F5344CB8AC3E}">
        <p14:creationId xmlns:p14="http://schemas.microsoft.com/office/powerpoint/2010/main" val="3694363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Employee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BD7449-9CAA-DBC1-B78B-03CA985FA0BA}"/>
              </a:ext>
            </a:extLst>
          </p:cNvPr>
          <p:cNvPicPr>
            <a:picLocks noChangeAspect="1"/>
          </p:cNvPicPr>
          <p:nvPr userDrawn="1"/>
        </p:nvPicPr>
        <p:blipFill rotWithShape="1">
          <a:blip r:embed="rId2"/>
          <a:srcRect l="17831" t="4501" r="-13330" b="14841"/>
          <a:stretch/>
        </p:blipFill>
        <p:spPr>
          <a:xfrm>
            <a:off x="0" y="0"/>
            <a:ext cx="12192000" cy="6858000"/>
          </a:xfrm>
          <a:prstGeom prst="rect">
            <a:avLst/>
          </a:prstGeom>
        </p:spPr>
      </p:pic>
      <p:sp>
        <p:nvSpPr>
          <p:cNvPr id="5" name="Freeform 4">
            <a:extLst>
              <a:ext uri="{FF2B5EF4-FFF2-40B4-BE49-F238E27FC236}">
                <a16:creationId xmlns:a16="http://schemas.microsoft.com/office/drawing/2014/main" id="{E3A506FD-BEFF-0FEC-A0F1-C598DA811DF2}"/>
              </a:ext>
            </a:extLst>
          </p:cNvPr>
          <p:cNvSpPr/>
          <p:nvPr userDrawn="1"/>
        </p:nvSpPr>
        <p:spPr>
          <a:xfrm flipH="1">
            <a:off x="5897316" y="-4151"/>
            <a:ext cx="6304158" cy="6862150"/>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7" name="Title 1">
            <a:extLst>
              <a:ext uri="{FF2B5EF4-FFF2-40B4-BE49-F238E27FC236}">
                <a16:creationId xmlns:a16="http://schemas.microsoft.com/office/drawing/2014/main" id="{378215DD-5DF8-1C97-455B-036C13DD493D}"/>
              </a:ext>
            </a:extLst>
          </p:cNvPr>
          <p:cNvSpPr>
            <a:spLocks noGrp="1"/>
          </p:cNvSpPr>
          <p:nvPr>
            <p:ph type="ctrTitle" hasCustomPrompt="1"/>
          </p:nvPr>
        </p:nvSpPr>
        <p:spPr>
          <a:xfrm>
            <a:off x="6475444" y="829978"/>
            <a:ext cx="4516745" cy="2184901"/>
          </a:xfrm>
        </p:spPr>
        <p:txBody>
          <a:bodyPr anchor="b">
            <a:noAutofit/>
          </a:bodyPr>
          <a:lstStyle>
            <a:lvl1pPr algn="l">
              <a:defRPr sz="3600" b="0" i="0" cap="none" spc="50" baseline="0">
                <a:solidFill>
                  <a:schemeClr val="bg1"/>
                </a:solidFill>
              </a:defRPr>
            </a:lvl1pPr>
          </a:lstStyle>
          <a:p>
            <a:r>
              <a:rPr lang="en-US" dirty="0"/>
              <a:t>Click to Add </a:t>
            </a:r>
            <a:br>
              <a:rPr lang="en-US" dirty="0"/>
            </a:br>
            <a:r>
              <a:rPr lang="en-US" dirty="0"/>
              <a:t>Cover Title</a:t>
            </a:r>
          </a:p>
        </p:txBody>
      </p:sp>
      <p:sp>
        <p:nvSpPr>
          <p:cNvPr id="9" name="Subtitle 2">
            <a:extLst>
              <a:ext uri="{FF2B5EF4-FFF2-40B4-BE49-F238E27FC236}">
                <a16:creationId xmlns:a16="http://schemas.microsoft.com/office/drawing/2014/main" id="{01D92DD1-6E1A-1ED4-3C72-F3A6325607C6}"/>
              </a:ext>
            </a:extLst>
          </p:cNvPr>
          <p:cNvSpPr>
            <a:spLocks noGrp="1"/>
          </p:cNvSpPr>
          <p:nvPr>
            <p:ph type="subTitle" idx="1" hasCustomPrompt="1"/>
          </p:nvPr>
        </p:nvSpPr>
        <p:spPr>
          <a:xfrm>
            <a:off x="6475444" y="3301749"/>
            <a:ext cx="4516745" cy="1034517"/>
          </a:xfrm>
        </p:spPr>
        <p:txBody>
          <a:bodyPr>
            <a:noAutofit/>
          </a:bodyPr>
          <a:lstStyle>
            <a:lvl1pPr marL="0" indent="0" algn="l">
              <a:lnSpc>
                <a:spcPct val="100000"/>
              </a:lnSpc>
              <a:spcBef>
                <a:spcPts val="0"/>
              </a:spcBef>
              <a:buNone/>
              <a:defRPr sz="1800" b="0" cap="none"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1" name="Text Placeholder 14">
            <a:extLst>
              <a:ext uri="{FF2B5EF4-FFF2-40B4-BE49-F238E27FC236}">
                <a16:creationId xmlns:a16="http://schemas.microsoft.com/office/drawing/2014/main" id="{A14C0E84-04AC-FC10-88A7-2FE65153A053}"/>
              </a:ext>
            </a:extLst>
          </p:cNvPr>
          <p:cNvSpPr>
            <a:spLocks noGrp="1"/>
          </p:cNvSpPr>
          <p:nvPr>
            <p:ph type="body" sz="quarter" idx="10" hasCustomPrompt="1"/>
          </p:nvPr>
        </p:nvSpPr>
        <p:spPr>
          <a:xfrm>
            <a:off x="6475444" y="4367032"/>
            <a:ext cx="4516745" cy="487258"/>
          </a:xfrm>
        </p:spPr>
        <p:txBody>
          <a:bodyPr anchor="b">
            <a:normAutofit/>
          </a:bodyPr>
          <a:lstStyle>
            <a:lvl1pPr marL="0" indent="0" algn="l">
              <a:lnSpc>
                <a:spcPct val="100000"/>
              </a:lnSpc>
              <a:spcBef>
                <a:spcPts val="0"/>
              </a:spcBef>
              <a:spcAft>
                <a:spcPts val="200"/>
              </a:spcAft>
              <a:buFontTx/>
              <a:buNone/>
              <a:defRPr sz="1100" cap="none" spc="50" baseline="0">
                <a:solidFill>
                  <a:schemeClr val="accent1">
                    <a:lumMod val="75000"/>
                  </a:schemeClr>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dirty="0" err="1"/>
              <a:t>Firstname</a:t>
            </a:r>
            <a:r>
              <a:rPr lang="en-US" dirty="0"/>
              <a:t> </a:t>
            </a:r>
            <a:r>
              <a:rPr lang="en-US" dirty="0" err="1"/>
              <a:t>Lastname</a:t>
            </a:r>
            <a:r>
              <a:rPr lang="en-US" dirty="0"/>
              <a:t>  |  Date  |  </a:t>
            </a:r>
            <a:r>
              <a:rPr lang="en-US" dirty="0" err="1"/>
              <a:t>first_last@jabil.com</a:t>
            </a:r>
            <a:endParaRPr lang="en-US" dirty="0"/>
          </a:p>
        </p:txBody>
      </p:sp>
      <p:pic>
        <p:nvPicPr>
          <p:cNvPr id="14" name="Picture 13">
            <a:extLst>
              <a:ext uri="{FF2B5EF4-FFF2-40B4-BE49-F238E27FC236}">
                <a16:creationId xmlns:a16="http://schemas.microsoft.com/office/drawing/2014/main" id="{4C7255EE-6FB0-048A-3CA3-4E952428CF5B}"/>
              </a:ext>
            </a:extLst>
          </p:cNvPr>
          <p:cNvPicPr>
            <a:picLocks noChangeAspect="1"/>
          </p:cNvPicPr>
          <p:nvPr userDrawn="1"/>
        </p:nvPicPr>
        <p:blipFill>
          <a:blip r:embed="rId3"/>
          <a:stretch>
            <a:fillRect/>
          </a:stretch>
        </p:blipFill>
        <p:spPr>
          <a:xfrm>
            <a:off x="6585994" y="5821559"/>
            <a:ext cx="2355702" cy="412925"/>
          </a:xfrm>
          <a:prstGeom prst="rect">
            <a:avLst/>
          </a:prstGeom>
        </p:spPr>
      </p:pic>
      <p:sp>
        <p:nvSpPr>
          <p:cNvPr id="15" name="Text Placeholder 3">
            <a:extLst>
              <a:ext uri="{FF2B5EF4-FFF2-40B4-BE49-F238E27FC236}">
                <a16:creationId xmlns:a16="http://schemas.microsoft.com/office/drawing/2014/main" id="{C1A88A64-28DA-CA4C-C547-FF82335BA8BC}"/>
              </a:ext>
            </a:extLst>
          </p:cNvPr>
          <p:cNvSpPr>
            <a:spLocks noGrp="1"/>
          </p:cNvSpPr>
          <p:nvPr>
            <p:ph type="body" sz="quarter" idx="13" hasCustomPrompt="1"/>
          </p:nvPr>
        </p:nvSpPr>
        <p:spPr>
          <a:xfrm>
            <a:off x="6475444" y="333273"/>
            <a:ext cx="4754259" cy="431035"/>
          </a:xfrm>
        </p:spPr>
        <p:txBody>
          <a:bodyPr lIns="0" tIns="0" rIns="0" bIns="0">
            <a:normAutofit/>
          </a:bodyPr>
          <a:lstStyle>
            <a:lvl1pPr marL="0" indent="0" algn="r">
              <a:spcBef>
                <a:spcPts val="0"/>
              </a:spcBef>
              <a:buNone/>
              <a:defRPr sz="1400" cap="all" spc="8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add division, sector or Functional Area</a:t>
            </a:r>
          </a:p>
        </p:txBody>
      </p:sp>
      <p:cxnSp>
        <p:nvCxnSpPr>
          <p:cNvPr id="16" name="Straight Connector 15">
            <a:extLst>
              <a:ext uri="{FF2B5EF4-FFF2-40B4-BE49-F238E27FC236}">
                <a16:creationId xmlns:a16="http://schemas.microsoft.com/office/drawing/2014/main" id="{9AE79893-7C6D-6A16-F98E-6401F4A077C1}"/>
              </a:ext>
            </a:extLst>
          </p:cNvPr>
          <p:cNvCxnSpPr>
            <a:cxnSpLocks/>
          </p:cNvCxnSpPr>
          <p:nvPr userDrawn="1"/>
        </p:nvCxnSpPr>
        <p:spPr>
          <a:xfrm>
            <a:off x="6585994" y="3158314"/>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Freeform 16">
            <a:extLst>
              <a:ext uri="{FF2B5EF4-FFF2-40B4-BE49-F238E27FC236}">
                <a16:creationId xmlns:a16="http://schemas.microsoft.com/office/drawing/2014/main" id="{012A748F-14FF-DAB7-7423-F96BF572C09F}"/>
              </a:ext>
            </a:extLst>
          </p:cNvPr>
          <p:cNvSpPr/>
          <p:nvPr userDrawn="1"/>
        </p:nvSpPr>
        <p:spPr>
          <a:xfrm flipH="1">
            <a:off x="5897317" y="-4763"/>
            <a:ext cx="242430" cy="5527061"/>
          </a:xfrm>
          <a:custGeom>
            <a:avLst/>
            <a:gdLst>
              <a:gd name="connsiteX0" fmla="*/ 0 w 242430"/>
              <a:gd name="connsiteY0" fmla="*/ 0 h 5527061"/>
              <a:gd name="connsiteX1" fmla="*/ 242430 w 242430"/>
              <a:gd name="connsiteY1" fmla="*/ 0 h 5527061"/>
              <a:gd name="connsiteX2" fmla="*/ 242430 w 242430"/>
              <a:gd name="connsiteY2" fmla="*/ 5527061 h 5527061"/>
              <a:gd name="connsiteX3" fmla="*/ 1 w 242430"/>
              <a:gd name="connsiteY3" fmla="*/ 5388401 h 5527061"/>
              <a:gd name="connsiteX4" fmla="*/ 0 w 242430"/>
              <a:gd name="connsiteY4" fmla="*/ 5388400 h 5527061"/>
              <a:gd name="connsiteX5" fmla="*/ 1 w 242430"/>
              <a:gd name="connsiteY5" fmla="*/ 5388400 h 552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430" h="5527061">
                <a:moveTo>
                  <a:pt x="0" y="0"/>
                </a:moveTo>
                <a:lnTo>
                  <a:pt x="242430" y="0"/>
                </a:lnTo>
                <a:lnTo>
                  <a:pt x="242430" y="5527061"/>
                </a:lnTo>
                <a:lnTo>
                  <a:pt x="1" y="5388401"/>
                </a:lnTo>
                <a:lnTo>
                  <a:pt x="0" y="5388400"/>
                </a:lnTo>
                <a:lnTo>
                  <a:pt x="1" y="538840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18" name="Freeform 17">
            <a:extLst>
              <a:ext uri="{FF2B5EF4-FFF2-40B4-BE49-F238E27FC236}">
                <a16:creationId xmlns:a16="http://schemas.microsoft.com/office/drawing/2014/main" id="{837238F5-E839-8140-6019-82E27B7F3B2D}"/>
              </a:ext>
            </a:extLst>
          </p:cNvPr>
          <p:cNvSpPr/>
          <p:nvPr userDrawn="1"/>
        </p:nvSpPr>
        <p:spPr>
          <a:xfrm rot="10800000" flipH="1">
            <a:off x="11708026" y="106326"/>
            <a:ext cx="493448" cy="6751674"/>
          </a:xfrm>
          <a:custGeom>
            <a:avLst/>
            <a:gdLst>
              <a:gd name="connsiteX0" fmla="*/ 493448 w 493448"/>
              <a:gd name="connsiteY0" fmla="*/ 6751674 h 6751674"/>
              <a:gd name="connsiteX1" fmla="*/ 493448 w 493448"/>
              <a:gd name="connsiteY1" fmla="*/ 0 h 6751674"/>
              <a:gd name="connsiteX2" fmla="*/ 1 w 493448"/>
              <a:gd name="connsiteY2" fmla="*/ 0 h 6751674"/>
              <a:gd name="connsiteX3" fmla="*/ 2 w 493448"/>
              <a:gd name="connsiteY3" fmla="*/ 6469440 h 6751674"/>
              <a:gd name="connsiteX4" fmla="*/ 0 w 493448"/>
              <a:gd name="connsiteY4" fmla="*/ 6469440 h 6751674"/>
              <a:gd name="connsiteX5" fmla="*/ 2 w 493448"/>
              <a:gd name="connsiteY5" fmla="*/ 6469442 h 675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3448" h="6751674">
                <a:moveTo>
                  <a:pt x="493448" y="6751674"/>
                </a:moveTo>
                <a:lnTo>
                  <a:pt x="493448" y="0"/>
                </a:lnTo>
                <a:lnTo>
                  <a:pt x="1" y="0"/>
                </a:lnTo>
                <a:lnTo>
                  <a:pt x="2" y="6469440"/>
                </a:lnTo>
                <a:lnTo>
                  <a:pt x="0" y="6469440"/>
                </a:lnTo>
                <a:lnTo>
                  <a:pt x="2" y="6469442"/>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19" name="Freeform 18">
            <a:extLst>
              <a:ext uri="{FF2B5EF4-FFF2-40B4-BE49-F238E27FC236}">
                <a16:creationId xmlns:a16="http://schemas.microsoft.com/office/drawing/2014/main" id="{E1F3DCD7-59AE-278D-BDC5-4858AAF4D91B}"/>
              </a:ext>
            </a:extLst>
          </p:cNvPr>
          <p:cNvSpPr/>
          <p:nvPr userDrawn="1"/>
        </p:nvSpPr>
        <p:spPr>
          <a:xfrm rot="10800000" flipH="1">
            <a:off x="11461934" y="1328845"/>
            <a:ext cx="246091" cy="5529155"/>
          </a:xfrm>
          <a:custGeom>
            <a:avLst/>
            <a:gdLst>
              <a:gd name="connsiteX0" fmla="*/ 246091 w 246091"/>
              <a:gd name="connsiteY0" fmla="*/ 5529155 h 5529155"/>
              <a:gd name="connsiteX1" fmla="*/ 1 w 246091"/>
              <a:gd name="connsiteY1" fmla="*/ 5388401 h 5529155"/>
              <a:gd name="connsiteX2" fmla="*/ 0 w 246091"/>
              <a:gd name="connsiteY2" fmla="*/ 5388400 h 5529155"/>
              <a:gd name="connsiteX3" fmla="*/ 1 w 246091"/>
              <a:gd name="connsiteY3" fmla="*/ 5388400 h 5529155"/>
              <a:gd name="connsiteX4" fmla="*/ 0 w 246091"/>
              <a:gd name="connsiteY4" fmla="*/ 0 h 5529155"/>
              <a:gd name="connsiteX5" fmla="*/ 246091 w 246091"/>
              <a:gd name="connsiteY5" fmla="*/ 0 h 5529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091" h="5529155">
                <a:moveTo>
                  <a:pt x="246091" y="5529155"/>
                </a:moveTo>
                <a:lnTo>
                  <a:pt x="1" y="5388401"/>
                </a:lnTo>
                <a:lnTo>
                  <a:pt x="0" y="5388400"/>
                </a:lnTo>
                <a:lnTo>
                  <a:pt x="1" y="5388400"/>
                </a:lnTo>
                <a:lnTo>
                  <a:pt x="0" y="0"/>
                </a:lnTo>
                <a:lnTo>
                  <a:pt x="246091"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Tree>
    <p:extLst>
      <p:ext uri="{BB962C8B-B14F-4D97-AF65-F5344CB8AC3E}">
        <p14:creationId xmlns:p14="http://schemas.microsoft.com/office/powerpoint/2010/main" val="2876344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Picture Placeholder 10">
            <a:extLst>
              <a:ext uri="{FF2B5EF4-FFF2-40B4-BE49-F238E27FC236}">
                <a16:creationId xmlns:a16="http://schemas.microsoft.com/office/drawing/2014/main" id="{F10399D6-37E3-E147-399C-6B99345982F7}"/>
              </a:ext>
            </a:extLst>
          </p:cNvPr>
          <p:cNvSpPr>
            <a:spLocks noGrp="1"/>
          </p:cNvSpPr>
          <p:nvPr>
            <p:ph type="pic" sz="quarter" idx="12" hasCustomPrompt="1"/>
          </p:nvPr>
        </p:nvSpPr>
        <p:spPr>
          <a:xfrm>
            <a:off x="0" y="-4763"/>
            <a:ext cx="12192000" cy="6862763"/>
          </a:xfrm>
          <a:custGeom>
            <a:avLst/>
            <a:gdLst>
              <a:gd name="connsiteX0" fmla="*/ 0 w 12192000"/>
              <a:gd name="connsiteY0" fmla="*/ 0 h 6862763"/>
              <a:gd name="connsiteX1" fmla="*/ 12192000 w 12192000"/>
              <a:gd name="connsiteY1" fmla="*/ 0 h 6862763"/>
              <a:gd name="connsiteX2" fmla="*/ 12192000 w 12192000"/>
              <a:gd name="connsiteY2" fmla="*/ 612 h 6862763"/>
              <a:gd name="connsiteX3" fmla="*/ 9592864 w 12192000"/>
              <a:gd name="connsiteY3" fmla="*/ 612 h 6862763"/>
              <a:gd name="connsiteX4" fmla="*/ 7252894 w 12192000"/>
              <a:gd name="connsiteY4" fmla="*/ 612 h 6862763"/>
              <a:gd name="connsiteX5" fmla="*/ 6246326 w 12192000"/>
              <a:gd name="connsiteY5" fmla="*/ 612 h 6862763"/>
              <a:gd name="connsiteX6" fmla="*/ 6246326 w 12192000"/>
              <a:gd name="connsiteY6" fmla="*/ 613 h 6862763"/>
              <a:gd name="connsiteX7" fmla="*/ 5913193 w 12192000"/>
              <a:gd name="connsiteY7" fmla="*/ 613 h 6862763"/>
              <a:gd name="connsiteX8" fmla="*/ 5913193 w 12192000"/>
              <a:gd name="connsiteY8" fmla="*/ 6862762 h 6862763"/>
              <a:gd name="connsiteX9" fmla="*/ 7614066 w 12192000"/>
              <a:gd name="connsiteY9" fmla="*/ 6862762 h 6862763"/>
              <a:gd name="connsiteX10" fmla="*/ 11242264 w 12192000"/>
              <a:gd name="connsiteY10" fmla="*/ 6862762 h 6862763"/>
              <a:gd name="connsiteX11" fmla="*/ 11713310 w 12192000"/>
              <a:gd name="connsiteY11" fmla="*/ 6862762 h 6862763"/>
              <a:gd name="connsiteX12" fmla="*/ 11713310 w 12192000"/>
              <a:gd name="connsiteY12" fmla="*/ 6862761 h 6862763"/>
              <a:gd name="connsiteX13" fmla="*/ 12192000 w 12192000"/>
              <a:gd name="connsiteY13" fmla="*/ 6862761 h 6862763"/>
              <a:gd name="connsiteX14" fmla="*/ 12192000 w 12192000"/>
              <a:gd name="connsiteY14" fmla="*/ 6862763 h 6862763"/>
              <a:gd name="connsiteX15" fmla="*/ 0 w 12192000"/>
              <a:gd name="connsiteY15" fmla="*/ 6862763 h 686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62763">
                <a:moveTo>
                  <a:pt x="0" y="0"/>
                </a:moveTo>
                <a:lnTo>
                  <a:pt x="12192000" y="0"/>
                </a:lnTo>
                <a:lnTo>
                  <a:pt x="12192000" y="612"/>
                </a:lnTo>
                <a:lnTo>
                  <a:pt x="9592864" y="612"/>
                </a:lnTo>
                <a:lnTo>
                  <a:pt x="7252894" y="612"/>
                </a:lnTo>
                <a:lnTo>
                  <a:pt x="6246326" y="612"/>
                </a:lnTo>
                <a:lnTo>
                  <a:pt x="6246326" y="613"/>
                </a:lnTo>
                <a:lnTo>
                  <a:pt x="5913193" y="613"/>
                </a:lnTo>
                <a:lnTo>
                  <a:pt x="5913193" y="6862762"/>
                </a:lnTo>
                <a:lnTo>
                  <a:pt x="7614066" y="6862762"/>
                </a:lnTo>
                <a:lnTo>
                  <a:pt x="11242264" y="6862762"/>
                </a:lnTo>
                <a:lnTo>
                  <a:pt x="11713310" y="6862762"/>
                </a:lnTo>
                <a:lnTo>
                  <a:pt x="11713310" y="6862761"/>
                </a:lnTo>
                <a:lnTo>
                  <a:pt x="12192000" y="6862761"/>
                </a:lnTo>
                <a:lnTo>
                  <a:pt x="12192000" y="6862763"/>
                </a:lnTo>
                <a:lnTo>
                  <a:pt x="0" y="6862763"/>
                </a:lnTo>
                <a:close/>
              </a:path>
            </a:pathLst>
          </a:custGeom>
          <a:solidFill>
            <a:schemeClr val="bg1">
              <a:lumMod val="95000"/>
            </a:schemeClr>
          </a:solidFill>
        </p:spPr>
        <p:txBody>
          <a:bodyPr wrap="square" lIns="914400" anchor="ct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baseline="0">
                <a:solidFill>
                  <a:schemeClr val="tx1"/>
                </a:solidFill>
              </a:defRPr>
            </a:lvl1pPr>
          </a:lstStyle>
          <a:p>
            <a:r>
              <a:rPr lang="en-US" dirty="0"/>
              <a:t>To add a cover image, drag an image </a:t>
            </a:r>
            <a:br>
              <a:rPr lang="en-US" dirty="0"/>
            </a:br>
            <a:r>
              <a:rPr lang="en-US" dirty="0"/>
              <a:t>into this box or click the image icon in </a:t>
            </a:r>
            <a:br>
              <a:rPr lang="en-US" dirty="0"/>
            </a:br>
            <a:r>
              <a:rPr lang="en-US" dirty="0"/>
              <a:t>the center of this slide.</a:t>
            </a:r>
          </a:p>
        </p:txBody>
      </p:sp>
      <p:sp>
        <p:nvSpPr>
          <p:cNvPr id="6" name="Freeform 5">
            <a:extLst>
              <a:ext uri="{FF2B5EF4-FFF2-40B4-BE49-F238E27FC236}">
                <a16:creationId xmlns:a16="http://schemas.microsoft.com/office/drawing/2014/main" id="{DCF975EB-BD4A-F75C-A24C-F7D6E2A8DA17}"/>
              </a:ext>
            </a:extLst>
          </p:cNvPr>
          <p:cNvSpPr/>
          <p:nvPr userDrawn="1"/>
        </p:nvSpPr>
        <p:spPr>
          <a:xfrm flipH="1">
            <a:off x="5897316" y="-4151"/>
            <a:ext cx="6304158" cy="6862150"/>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7" name="Title 1">
            <a:extLst>
              <a:ext uri="{FF2B5EF4-FFF2-40B4-BE49-F238E27FC236}">
                <a16:creationId xmlns:a16="http://schemas.microsoft.com/office/drawing/2014/main" id="{2D68BFAB-39DA-05CA-C486-41C76EA0B60F}"/>
              </a:ext>
            </a:extLst>
          </p:cNvPr>
          <p:cNvSpPr>
            <a:spLocks noGrp="1"/>
          </p:cNvSpPr>
          <p:nvPr>
            <p:ph type="ctrTitle" hasCustomPrompt="1"/>
          </p:nvPr>
        </p:nvSpPr>
        <p:spPr>
          <a:xfrm>
            <a:off x="6475444" y="829978"/>
            <a:ext cx="4516745" cy="2184901"/>
          </a:xfrm>
        </p:spPr>
        <p:txBody>
          <a:bodyPr anchor="b">
            <a:noAutofit/>
          </a:bodyPr>
          <a:lstStyle>
            <a:lvl1pPr algn="l">
              <a:defRPr sz="3600" b="0" i="0" cap="none" spc="50" baseline="0">
                <a:solidFill>
                  <a:schemeClr val="bg1"/>
                </a:solidFill>
              </a:defRPr>
            </a:lvl1pPr>
          </a:lstStyle>
          <a:p>
            <a:r>
              <a:rPr lang="en-US" dirty="0"/>
              <a:t>Click to Add </a:t>
            </a:r>
            <a:br>
              <a:rPr lang="en-US" dirty="0"/>
            </a:br>
            <a:r>
              <a:rPr lang="en-US" dirty="0"/>
              <a:t>Cover Title</a:t>
            </a:r>
          </a:p>
        </p:txBody>
      </p:sp>
      <p:sp>
        <p:nvSpPr>
          <p:cNvPr id="9" name="Subtitle 2">
            <a:extLst>
              <a:ext uri="{FF2B5EF4-FFF2-40B4-BE49-F238E27FC236}">
                <a16:creationId xmlns:a16="http://schemas.microsoft.com/office/drawing/2014/main" id="{008DFEEC-9880-66CE-1B84-BBD23FAFE92C}"/>
              </a:ext>
            </a:extLst>
          </p:cNvPr>
          <p:cNvSpPr>
            <a:spLocks noGrp="1"/>
          </p:cNvSpPr>
          <p:nvPr>
            <p:ph type="subTitle" idx="1" hasCustomPrompt="1"/>
          </p:nvPr>
        </p:nvSpPr>
        <p:spPr>
          <a:xfrm>
            <a:off x="6475444" y="3301749"/>
            <a:ext cx="4516745" cy="1034517"/>
          </a:xfrm>
        </p:spPr>
        <p:txBody>
          <a:bodyPr>
            <a:noAutofit/>
          </a:bodyPr>
          <a:lstStyle>
            <a:lvl1pPr marL="0" indent="0" algn="l">
              <a:lnSpc>
                <a:spcPct val="100000"/>
              </a:lnSpc>
              <a:spcBef>
                <a:spcPts val="0"/>
              </a:spcBef>
              <a:buNone/>
              <a:defRPr sz="1800" b="0" cap="none"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1" name="Text Placeholder 14">
            <a:extLst>
              <a:ext uri="{FF2B5EF4-FFF2-40B4-BE49-F238E27FC236}">
                <a16:creationId xmlns:a16="http://schemas.microsoft.com/office/drawing/2014/main" id="{E32ABD51-C9CD-C51F-AD5D-AF302C41B97D}"/>
              </a:ext>
            </a:extLst>
          </p:cNvPr>
          <p:cNvSpPr>
            <a:spLocks noGrp="1"/>
          </p:cNvSpPr>
          <p:nvPr>
            <p:ph type="body" sz="quarter" idx="10" hasCustomPrompt="1"/>
          </p:nvPr>
        </p:nvSpPr>
        <p:spPr>
          <a:xfrm>
            <a:off x="6475444" y="4367032"/>
            <a:ext cx="4516745" cy="487258"/>
          </a:xfrm>
        </p:spPr>
        <p:txBody>
          <a:bodyPr anchor="b">
            <a:normAutofit/>
          </a:bodyPr>
          <a:lstStyle>
            <a:lvl1pPr marL="0" indent="0" algn="l">
              <a:lnSpc>
                <a:spcPct val="100000"/>
              </a:lnSpc>
              <a:spcBef>
                <a:spcPts val="0"/>
              </a:spcBef>
              <a:spcAft>
                <a:spcPts val="200"/>
              </a:spcAft>
              <a:buFontTx/>
              <a:buNone/>
              <a:defRPr sz="1100" cap="none" spc="50" baseline="0">
                <a:solidFill>
                  <a:schemeClr val="accent1">
                    <a:lumMod val="75000"/>
                  </a:schemeClr>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dirty="0" err="1"/>
              <a:t>Firstname</a:t>
            </a:r>
            <a:r>
              <a:rPr lang="en-US" dirty="0"/>
              <a:t> </a:t>
            </a:r>
            <a:r>
              <a:rPr lang="en-US" dirty="0" err="1"/>
              <a:t>Lastname</a:t>
            </a:r>
            <a:r>
              <a:rPr lang="en-US" dirty="0"/>
              <a:t>  |  Date  |  </a:t>
            </a:r>
            <a:r>
              <a:rPr lang="en-US" dirty="0" err="1"/>
              <a:t>first_last@jabil.com</a:t>
            </a:r>
            <a:endParaRPr lang="en-US" dirty="0"/>
          </a:p>
        </p:txBody>
      </p:sp>
      <p:pic>
        <p:nvPicPr>
          <p:cNvPr id="14" name="Picture 13">
            <a:extLst>
              <a:ext uri="{FF2B5EF4-FFF2-40B4-BE49-F238E27FC236}">
                <a16:creationId xmlns:a16="http://schemas.microsoft.com/office/drawing/2014/main" id="{BB57A06E-46D0-842B-E393-8F1B8947A90F}"/>
              </a:ext>
            </a:extLst>
          </p:cNvPr>
          <p:cNvPicPr>
            <a:picLocks noChangeAspect="1"/>
          </p:cNvPicPr>
          <p:nvPr userDrawn="1"/>
        </p:nvPicPr>
        <p:blipFill>
          <a:blip r:embed="rId2"/>
          <a:stretch>
            <a:fillRect/>
          </a:stretch>
        </p:blipFill>
        <p:spPr>
          <a:xfrm>
            <a:off x="6585994" y="5821559"/>
            <a:ext cx="2355702" cy="412925"/>
          </a:xfrm>
          <a:prstGeom prst="rect">
            <a:avLst/>
          </a:prstGeom>
        </p:spPr>
      </p:pic>
      <p:sp>
        <p:nvSpPr>
          <p:cNvPr id="15" name="Text Placeholder 3">
            <a:extLst>
              <a:ext uri="{FF2B5EF4-FFF2-40B4-BE49-F238E27FC236}">
                <a16:creationId xmlns:a16="http://schemas.microsoft.com/office/drawing/2014/main" id="{684B2B81-ADEB-27E2-1189-87D430AAF945}"/>
              </a:ext>
            </a:extLst>
          </p:cNvPr>
          <p:cNvSpPr>
            <a:spLocks noGrp="1"/>
          </p:cNvSpPr>
          <p:nvPr>
            <p:ph type="body" sz="quarter" idx="13" hasCustomPrompt="1"/>
          </p:nvPr>
        </p:nvSpPr>
        <p:spPr>
          <a:xfrm>
            <a:off x="6475444" y="333273"/>
            <a:ext cx="4754259" cy="431035"/>
          </a:xfrm>
        </p:spPr>
        <p:txBody>
          <a:bodyPr lIns="0" tIns="0" rIns="0" bIns="0">
            <a:normAutofit/>
          </a:bodyPr>
          <a:lstStyle>
            <a:lvl1pPr marL="0" indent="0" algn="r">
              <a:spcBef>
                <a:spcPts val="0"/>
              </a:spcBef>
              <a:buNone/>
              <a:defRPr sz="1400" cap="all" spc="8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add division, sector or Functional Area</a:t>
            </a:r>
          </a:p>
        </p:txBody>
      </p:sp>
      <p:cxnSp>
        <p:nvCxnSpPr>
          <p:cNvPr id="16" name="Straight Connector 15">
            <a:extLst>
              <a:ext uri="{FF2B5EF4-FFF2-40B4-BE49-F238E27FC236}">
                <a16:creationId xmlns:a16="http://schemas.microsoft.com/office/drawing/2014/main" id="{7BDA61AE-E9CD-2F41-509C-B583602F7FCF}"/>
              </a:ext>
            </a:extLst>
          </p:cNvPr>
          <p:cNvCxnSpPr>
            <a:cxnSpLocks/>
          </p:cNvCxnSpPr>
          <p:nvPr userDrawn="1"/>
        </p:nvCxnSpPr>
        <p:spPr>
          <a:xfrm>
            <a:off x="6585994" y="3158314"/>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Freeform 16">
            <a:extLst>
              <a:ext uri="{FF2B5EF4-FFF2-40B4-BE49-F238E27FC236}">
                <a16:creationId xmlns:a16="http://schemas.microsoft.com/office/drawing/2014/main" id="{7E632E60-C878-C84E-B307-3873AF24175D}"/>
              </a:ext>
            </a:extLst>
          </p:cNvPr>
          <p:cNvSpPr/>
          <p:nvPr userDrawn="1"/>
        </p:nvSpPr>
        <p:spPr>
          <a:xfrm flipH="1">
            <a:off x="5897317" y="-4763"/>
            <a:ext cx="242430" cy="5527061"/>
          </a:xfrm>
          <a:custGeom>
            <a:avLst/>
            <a:gdLst>
              <a:gd name="connsiteX0" fmla="*/ 0 w 242430"/>
              <a:gd name="connsiteY0" fmla="*/ 0 h 5527061"/>
              <a:gd name="connsiteX1" fmla="*/ 242430 w 242430"/>
              <a:gd name="connsiteY1" fmla="*/ 0 h 5527061"/>
              <a:gd name="connsiteX2" fmla="*/ 242430 w 242430"/>
              <a:gd name="connsiteY2" fmla="*/ 5527061 h 5527061"/>
              <a:gd name="connsiteX3" fmla="*/ 1 w 242430"/>
              <a:gd name="connsiteY3" fmla="*/ 5388401 h 5527061"/>
              <a:gd name="connsiteX4" fmla="*/ 0 w 242430"/>
              <a:gd name="connsiteY4" fmla="*/ 5388400 h 5527061"/>
              <a:gd name="connsiteX5" fmla="*/ 1 w 242430"/>
              <a:gd name="connsiteY5" fmla="*/ 5388400 h 552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430" h="5527061">
                <a:moveTo>
                  <a:pt x="0" y="0"/>
                </a:moveTo>
                <a:lnTo>
                  <a:pt x="242430" y="0"/>
                </a:lnTo>
                <a:lnTo>
                  <a:pt x="242430" y="5527061"/>
                </a:lnTo>
                <a:lnTo>
                  <a:pt x="1" y="5388401"/>
                </a:lnTo>
                <a:lnTo>
                  <a:pt x="0" y="5388400"/>
                </a:lnTo>
                <a:lnTo>
                  <a:pt x="1" y="538840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18" name="Freeform 17">
            <a:extLst>
              <a:ext uri="{FF2B5EF4-FFF2-40B4-BE49-F238E27FC236}">
                <a16:creationId xmlns:a16="http://schemas.microsoft.com/office/drawing/2014/main" id="{92E6BA94-0101-8898-E16B-E0A3E3102BB0}"/>
              </a:ext>
            </a:extLst>
          </p:cNvPr>
          <p:cNvSpPr/>
          <p:nvPr userDrawn="1"/>
        </p:nvSpPr>
        <p:spPr>
          <a:xfrm rot="10800000" flipH="1">
            <a:off x="11708026" y="106326"/>
            <a:ext cx="493448" cy="6751674"/>
          </a:xfrm>
          <a:custGeom>
            <a:avLst/>
            <a:gdLst>
              <a:gd name="connsiteX0" fmla="*/ 493448 w 493448"/>
              <a:gd name="connsiteY0" fmla="*/ 6751674 h 6751674"/>
              <a:gd name="connsiteX1" fmla="*/ 493448 w 493448"/>
              <a:gd name="connsiteY1" fmla="*/ 0 h 6751674"/>
              <a:gd name="connsiteX2" fmla="*/ 1 w 493448"/>
              <a:gd name="connsiteY2" fmla="*/ 0 h 6751674"/>
              <a:gd name="connsiteX3" fmla="*/ 2 w 493448"/>
              <a:gd name="connsiteY3" fmla="*/ 6469440 h 6751674"/>
              <a:gd name="connsiteX4" fmla="*/ 0 w 493448"/>
              <a:gd name="connsiteY4" fmla="*/ 6469440 h 6751674"/>
              <a:gd name="connsiteX5" fmla="*/ 2 w 493448"/>
              <a:gd name="connsiteY5" fmla="*/ 6469442 h 675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3448" h="6751674">
                <a:moveTo>
                  <a:pt x="493448" y="6751674"/>
                </a:moveTo>
                <a:lnTo>
                  <a:pt x="493448" y="0"/>
                </a:lnTo>
                <a:lnTo>
                  <a:pt x="1" y="0"/>
                </a:lnTo>
                <a:lnTo>
                  <a:pt x="2" y="6469440"/>
                </a:lnTo>
                <a:lnTo>
                  <a:pt x="0" y="6469440"/>
                </a:lnTo>
                <a:lnTo>
                  <a:pt x="2" y="6469442"/>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19" name="Freeform 18">
            <a:extLst>
              <a:ext uri="{FF2B5EF4-FFF2-40B4-BE49-F238E27FC236}">
                <a16:creationId xmlns:a16="http://schemas.microsoft.com/office/drawing/2014/main" id="{5EF1A68C-051E-3668-D816-4018BB45F882}"/>
              </a:ext>
            </a:extLst>
          </p:cNvPr>
          <p:cNvSpPr/>
          <p:nvPr userDrawn="1"/>
        </p:nvSpPr>
        <p:spPr>
          <a:xfrm rot="10800000" flipH="1">
            <a:off x="11461934" y="1328845"/>
            <a:ext cx="246091" cy="5529155"/>
          </a:xfrm>
          <a:custGeom>
            <a:avLst/>
            <a:gdLst>
              <a:gd name="connsiteX0" fmla="*/ 246091 w 246091"/>
              <a:gd name="connsiteY0" fmla="*/ 5529155 h 5529155"/>
              <a:gd name="connsiteX1" fmla="*/ 1 w 246091"/>
              <a:gd name="connsiteY1" fmla="*/ 5388401 h 5529155"/>
              <a:gd name="connsiteX2" fmla="*/ 0 w 246091"/>
              <a:gd name="connsiteY2" fmla="*/ 5388400 h 5529155"/>
              <a:gd name="connsiteX3" fmla="*/ 1 w 246091"/>
              <a:gd name="connsiteY3" fmla="*/ 5388400 h 5529155"/>
              <a:gd name="connsiteX4" fmla="*/ 0 w 246091"/>
              <a:gd name="connsiteY4" fmla="*/ 0 h 5529155"/>
              <a:gd name="connsiteX5" fmla="*/ 246091 w 246091"/>
              <a:gd name="connsiteY5" fmla="*/ 0 h 5529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091" h="5529155">
                <a:moveTo>
                  <a:pt x="246091" y="5529155"/>
                </a:moveTo>
                <a:lnTo>
                  <a:pt x="1" y="5388401"/>
                </a:lnTo>
                <a:lnTo>
                  <a:pt x="0" y="5388400"/>
                </a:lnTo>
                <a:lnTo>
                  <a:pt x="1" y="5388400"/>
                </a:lnTo>
                <a:lnTo>
                  <a:pt x="0" y="0"/>
                </a:lnTo>
                <a:lnTo>
                  <a:pt x="246091"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Tree>
    <p:extLst>
      <p:ext uri="{BB962C8B-B14F-4D97-AF65-F5344CB8AC3E}">
        <p14:creationId xmlns:p14="http://schemas.microsoft.com/office/powerpoint/2010/main" val="2365242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Alt">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DAA0A4BC-2806-0083-DA2D-4A36BB498475}"/>
              </a:ext>
            </a:extLst>
          </p:cNvPr>
          <p:cNvSpPr>
            <a:spLocks noGrp="1"/>
          </p:cNvSpPr>
          <p:nvPr>
            <p:ph type="pic" sz="quarter" idx="16" hasCustomPrompt="1"/>
          </p:nvPr>
        </p:nvSpPr>
        <p:spPr>
          <a:xfrm>
            <a:off x="6290401" y="-4763"/>
            <a:ext cx="5901599" cy="6862763"/>
          </a:xfrm>
          <a:solidFill>
            <a:schemeClr val="bg1">
              <a:lumMod val="95000"/>
            </a:schemeClr>
          </a:solidFill>
        </p:spPr>
        <p:txBody>
          <a:bodyPr lIns="914400" tIns="914400" rIns="914400" bIns="914400" anchor="ctr"/>
          <a:lstStyle>
            <a:lvl1pPr marL="0" indent="0" algn="l">
              <a:buFontTx/>
              <a:buNone/>
              <a:defRPr/>
            </a:lvl1pPr>
          </a:lstStyle>
          <a:p>
            <a:r>
              <a:rPr lang="en-US" dirty="0"/>
              <a:t>To customize this cover with your own  image, drag the image into this box or click the image icon in the center of this slide.</a:t>
            </a:r>
            <a:br>
              <a:rPr lang="en-US" dirty="0"/>
            </a:br>
            <a:br>
              <a:rPr lang="en-US" dirty="0"/>
            </a:br>
            <a:r>
              <a:rPr lang="en-US" dirty="0"/>
              <a:t>Our Cover Library contains 150+ covers </a:t>
            </a:r>
            <a:br>
              <a:rPr lang="en-US" dirty="0"/>
            </a:br>
            <a:r>
              <a:rPr lang="en-US" dirty="0"/>
              <a:t>for Jabil’s capabilities, markets and business needs. (link in Notes below)</a:t>
            </a:r>
          </a:p>
        </p:txBody>
      </p:sp>
      <p:sp>
        <p:nvSpPr>
          <p:cNvPr id="7" name="Freeform 6">
            <a:extLst>
              <a:ext uri="{FF2B5EF4-FFF2-40B4-BE49-F238E27FC236}">
                <a16:creationId xmlns:a16="http://schemas.microsoft.com/office/drawing/2014/main" id="{5F82A1D7-E2A2-4348-26C6-D03FA8B868BB}"/>
              </a:ext>
            </a:extLst>
          </p:cNvPr>
          <p:cNvSpPr/>
          <p:nvPr userDrawn="1"/>
        </p:nvSpPr>
        <p:spPr>
          <a:xfrm flipH="1">
            <a:off x="-8738" y="-4151"/>
            <a:ext cx="6304158" cy="6862150"/>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8" name="Title 1">
            <a:extLst>
              <a:ext uri="{FF2B5EF4-FFF2-40B4-BE49-F238E27FC236}">
                <a16:creationId xmlns:a16="http://schemas.microsoft.com/office/drawing/2014/main" id="{BE07FF86-6FEA-E6FD-4316-8662AEDBE04F}"/>
              </a:ext>
            </a:extLst>
          </p:cNvPr>
          <p:cNvSpPr txBox="1">
            <a:spLocks/>
          </p:cNvSpPr>
          <p:nvPr userDrawn="1"/>
        </p:nvSpPr>
        <p:spPr>
          <a:xfrm>
            <a:off x="569390" y="829978"/>
            <a:ext cx="4516745" cy="2184901"/>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3600" b="0" i="0" kern="1200" cap="none" spc="50" baseline="0">
                <a:solidFill>
                  <a:schemeClr val="bg1"/>
                </a:solidFill>
                <a:latin typeface="Grandview" panose="020B0502040204020203" pitchFamily="34" charset="0"/>
                <a:ea typeface="+mj-ea"/>
                <a:cs typeface="+mj-cs"/>
              </a:defRPr>
            </a:lvl1pPr>
          </a:lstStyle>
          <a:p>
            <a:r>
              <a:rPr lang="en-US"/>
              <a:t>Click to Add </a:t>
            </a:r>
            <a:br>
              <a:rPr lang="en-US"/>
            </a:br>
            <a:r>
              <a:rPr lang="en-US"/>
              <a:t>Cover Title</a:t>
            </a:r>
            <a:endParaRPr lang="en-US" dirty="0"/>
          </a:p>
        </p:txBody>
      </p:sp>
      <p:sp>
        <p:nvSpPr>
          <p:cNvPr id="9" name="Subtitle 2">
            <a:extLst>
              <a:ext uri="{FF2B5EF4-FFF2-40B4-BE49-F238E27FC236}">
                <a16:creationId xmlns:a16="http://schemas.microsoft.com/office/drawing/2014/main" id="{743809DD-7869-6FB1-30B6-498DA7C5F207}"/>
              </a:ext>
            </a:extLst>
          </p:cNvPr>
          <p:cNvSpPr txBox="1">
            <a:spLocks/>
          </p:cNvSpPr>
          <p:nvPr userDrawn="1"/>
        </p:nvSpPr>
        <p:spPr>
          <a:xfrm>
            <a:off x="569390" y="3301749"/>
            <a:ext cx="4516745" cy="1034517"/>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0"/>
              </a:spcBef>
              <a:buFont typeface="Arial" panose="020B0604020202020204" pitchFamily="34" charset="0"/>
              <a:buNone/>
              <a:defRPr sz="1800" b="0" i="0" kern="1200" cap="none" spc="50" baseline="0">
                <a:solidFill>
                  <a:schemeClr val="bg1"/>
                </a:solidFill>
                <a:latin typeface="Grandview" panose="020B0502040204020203" pitchFamily="34" charset="0"/>
                <a:ea typeface="+mn-ea"/>
                <a:cs typeface="+mn-cs"/>
              </a:defRPr>
            </a:lvl1pPr>
            <a:lvl2pPr marL="457200" indent="0" algn="ctr"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Grandview" panose="020B0502040204020203" pitchFamily="34" charset="0"/>
                <a:ea typeface="+mn-ea"/>
                <a:cs typeface="+mn-cs"/>
              </a:defRPr>
            </a:lvl2pPr>
            <a:lvl3pPr marL="914400" indent="0" algn="ctr" defTabSz="914400" rtl="0" eaLnBrk="1" latinLnBrk="0" hangingPunct="1">
              <a:lnSpc>
                <a:spcPct val="100000"/>
              </a:lnSpc>
              <a:spcBef>
                <a:spcPts val="500"/>
              </a:spcBef>
              <a:buFont typeface="Arial" panose="020B0604020202020204" pitchFamily="34" charset="0"/>
              <a:buNone/>
              <a:defRPr sz="1800" b="0" i="0" kern="1200">
                <a:solidFill>
                  <a:schemeClr val="tx1"/>
                </a:solidFill>
                <a:latin typeface="Grandview" panose="020B0502040204020203" pitchFamily="34" charset="0"/>
                <a:ea typeface="+mn-ea"/>
                <a:cs typeface="+mn-cs"/>
              </a:defRPr>
            </a:lvl3pPr>
            <a:lvl4pPr marL="1371600" indent="0" algn="ctr"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Grandview" panose="020B0502040204020203" pitchFamily="34" charset="0"/>
                <a:ea typeface="+mn-ea"/>
                <a:cs typeface="+mn-cs"/>
              </a:defRPr>
            </a:lvl4pPr>
            <a:lvl5pPr marL="1828800" indent="0" algn="ctr"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Grandview" panose="020B0502040204020203"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Click to Add Subtitle</a:t>
            </a:r>
            <a:endParaRPr lang="en-US" dirty="0"/>
          </a:p>
        </p:txBody>
      </p:sp>
      <p:sp>
        <p:nvSpPr>
          <p:cNvPr id="10" name="Text Placeholder 14">
            <a:extLst>
              <a:ext uri="{FF2B5EF4-FFF2-40B4-BE49-F238E27FC236}">
                <a16:creationId xmlns:a16="http://schemas.microsoft.com/office/drawing/2014/main" id="{42A56E07-DC02-1D97-C2F8-8FEFD0958327}"/>
              </a:ext>
            </a:extLst>
          </p:cNvPr>
          <p:cNvSpPr>
            <a:spLocks noGrp="1"/>
          </p:cNvSpPr>
          <p:nvPr>
            <p:ph type="body" sz="quarter" idx="14" hasCustomPrompt="1"/>
          </p:nvPr>
        </p:nvSpPr>
        <p:spPr>
          <a:xfrm>
            <a:off x="569390" y="4367032"/>
            <a:ext cx="4516745" cy="487258"/>
          </a:xfrm>
        </p:spPr>
        <p:txBody>
          <a:bodyPr anchor="b">
            <a:normAutofit/>
          </a:bodyPr>
          <a:lstStyle>
            <a:lvl1pPr marL="0" indent="0" algn="l">
              <a:lnSpc>
                <a:spcPct val="100000"/>
              </a:lnSpc>
              <a:spcBef>
                <a:spcPts val="0"/>
              </a:spcBef>
              <a:spcAft>
                <a:spcPts val="200"/>
              </a:spcAft>
              <a:buFontTx/>
              <a:buNone/>
              <a:defRPr sz="1100" cap="none" spc="50" baseline="0">
                <a:solidFill>
                  <a:schemeClr val="accent1">
                    <a:lumMod val="75000"/>
                  </a:schemeClr>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dirty="0" err="1"/>
              <a:t>Firstname</a:t>
            </a:r>
            <a:r>
              <a:rPr lang="en-US" dirty="0"/>
              <a:t> </a:t>
            </a:r>
            <a:r>
              <a:rPr lang="en-US" dirty="0" err="1"/>
              <a:t>Lastname</a:t>
            </a:r>
            <a:r>
              <a:rPr lang="en-US" dirty="0"/>
              <a:t>  |  Date  |  </a:t>
            </a:r>
            <a:r>
              <a:rPr lang="en-US" dirty="0" err="1"/>
              <a:t>first_last@jabil.com</a:t>
            </a:r>
            <a:endParaRPr lang="en-US" dirty="0"/>
          </a:p>
        </p:txBody>
      </p:sp>
      <p:pic>
        <p:nvPicPr>
          <p:cNvPr id="11" name="Picture 10">
            <a:extLst>
              <a:ext uri="{FF2B5EF4-FFF2-40B4-BE49-F238E27FC236}">
                <a16:creationId xmlns:a16="http://schemas.microsoft.com/office/drawing/2014/main" id="{A27A7342-7A6C-8748-4213-B93931E6F5D9}"/>
              </a:ext>
            </a:extLst>
          </p:cNvPr>
          <p:cNvPicPr>
            <a:picLocks noChangeAspect="1"/>
          </p:cNvPicPr>
          <p:nvPr userDrawn="1"/>
        </p:nvPicPr>
        <p:blipFill>
          <a:blip r:embed="rId2"/>
          <a:stretch>
            <a:fillRect/>
          </a:stretch>
        </p:blipFill>
        <p:spPr>
          <a:xfrm>
            <a:off x="679940" y="5821559"/>
            <a:ext cx="2355702" cy="412925"/>
          </a:xfrm>
          <a:prstGeom prst="rect">
            <a:avLst/>
          </a:prstGeom>
        </p:spPr>
      </p:pic>
      <p:sp>
        <p:nvSpPr>
          <p:cNvPr id="12" name="Text Placeholder 3">
            <a:extLst>
              <a:ext uri="{FF2B5EF4-FFF2-40B4-BE49-F238E27FC236}">
                <a16:creationId xmlns:a16="http://schemas.microsoft.com/office/drawing/2014/main" id="{2347EE9D-7908-D16C-ED2A-8DB0ABCE863B}"/>
              </a:ext>
            </a:extLst>
          </p:cNvPr>
          <p:cNvSpPr>
            <a:spLocks noGrp="1"/>
          </p:cNvSpPr>
          <p:nvPr>
            <p:ph type="body" sz="quarter" idx="15" hasCustomPrompt="1"/>
          </p:nvPr>
        </p:nvSpPr>
        <p:spPr>
          <a:xfrm>
            <a:off x="569390" y="333273"/>
            <a:ext cx="4754259" cy="431035"/>
          </a:xfrm>
        </p:spPr>
        <p:txBody>
          <a:bodyPr lIns="0" tIns="0" rIns="0" bIns="0">
            <a:normAutofit/>
          </a:bodyPr>
          <a:lstStyle>
            <a:lvl1pPr marL="0" indent="0" algn="r">
              <a:spcBef>
                <a:spcPts val="0"/>
              </a:spcBef>
              <a:buNone/>
              <a:defRPr sz="1400" cap="all" spc="80" baseline="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add division, sector or Functional Area</a:t>
            </a:r>
          </a:p>
        </p:txBody>
      </p:sp>
      <p:cxnSp>
        <p:nvCxnSpPr>
          <p:cNvPr id="15" name="Straight Connector 14">
            <a:extLst>
              <a:ext uri="{FF2B5EF4-FFF2-40B4-BE49-F238E27FC236}">
                <a16:creationId xmlns:a16="http://schemas.microsoft.com/office/drawing/2014/main" id="{1AAAC129-EBBF-A494-90CA-1203B894972F}"/>
              </a:ext>
            </a:extLst>
          </p:cNvPr>
          <p:cNvCxnSpPr>
            <a:cxnSpLocks/>
          </p:cNvCxnSpPr>
          <p:nvPr userDrawn="1"/>
        </p:nvCxnSpPr>
        <p:spPr>
          <a:xfrm>
            <a:off x="679940" y="3158314"/>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6" name="Freeform 15">
            <a:extLst>
              <a:ext uri="{FF2B5EF4-FFF2-40B4-BE49-F238E27FC236}">
                <a16:creationId xmlns:a16="http://schemas.microsoft.com/office/drawing/2014/main" id="{28E08DC5-D194-8EDB-5779-D56BCA8530FB}"/>
              </a:ext>
            </a:extLst>
          </p:cNvPr>
          <p:cNvSpPr/>
          <p:nvPr userDrawn="1"/>
        </p:nvSpPr>
        <p:spPr>
          <a:xfrm flipH="1">
            <a:off x="-8737" y="-4763"/>
            <a:ext cx="242430" cy="5527061"/>
          </a:xfrm>
          <a:custGeom>
            <a:avLst/>
            <a:gdLst>
              <a:gd name="connsiteX0" fmla="*/ 0 w 242430"/>
              <a:gd name="connsiteY0" fmla="*/ 0 h 5527061"/>
              <a:gd name="connsiteX1" fmla="*/ 242430 w 242430"/>
              <a:gd name="connsiteY1" fmla="*/ 0 h 5527061"/>
              <a:gd name="connsiteX2" fmla="*/ 242430 w 242430"/>
              <a:gd name="connsiteY2" fmla="*/ 5527061 h 5527061"/>
              <a:gd name="connsiteX3" fmla="*/ 1 w 242430"/>
              <a:gd name="connsiteY3" fmla="*/ 5388401 h 5527061"/>
              <a:gd name="connsiteX4" fmla="*/ 0 w 242430"/>
              <a:gd name="connsiteY4" fmla="*/ 5388400 h 5527061"/>
              <a:gd name="connsiteX5" fmla="*/ 1 w 242430"/>
              <a:gd name="connsiteY5" fmla="*/ 5388400 h 552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430" h="5527061">
                <a:moveTo>
                  <a:pt x="0" y="0"/>
                </a:moveTo>
                <a:lnTo>
                  <a:pt x="242430" y="0"/>
                </a:lnTo>
                <a:lnTo>
                  <a:pt x="242430" y="5527061"/>
                </a:lnTo>
                <a:lnTo>
                  <a:pt x="1" y="5388401"/>
                </a:lnTo>
                <a:lnTo>
                  <a:pt x="0" y="5388400"/>
                </a:lnTo>
                <a:lnTo>
                  <a:pt x="1" y="538840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1" name="Freeform 20">
            <a:extLst>
              <a:ext uri="{FF2B5EF4-FFF2-40B4-BE49-F238E27FC236}">
                <a16:creationId xmlns:a16="http://schemas.microsoft.com/office/drawing/2014/main" id="{9691D1F1-4671-530B-2CF2-73CAF0C5944F}"/>
              </a:ext>
            </a:extLst>
          </p:cNvPr>
          <p:cNvSpPr/>
          <p:nvPr userDrawn="1"/>
        </p:nvSpPr>
        <p:spPr>
          <a:xfrm rot="10800000" flipH="1">
            <a:off x="5801972" y="106326"/>
            <a:ext cx="493448" cy="6751674"/>
          </a:xfrm>
          <a:custGeom>
            <a:avLst/>
            <a:gdLst>
              <a:gd name="connsiteX0" fmla="*/ 493448 w 493448"/>
              <a:gd name="connsiteY0" fmla="*/ 6751674 h 6751674"/>
              <a:gd name="connsiteX1" fmla="*/ 493448 w 493448"/>
              <a:gd name="connsiteY1" fmla="*/ 0 h 6751674"/>
              <a:gd name="connsiteX2" fmla="*/ 1 w 493448"/>
              <a:gd name="connsiteY2" fmla="*/ 0 h 6751674"/>
              <a:gd name="connsiteX3" fmla="*/ 2 w 493448"/>
              <a:gd name="connsiteY3" fmla="*/ 6469440 h 6751674"/>
              <a:gd name="connsiteX4" fmla="*/ 0 w 493448"/>
              <a:gd name="connsiteY4" fmla="*/ 6469440 h 6751674"/>
              <a:gd name="connsiteX5" fmla="*/ 2 w 493448"/>
              <a:gd name="connsiteY5" fmla="*/ 6469442 h 6751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3448" h="6751674">
                <a:moveTo>
                  <a:pt x="493448" y="6751674"/>
                </a:moveTo>
                <a:lnTo>
                  <a:pt x="493448" y="0"/>
                </a:lnTo>
                <a:lnTo>
                  <a:pt x="1" y="0"/>
                </a:lnTo>
                <a:lnTo>
                  <a:pt x="2" y="6469440"/>
                </a:lnTo>
                <a:lnTo>
                  <a:pt x="0" y="6469440"/>
                </a:lnTo>
                <a:lnTo>
                  <a:pt x="2" y="6469442"/>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2" name="Freeform 21">
            <a:extLst>
              <a:ext uri="{FF2B5EF4-FFF2-40B4-BE49-F238E27FC236}">
                <a16:creationId xmlns:a16="http://schemas.microsoft.com/office/drawing/2014/main" id="{81936693-9459-55BF-474B-5EFAE21DA12D}"/>
              </a:ext>
            </a:extLst>
          </p:cNvPr>
          <p:cNvSpPr/>
          <p:nvPr userDrawn="1"/>
        </p:nvSpPr>
        <p:spPr>
          <a:xfrm rot="10800000" flipH="1">
            <a:off x="5555880" y="1328845"/>
            <a:ext cx="246091" cy="5529155"/>
          </a:xfrm>
          <a:custGeom>
            <a:avLst/>
            <a:gdLst>
              <a:gd name="connsiteX0" fmla="*/ 246091 w 246091"/>
              <a:gd name="connsiteY0" fmla="*/ 5529155 h 5529155"/>
              <a:gd name="connsiteX1" fmla="*/ 1 w 246091"/>
              <a:gd name="connsiteY1" fmla="*/ 5388401 h 5529155"/>
              <a:gd name="connsiteX2" fmla="*/ 0 w 246091"/>
              <a:gd name="connsiteY2" fmla="*/ 5388400 h 5529155"/>
              <a:gd name="connsiteX3" fmla="*/ 1 w 246091"/>
              <a:gd name="connsiteY3" fmla="*/ 5388400 h 5529155"/>
              <a:gd name="connsiteX4" fmla="*/ 0 w 246091"/>
              <a:gd name="connsiteY4" fmla="*/ 0 h 5529155"/>
              <a:gd name="connsiteX5" fmla="*/ 246091 w 246091"/>
              <a:gd name="connsiteY5" fmla="*/ 0 h 5529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091" h="5529155">
                <a:moveTo>
                  <a:pt x="246091" y="5529155"/>
                </a:moveTo>
                <a:lnTo>
                  <a:pt x="1" y="5388401"/>
                </a:lnTo>
                <a:lnTo>
                  <a:pt x="0" y="5388400"/>
                </a:lnTo>
                <a:lnTo>
                  <a:pt x="1" y="5388400"/>
                </a:lnTo>
                <a:lnTo>
                  <a:pt x="0" y="0"/>
                </a:lnTo>
                <a:lnTo>
                  <a:pt x="246091"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Tree>
    <p:extLst>
      <p:ext uri="{BB962C8B-B14F-4D97-AF65-F5344CB8AC3E}">
        <p14:creationId xmlns:p14="http://schemas.microsoft.com/office/powerpoint/2010/main" val="1533124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3" name="Content Placeholder 2">
            <a:extLst>
              <a:ext uri="{FF2B5EF4-FFF2-40B4-BE49-F238E27FC236}">
                <a16:creationId xmlns:a16="http://schemas.microsoft.com/office/drawing/2014/main" id="{877C0FD5-1B94-FB7C-6019-E7E3AB3CEC99}"/>
              </a:ext>
            </a:extLst>
          </p:cNvPr>
          <p:cNvSpPr>
            <a:spLocks noGrp="1"/>
          </p:cNvSpPr>
          <p:nvPr>
            <p:ph idx="1"/>
          </p:nvPr>
        </p:nvSpPr>
        <p:spPr>
          <a:xfrm>
            <a:off x="444500" y="1303020"/>
            <a:ext cx="6310261" cy="4895900"/>
          </a:xfrm>
        </p:spPr>
        <p:txBody>
          <a:bodyPr>
            <a:normAutofit/>
          </a:bodyPr>
          <a:lstStyle>
            <a:lvl1pPr marL="0" indent="0">
              <a:lnSpc>
                <a:spcPct val="150000"/>
              </a:lnSpc>
              <a:buNone/>
              <a:defRPr sz="1800" baseline="0"/>
            </a:lvl1pPr>
            <a:lvl2pPr marL="457200" indent="0">
              <a:lnSpc>
                <a:spcPct val="150000"/>
              </a:lnSpc>
              <a:buNone/>
              <a:defRPr sz="1800" baseline="0"/>
            </a:lvl2pPr>
            <a:lvl3pPr marL="914400" indent="0">
              <a:lnSpc>
                <a:spcPct val="150000"/>
              </a:lnSpc>
              <a:buNone/>
              <a:defRPr sz="1800" baseline="0"/>
            </a:lvl3pPr>
            <a:lvl4pPr marL="1371600" indent="0">
              <a:lnSpc>
                <a:spcPct val="150000"/>
              </a:lnSpc>
              <a:buNone/>
              <a:defRPr sz="1800" baseline="0"/>
            </a:lvl4pPr>
            <a:lvl5pPr marL="1828800" indent="0">
              <a:lnSpc>
                <a:spcPct val="150000"/>
              </a:lnSpc>
              <a:buNone/>
              <a:defRPr sz="1800" baseline="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4" name="Title 1">
            <a:extLst>
              <a:ext uri="{FF2B5EF4-FFF2-40B4-BE49-F238E27FC236}">
                <a16:creationId xmlns:a16="http://schemas.microsoft.com/office/drawing/2014/main" id="{B870B639-47B5-349F-494A-82A945C52956}"/>
              </a:ext>
            </a:extLst>
          </p:cNvPr>
          <p:cNvSpPr>
            <a:spLocks noGrp="1"/>
          </p:cNvSpPr>
          <p:nvPr>
            <p:ph type="title" hasCustomPrompt="1"/>
          </p:nvPr>
        </p:nvSpPr>
        <p:spPr>
          <a:xfrm>
            <a:off x="444500" y="104210"/>
            <a:ext cx="6310261" cy="986828"/>
          </a:xfrm>
        </p:spPr>
        <p:txBody>
          <a:bodyPr anchor="ctr">
            <a:normAutofit/>
          </a:bodyPr>
          <a:lstStyle>
            <a:lvl1pPr>
              <a:defRPr sz="3200" b="0" cap="none" baseline="0">
                <a:solidFill>
                  <a:schemeClr val="tx2"/>
                </a:solidFill>
              </a:defRPr>
            </a:lvl1pPr>
          </a:lstStyle>
          <a:p>
            <a:r>
              <a:rPr lang="en-US" dirty="0"/>
              <a:t>Click to Add Header</a:t>
            </a:r>
          </a:p>
        </p:txBody>
      </p:sp>
      <p:sp>
        <p:nvSpPr>
          <p:cNvPr id="45" name="Rectangle 44">
            <a:extLst>
              <a:ext uri="{FF2B5EF4-FFF2-40B4-BE49-F238E27FC236}">
                <a16:creationId xmlns:a16="http://schemas.microsoft.com/office/drawing/2014/main" id="{96B35CF6-03AD-3AE5-C05F-4CEFE3EDD173}"/>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Slide Number Placeholder 5">
            <a:extLst>
              <a:ext uri="{FF2B5EF4-FFF2-40B4-BE49-F238E27FC236}">
                <a16:creationId xmlns:a16="http://schemas.microsoft.com/office/drawing/2014/main" id="{052A61AA-6B31-A637-12BF-BB4EA47D21A1}"/>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47" name="Rectangle 46">
            <a:extLst>
              <a:ext uri="{FF2B5EF4-FFF2-40B4-BE49-F238E27FC236}">
                <a16:creationId xmlns:a16="http://schemas.microsoft.com/office/drawing/2014/main" id="{63147D00-C60B-ED55-8751-4D8BFE71976B}"/>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48" name="Picture 47">
            <a:extLst>
              <a:ext uri="{FF2B5EF4-FFF2-40B4-BE49-F238E27FC236}">
                <a16:creationId xmlns:a16="http://schemas.microsoft.com/office/drawing/2014/main" id="{1257C5F5-D676-4C9C-B45F-C14294D16AD3}"/>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49" name="Straight Connector 48">
            <a:extLst>
              <a:ext uri="{FF2B5EF4-FFF2-40B4-BE49-F238E27FC236}">
                <a16:creationId xmlns:a16="http://schemas.microsoft.com/office/drawing/2014/main" id="{D5856515-CC3D-1BF8-6DF1-E4B0EC61C498}"/>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1" name="Picture Placeholder 40">
            <a:extLst>
              <a:ext uri="{FF2B5EF4-FFF2-40B4-BE49-F238E27FC236}">
                <a16:creationId xmlns:a16="http://schemas.microsoft.com/office/drawing/2014/main" id="{0CA8953F-52A4-CEA6-88A5-9C6B8C5B1C5C}"/>
              </a:ext>
            </a:extLst>
          </p:cNvPr>
          <p:cNvSpPr>
            <a:spLocks noGrp="1"/>
          </p:cNvSpPr>
          <p:nvPr>
            <p:ph type="pic" sz="quarter" idx="12" hasCustomPrompt="1"/>
          </p:nvPr>
        </p:nvSpPr>
        <p:spPr>
          <a:xfrm>
            <a:off x="7152217" y="0"/>
            <a:ext cx="5039783" cy="6432551"/>
          </a:xfrm>
          <a:custGeom>
            <a:avLst/>
            <a:gdLst>
              <a:gd name="connsiteX0" fmla="*/ 739539 w 5039783"/>
              <a:gd name="connsiteY0" fmla="*/ 0 h 6432551"/>
              <a:gd name="connsiteX1" fmla="*/ 5039783 w 5039783"/>
              <a:gd name="connsiteY1" fmla="*/ 0 h 6432551"/>
              <a:gd name="connsiteX2" fmla="*/ 5039783 w 5039783"/>
              <a:gd name="connsiteY2" fmla="*/ 743 h 6432551"/>
              <a:gd name="connsiteX3" fmla="*/ 5039783 w 5039783"/>
              <a:gd name="connsiteY3" fmla="*/ 5011059 h 6432551"/>
              <a:gd name="connsiteX4" fmla="*/ 5039783 w 5039783"/>
              <a:gd name="connsiteY4" fmla="*/ 6432551 h 6432551"/>
              <a:gd name="connsiteX5" fmla="*/ 0 w 5039783"/>
              <a:gd name="connsiteY5" fmla="*/ 6432551 h 6432551"/>
              <a:gd name="connsiteX6" fmla="*/ 0 w 5039783"/>
              <a:gd name="connsiteY6" fmla="*/ 5011059 h 6432551"/>
              <a:gd name="connsiteX7" fmla="*/ 0 w 5039783"/>
              <a:gd name="connsiteY7" fmla="*/ 2604111 h 6432551"/>
              <a:gd name="connsiteX8" fmla="*/ 493446 w 5039783"/>
              <a:gd name="connsiteY8" fmla="*/ 2321879 h 6432551"/>
              <a:gd name="connsiteX9" fmla="*/ 493448 w 5039783"/>
              <a:gd name="connsiteY9" fmla="*/ 2321877 h 6432551"/>
              <a:gd name="connsiteX10" fmla="*/ 493446 w 5039783"/>
              <a:gd name="connsiteY10" fmla="*/ 2321877 h 6432551"/>
              <a:gd name="connsiteX11" fmla="*/ 493446 w 5039783"/>
              <a:gd name="connsiteY11" fmla="*/ 1636079 h 6432551"/>
              <a:gd name="connsiteX12" fmla="*/ 493448 w 5039783"/>
              <a:gd name="connsiteY12" fmla="*/ 1636077 h 6432551"/>
              <a:gd name="connsiteX13" fmla="*/ 493446 w 5039783"/>
              <a:gd name="connsiteY13" fmla="*/ 1636077 h 6432551"/>
              <a:gd name="connsiteX14" fmla="*/ 493446 w 5039783"/>
              <a:gd name="connsiteY14" fmla="*/ 1382091 h 6432551"/>
              <a:gd name="connsiteX15" fmla="*/ 501139 w 5039783"/>
              <a:gd name="connsiteY15" fmla="*/ 1377192 h 6432551"/>
              <a:gd name="connsiteX16" fmla="*/ 739539 w 5039783"/>
              <a:gd name="connsiteY16" fmla="*/ 1240837 h 6432551"/>
              <a:gd name="connsiteX17" fmla="*/ 739540 w 5039783"/>
              <a:gd name="connsiteY17" fmla="*/ 1240836 h 6432551"/>
              <a:gd name="connsiteX18" fmla="*/ 739539 w 5039783"/>
              <a:gd name="connsiteY18" fmla="*/ 1240836 h 6432551"/>
              <a:gd name="connsiteX19" fmla="*/ 739539 w 5039783"/>
              <a:gd name="connsiteY19" fmla="*/ 555037 h 6432551"/>
              <a:gd name="connsiteX20" fmla="*/ 739540 w 5039783"/>
              <a:gd name="connsiteY20" fmla="*/ 555036 h 6432551"/>
              <a:gd name="connsiteX21" fmla="*/ 739539 w 5039783"/>
              <a:gd name="connsiteY21" fmla="*/ 555036 h 6432551"/>
              <a:gd name="connsiteX22" fmla="*/ 739539 w 5039783"/>
              <a:gd name="connsiteY22" fmla="*/ 519959 h 6432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039783" h="6432551">
                <a:moveTo>
                  <a:pt x="739539" y="0"/>
                </a:moveTo>
                <a:lnTo>
                  <a:pt x="5039783" y="0"/>
                </a:lnTo>
                <a:lnTo>
                  <a:pt x="5039783" y="743"/>
                </a:lnTo>
                <a:lnTo>
                  <a:pt x="5039783" y="5011059"/>
                </a:lnTo>
                <a:lnTo>
                  <a:pt x="5039783" y="6432551"/>
                </a:lnTo>
                <a:lnTo>
                  <a:pt x="0" y="6432551"/>
                </a:lnTo>
                <a:lnTo>
                  <a:pt x="0" y="5011059"/>
                </a:lnTo>
                <a:lnTo>
                  <a:pt x="0" y="2604111"/>
                </a:lnTo>
                <a:lnTo>
                  <a:pt x="493446" y="2321879"/>
                </a:lnTo>
                <a:lnTo>
                  <a:pt x="493448" y="2321877"/>
                </a:lnTo>
                <a:lnTo>
                  <a:pt x="493446" y="2321877"/>
                </a:lnTo>
                <a:lnTo>
                  <a:pt x="493446" y="1636079"/>
                </a:lnTo>
                <a:lnTo>
                  <a:pt x="493448" y="1636077"/>
                </a:lnTo>
                <a:lnTo>
                  <a:pt x="493446" y="1636077"/>
                </a:lnTo>
                <a:lnTo>
                  <a:pt x="493446" y="1382091"/>
                </a:lnTo>
                <a:lnTo>
                  <a:pt x="501139" y="1377192"/>
                </a:lnTo>
                <a:lnTo>
                  <a:pt x="739539" y="1240837"/>
                </a:lnTo>
                <a:lnTo>
                  <a:pt x="739540" y="1240836"/>
                </a:lnTo>
                <a:lnTo>
                  <a:pt x="739539" y="1240836"/>
                </a:lnTo>
                <a:lnTo>
                  <a:pt x="739539" y="555037"/>
                </a:lnTo>
                <a:lnTo>
                  <a:pt x="739540" y="555036"/>
                </a:lnTo>
                <a:lnTo>
                  <a:pt x="739539" y="555036"/>
                </a:lnTo>
                <a:lnTo>
                  <a:pt x="739539" y="519959"/>
                </a:lnTo>
                <a:close/>
              </a:path>
            </a:pathLst>
          </a:custGeom>
          <a:solidFill>
            <a:schemeClr val="bg1">
              <a:lumMod val="95000"/>
            </a:schemeClr>
          </a:solidFill>
        </p:spPr>
        <p:txBody>
          <a:bodyPr wrap="square" anchor="ctr">
            <a:noAutofit/>
          </a:bodyPr>
          <a:lstStyle>
            <a:lvl1pPr marL="0" indent="0" algn="ctr">
              <a:buNone/>
              <a:defRPr/>
            </a:lvl1pPr>
          </a:lstStyle>
          <a:p>
            <a:r>
              <a:rPr lang="en-US" dirty="0"/>
              <a:t>To add an image, </a:t>
            </a:r>
            <a:br>
              <a:rPr lang="en-US" dirty="0"/>
            </a:br>
            <a:r>
              <a:rPr lang="en-US" dirty="0"/>
              <a:t>drag the image into this box </a:t>
            </a:r>
            <a:br>
              <a:rPr lang="en-US" dirty="0"/>
            </a:br>
            <a:r>
              <a:rPr lang="en-US" dirty="0"/>
              <a:t>or click the image icon in </a:t>
            </a:r>
            <a:br>
              <a:rPr lang="en-US" dirty="0"/>
            </a:br>
            <a:r>
              <a:rPr lang="en-US" dirty="0"/>
              <a:t>the center of this slide.</a:t>
            </a:r>
            <a:br>
              <a:rPr lang="en-US" dirty="0"/>
            </a:br>
            <a:br>
              <a:rPr lang="en-US" dirty="0"/>
            </a:br>
            <a:r>
              <a:rPr lang="en-US" dirty="0"/>
              <a:t>Need an image?</a:t>
            </a:r>
            <a:br>
              <a:rPr lang="en-US" dirty="0"/>
            </a:br>
            <a:r>
              <a:rPr lang="en-US" dirty="0"/>
              <a:t>The Marketing Resource Center </a:t>
            </a:r>
            <a:br>
              <a:rPr lang="en-US" dirty="0"/>
            </a:br>
            <a:r>
              <a:rPr lang="en-US" dirty="0"/>
              <a:t>has hundreds of images for Jabil’s </a:t>
            </a:r>
            <a:br>
              <a:rPr lang="en-US" dirty="0"/>
            </a:br>
            <a:r>
              <a:rPr lang="en-US" dirty="0"/>
              <a:t>capabilities, markets and business needs</a:t>
            </a:r>
            <a:br>
              <a:rPr lang="en-US" dirty="0"/>
            </a:br>
            <a:r>
              <a:rPr lang="en-US" dirty="0"/>
              <a:t>(link in Notes below)</a:t>
            </a:r>
          </a:p>
          <a:p>
            <a:endParaRPr lang="en-US" dirty="0"/>
          </a:p>
        </p:txBody>
      </p:sp>
      <p:sp>
        <p:nvSpPr>
          <p:cNvPr id="51" name="Freeform 50">
            <a:extLst>
              <a:ext uri="{FF2B5EF4-FFF2-40B4-BE49-F238E27FC236}">
                <a16:creationId xmlns:a16="http://schemas.microsoft.com/office/drawing/2014/main" id="{67B5DAFE-B794-3CEA-F8AC-AF1E1795034C}"/>
              </a:ext>
            </a:extLst>
          </p:cNvPr>
          <p:cNvSpPr/>
          <p:nvPr userDrawn="1"/>
        </p:nvSpPr>
        <p:spPr>
          <a:xfrm flipH="1">
            <a:off x="7152217" y="1"/>
            <a:ext cx="493448" cy="2604851"/>
          </a:xfrm>
          <a:custGeom>
            <a:avLst/>
            <a:gdLst>
              <a:gd name="connsiteX0" fmla="*/ 493448 w 493448"/>
              <a:gd name="connsiteY0" fmla="*/ 0 h 2604851"/>
              <a:gd name="connsiteX1" fmla="*/ 2 w 493448"/>
              <a:gd name="connsiteY1" fmla="*/ 0 h 2604851"/>
              <a:gd name="connsiteX2" fmla="*/ 2 w 493448"/>
              <a:gd name="connsiteY2" fmla="*/ 520700 h 2604851"/>
              <a:gd name="connsiteX3" fmla="*/ 2 w 493448"/>
              <a:gd name="connsiteY3" fmla="*/ 1801917 h 2604851"/>
              <a:gd name="connsiteX4" fmla="*/ 0 w 493448"/>
              <a:gd name="connsiteY4" fmla="*/ 1801917 h 2604851"/>
              <a:gd name="connsiteX5" fmla="*/ 2 w 493448"/>
              <a:gd name="connsiteY5" fmla="*/ 1801919 h 2604851"/>
              <a:gd name="connsiteX6" fmla="*/ 2 w 493448"/>
              <a:gd name="connsiteY6" fmla="*/ 2322617 h 2604851"/>
              <a:gd name="connsiteX7" fmla="*/ 0 w 493448"/>
              <a:gd name="connsiteY7" fmla="*/ 2322617 h 2604851"/>
              <a:gd name="connsiteX8" fmla="*/ 2 w 493448"/>
              <a:gd name="connsiteY8" fmla="*/ 2322619 h 2604851"/>
              <a:gd name="connsiteX9" fmla="*/ 493448 w 493448"/>
              <a:gd name="connsiteY9" fmla="*/ 2604851 h 2604851"/>
              <a:gd name="connsiteX10" fmla="*/ 493448 w 493448"/>
              <a:gd name="connsiteY10" fmla="*/ 2084151 h 2604851"/>
              <a:gd name="connsiteX11" fmla="*/ 493448 w 493448"/>
              <a:gd name="connsiteY11" fmla="*/ 520700 h 260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3448" h="2604851">
                <a:moveTo>
                  <a:pt x="493448" y="0"/>
                </a:moveTo>
                <a:lnTo>
                  <a:pt x="2" y="0"/>
                </a:lnTo>
                <a:lnTo>
                  <a:pt x="2" y="520700"/>
                </a:lnTo>
                <a:lnTo>
                  <a:pt x="2" y="1801917"/>
                </a:lnTo>
                <a:lnTo>
                  <a:pt x="0" y="1801917"/>
                </a:lnTo>
                <a:lnTo>
                  <a:pt x="2" y="1801919"/>
                </a:lnTo>
                <a:lnTo>
                  <a:pt x="2" y="2322617"/>
                </a:lnTo>
                <a:lnTo>
                  <a:pt x="0" y="2322617"/>
                </a:lnTo>
                <a:lnTo>
                  <a:pt x="2" y="2322619"/>
                </a:lnTo>
                <a:lnTo>
                  <a:pt x="493448" y="2604851"/>
                </a:lnTo>
                <a:lnTo>
                  <a:pt x="493448" y="2084151"/>
                </a:lnTo>
                <a:lnTo>
                  <a:pt x="493448" y="52070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50" name="Freeform 49">
            <a:extLst>
              <a:ext uri="{FF2B5EF4-FFF2-40B4-BE49-F238E27FC236}">
                <a16:creationId xmlns:a16="http://schemas.microsoft.com/office/drawing/2014/main" id="{F859D071-C191-6D2E-7CE1-F705FBE45FA1}"/>
              </a:ext>
            </a:extLst>
          </p:cNvPr>
          <p:cNvSpPr/>
          <p:nvPr userDrawn="1"/>
        </p:nvSpPr>
        <p:spPr>
          <a:xfrm flipH="1">
            <a:off x="7645666" y="0"/>
            <a:ext cx="246091" cy="1382332"/>
          </a:xfrm>
          <a:custGeom>
            <a:avLst/>
            <a:gdLst>
              <a:gd name="connsiteX0" fmla="*/ 246091 w 246091"/>
              <a:gd name="connsiteY0" fmla="*/ 0 h 1382332"/>
              <a:gd name="connsiteX1" fmla="*/ 1 w 246091"/>
              <a:gd name="connsiteY1" fmla="*/ 0 h 1382332"/>
              <a:gd name="connsiteX2" fmla="*/ 1 w 246091"/>
              <a:gd name="connsiteY2" fmla="*/ 520700 h 1382332"/>
              <a:gd name="connsiteX3" fmla="*/ 1 w 246091"/>
              <a:gd name="connsiteY3" fmla="*/ 720877 h 1382332"/>
              <a:gd name="connsiteX4" fmla="*/ 0 w 246091"/>
              <a:gd name="connsiteY4" fmla="*/ 720877 h 1382332"/>
              <a:gd name="connsiteX5" fmla="*/ 1 w 246091"/>
              <a:gd name="connsiteY5" fmla="*/ 720878 h 1382332"/>
              <a:gd name="connsiteX6" fmla="*/ 1 w 246091"/>
              <a:gd name="connsiteY6" fmla="*/ 1241577 h 1382332"/>
              <a:gd name="connsiteX7" fmla="*/ 0 w 246091"/>
              <a:gd name="connsiteY7" fmla="*/ 1241577 h 1382332"/>
              <a:gd name="connsiteX8" fmla="*/ 1 w 246091"/>
              <a:gd name="connsiteY8" fmla="*/ 1241578 h 1382332"/>
              <a:gd name="connsiteX9" fmla="*/ 246091 w 246091"/>
              <a:gd name="connsiteY9" fmla="*/ 1382332 h 1382332"/>
              <a:gd name="connsiteX10" fmla="*/ 246091 w 246091"/>
              <a:gd name="connsiteY10" fmla="*/ 861632 h 1382332"/>
              <a:gd name="connsiteX11" fmla="*/ 246091 w 246091"/>
              <a:gd name="connsiteY11" fmla="*/ 520700 h 1382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6091" h="1382332">
                <a:moveTo>
                  <a:pt x="246091" y="0"/>
                </a:moveTo>
                <a:lnTo>
                  <a:pt x="1" y="0"/>
                </a:lnTo>
                <a:lnTo>
                  <a:pt x="1" y="520700"/>
                </a:lnTo>
                <a:lnTo>
                  <a:pt x="1" y="720877"/>
                </a:lnTo>
                <a:lnTo>
                  <a:pt x="0" y="720877"/>
                </a:lnTo>
                <a:lnTo>
                  <a:pt x="1" y="720878"/>
                </a:lnTo>
                <a:lnTo>
                  <a:pt x="1" y="1241577"/>
                </a:lnTo>
                <a:lnTo>
                  <a:pt x="0" y="1241577"/>
                </a:lnTo>
                <a:lnTo>
                  <a:pt x="1" y="1241578"/>
                </a:lnTo>
                <a:lnTo>
                  <a:pt x="246091" y="1382332"/>
                </a:lnTo>
                <a:lnTo>
                  <a:pt x="246091" y="861632"/>
                </a:lnTo>
                <a:lnTo>
                  <a:pt x="246091" y="5207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cxnSp>
        <p:nvCxnSpPr>
          <p:cNvPr id="2" name="Straight Connector 1">
            <a:extLst>
              <a:ext uri="{FF2B5EF4-FFF2-40B4-BE49-F238E27FC236}">
                <a16:creationId xmlns:a16="http://schemas.microsoft.com/office/drawing/2014/main" id="{DE958F69-014C-BBE8-2478-E69A0C3F366F}"/>
              </a:ext>
            </a:extLst>
          </p:cNvPr>
          <p:cNvCxnSpPr>
            <a:cxnSpLocks/>
          </p:cNvCxnSpPr>
          <p:nvPr userDrawn="1"/>
        </p:nvCxnSpPr>
        <p:spPr>
          <a:xfrm>
            <a:off x="444500" y="1091038"/>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236497"/>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 Manufacturin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DFF74C-0210-DD24-85FB-D807E25628E3}"/>
              </a:ext>
            </a:extLst>
          </p:cNvPr>
          <p:cNvPicPr>
            <a:picLocks noChangeAspect="1"/>
          </p:cNvPicPr>
          <p:nvPr userDrawn="1"/>
        </p:nvPicPr>
        <p:blipFill rotWithShape="1">
          <a:blip r:embed="rId2"/>
          <a:srcRect l="2676" t="23285" r="9095" b="22827"/>
          <a:stretch/>
        </p:blipFill>
        <p:spPr>
          <a:xfrm>
            <a:off x="0" y="0"/>
            <a:ext cx="12192000" cy="4184908"/>
          </a:xfrm>
          <a:prstGeom prst="rect">
            <a:avLst/>
          </a:prstGeom>
        </p:spPr>
      </p:pic>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3"/>
          <a:stretch>
            <a:fillRect/>
          </a:stretch>
        </p:blipFill>
        <p:spPr>
          <a:xfrm>
            <a:off x="9951849" y="6108507"/>
            <a:ext cx="1656279" cy="290325"/>
          </a:xfrm>
          <a:prstGeom prst="rect">
            <a:avLst/>
          </a:prstGeom>
        </p:spPr>
      </p:pic>
      <p:sp>
        <p:nvSpPr>
          <p:cNvPr id="13" name="Freeform 12">
            <a:extLst>
              <a:ext uri="{FF2B5EF4-FFF2-40B4-BE49-F238E27FC236}">
                <a16:creationId xmlns:a16="http://schemas.microsoft.com/office/drawing/2014/main" id="{ABFD47BA-53ED-9D4F-AA2B-DFBC0A90A58E}"/>
              </a:ext>
            </a:extLst>
          </p:cNvPr>
          <p:cNvSpPr/>
          <p:nvPr userDrawn="1"/>
        </p:nvSpPr>
        <p:spPr>
          <a:xfrm>
            <a:off x="150875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17" name="Freeform 16">
            <a:extLst>
              <a:ext uri="{FF2B5EF4-FFF2-40B4-BE49-F238E27FC236}">
                <a16:creationId xmlns:a16="http://schemas.microsoft.com/office/drawing/2014/main" id="{BF743B13-6D9D-1C4F-9397-A8842B88F2DC}"/>
              </a:ext>
            </a:extLst>
          </p:cNvPr>
          <p:cNvSpPr/>
          <p:nvPr userDrawn="1"/>
        </p:nvSpPr>
        <p:spPr>
          <a:xfrm>
            <a:off x="26361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19" name="Freeform 18">
            <a:extLst>
              <a:ext uri="{FF2B5EF4-FFF2-40B4-BE49-F238E27FC236}">
                <a16:creationId xmlns:a16="http://schemas.microsoft.com/office/drawing/2014/main" id="{E4A1335C-49BE-834C-9124-4E6792881BFF}"/>
              </a:ext>
            </a:extLst>
          </p:cNvPr>
          <p:cNvSpPr/>
          <p:nvPr userDrawn="1"/>
        </p:nvSpPr>
        <p:spPr>
          <a:xfrm>
            <a:off x="0"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22" name="Title 1">
            <a:extLst>
              <a:ext uri="{FF2B5EF4-FFF2-40B4-BE49-F238E27FC236}">
                <a16:creationId xmlns:a16="http://schemas.microsoft.com/office/drawing/2014/main" id="{1F4FCB04-C409-8F43-94AA-D5E8B930294E}"/>
              </a:ext>
            </a:extLst>
          </p:cNvPr>
          <p:cNvSpPr>
            <a:spLocks noGrp="1"/>
          </p:cNvSpPr>
          <p:nvPr>
            <p:ph type="title" hasCustomPrompt="1"/>
          </p:nvPr>
        </p:nvSpPr>
        <p:spPr>
          <a:xfrm>
            <a:off x="575747" y="4184244"/>
            <a:ext cx="8448982" cy="1054116"/>
          </a:xfrm>
        </p:spPr>
        <p:txBody>
          <a:bodyPr anchor="ctr">
            <a:normAutofit/>
          </a:bodyPr>
          <a:lstStyle>
            <a:lvl1pPr algn="l">
              <a:defRPr sz="3400" b="0" i="0" cap="none" baseline="0">
                <a:solidFill>
                  <a:schemeClr val="bg1"/>
                </a:solidFill>
              </a:defRPr>
            </a:lvl1pPr>
          </a:lstStyle>
          <a:p>
            <a:r>
              <a:rPr lang="en-US" dirty="0"/>
              <a:t>Click to Add Section Header Title </a:t>
            </a:r>
          </a:p>
        </p:txBody>
      </p:sp>
      <p:sp>
        <p:nvSpPr>
          <p:cNvPr id="5" name="Text Placeholder 2">
            <a:extLst>
              <a:ext uri="{FF2B5EF4-FFF2-40B4-BE49-F238E27FC236}">
                <a16:creationId xmlns:a16="http://schemas.microsoft.com/office/drawing/2014/main" id="{81D13695-B4BC-33C2-A6F9-A4EA634F5AB8}"/>
              </a:ext>
            </a:extLst>
          </p:cNvPr>
          <p:cNvSpPr>
            <a:spLocks noGrp="1"/>
          </p:cNvSpPr>
          <p:nvPr>
            <p:ph type="body" idx="1" hasCustomPrompt="1"/>
          </p:nvPr>
        </p:nvSpPr>
        <p:spPr>
          <a:xfrm>
            <a:off x="575746" y="5492863"/>
            <a:ext cx="8448983" cy="929586"/>
          </a:xfrm>
        </p:spPr>
        <p:txBody>
          <a:bodyPr>
            <a:normAutofit/>
          </a:bodyPr>
          <a:lstStyle>
            <a:lvl1pPr marL="0" indent="0" algn="l">
              <a:buNone/>
              <a:defRPr sz="2000" b="0" baseline="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 Employees">
    <p:spTree>
      <p:nvGrpSpPr>
        <p:cNvPr id="1" name=""/>
        <p:cNvGrpSpPr/>
        <p:nvPr/>
      </p:nvGrpSpPr>
      <p:grpSpPr>
        <a:xfrm>
          <a:off x="0" y="0"/>
          <a:ext cx="0" cy="0"/>
          <a:chOff x="0" y="0"/>
          <a:chExt cx="0" cy="0"/>
        </a:xfrm>
      </p:grpSpPr>
      <p:pic>
        <p:nvPicPr>
          <p:cNvPr id="2" name="Picture Placeholder 3">
            <a:extLst>
              <a:ext uri="{FF2B5EF4-FFF2-40B4-BE49-F238E27FC236}">
                <a16:creationId xmlns:a16="http://schemas.microsoft.com/office/drawing/2014/main" id="{FD46BF9B-DB66-524B-F106-3052ED39FFDC}"/>
              </a:ext>
            </a:extLst>
          </p:cNvPr>
          <p:cNvPicPr>
            <a:picLocks noChangeAspect="1"/>
          </p:cNvPicPr>
          <p:nvPr userDrawn="1"/>
        </p:nvPicPr>
        <p:blipFill>
          <a:blip r:embed="rId2"/>
          <a:srcRect t="47" b="47"/>
          <a:stretch>
            <a:fillRect/>
          </a:stretch>
        </p:blipFill>
        <p:spPr>
          <a:xfrm>
            <a:off x="0" y="0"/>
            <a:ext cx="12192000" cy="4184650"/>
          </a:xfrm>
          <a:prstGeom prst="rect">
            <a:avLst/>
          </a:prstGeom>
        </p:spPr>
      </p:pic>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3"/>
          <a:stretch>
            <a:fillRect/>
          </a:stretch>
        </p:blipFill>
        <p:spPr>
          <a:xfrm>
            <a:off x="9951849" y="6108507"/>
            <a:ext cx="1656279" cy="290325"/>
          </a:xfrm>
          <a:prstGeom prst="rect">
            <a:avLst/>
          </a:prstGeom>
        </p:spPr>
      </p:pic>
      <p:sp>
        <p:nvSpPr>
          <p:cNvPr id="4" name="Text Placeholder 2">
            <a:extLst>
              <a:ext uri="{FF2B5EF4-FFF2-40B4-BE49-F238E27FC236}">
                <a16:creationId xmlns:a16="http://schemas.microsoft.com/office/drawing/2014/main" id="{EFC99A2F-2436-03CE-58D7-B6F48E116F19}"/>
              </a:ext>
            </a:extLst>
          </p:cNvPr>
          <p:cNvSpPr>
            <a:spLocks noGrp="1"/>
          </p:cNvSpPr>
          <p:nvPr>
            <p:ph type="body" idx="1" hasCustomPrompt="1"/>
          </p:nvPr>
        </p:nvSpPr>
        <p:spPr>
          <a:xfrm>
            <a:off x="575746" y="5492863"/>
            <a:ext cx="8448983" cy="929586"/>
          </a:xfrm>
        </p:spPr>
        <p:txBody>
          <a:bodyPr>
            <a:normAutofit/>
          </a:bodyPr>
          <a:lstStyle>
            <a:lvl1pPr marL="0" indent="0" algn="l">
              <a:buNone/>
              <a:defRPr sz="2000" b="0" baseline="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sp>
        <p:nvSpPr>
          <p:cNvPr id="5" name="Freeform 4">
            <a:extLst>
              <a:ext uri="{FF2B5EF4-FFF2-40B4-BE49-F238E27FC236}">
                <a16:creationId xmlns:a16="http://schemas.microsoft.com/office/drawing/2014/main" id="{2A952332-A6F7-0CAB-60FC-F7EF75811FDF}"/>
              </a:ext>
            </a:extLst>
          </p:cNvPr>
          <p:cNvSpPr/>
          <p:nvPr userDrawn="1"/>
        </p:nvSpPr>
        <p:spPr>
          <a:xfrm>
            <a:off x="150875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7" name="Freeform 6">
            <a:extLst>
              <a:ext uri="{FF2B5EF4-FFF2-40B4-BE49-F238E27FC236}">
                <a16:creationId xmlns:a16="http://schemas.microsoft.com/office/drawing/2014/main" id="{4C7AE1D2-3856-CEFD-6D72-DB84E93A182A}"/>
              </a:ext>
            </a:extLst>
          </p:cNvPr>
          <p:cNvSpPr/>
          <p:nvPr userDrawn="1"/>
        </p:nvSpPr>
        <p:spPr>
          <a:xfrm>
            <a:off x="26361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8" name="Freeform 7">
            <a:extLst>
              <a:ext uri="{FF2B5EF4-FFF2-40B4-BE49-F238E27FC236}">
                <a16:creationId xmlns:a16="http://schemas.microsoft.com/office/drawing/2014/main" id="{2758A1D6-B8BF-4363-E181-06AFDD2F23DB}"/>
              </a:ext>
            </a:extLst>
          </p:cNvPr>
          <p:cNvSpPr/>
          <p:nvPr userDrawn="1"/>
        </p:nvSpPr>
        <p:spPr>
          <a:xfrm>
            <a:off x="0"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15" name="Title 1">
            <a:extLst>
              <a:ext uri="{FF2B5EF4-FFF2-40B4-BE49-F238E27FC236}">
                <a16:creationId xmlns:a16="http://schemas.microsoft.com/office/drawing/2014/main" id="{3BEDE087-53DD-87A3-7840-FEEE8B3C6622}"/>
              </a:ext>
            </a:extLst>
          </p:cNvPr>
          <p:cNvSpPr>
            <a:spLocks noGrp="1"/>
          </p:cNvSpPr>
          <p:nvPr>
            <p:ph type="title" hasCustomPrompt="1"/>
          </p:nvPr>
        </p:nvSpPr>
        <p:spPr>
          <a:xfrm>
            <a:off x="575747" y="4184244"/>
            <a:ext cx="8448982" cy="1054116"/>
          </a:xfrm>
        </p:spPr>
        <p:txBody>
          <a:bodyPr anchor="ctr">
            <a:normAutofit/>
          </a:bodyPr>
          <a:lstStyle>
            <a:lvl1pPr algn="l">
              <a:defRPr sz="3400" b="0" i="0" cap="none" baseline="0">
                <a:solidFill>
                  <a:schemeClr val="bg1"/>
                </a:solidFill>
              </a:defRPr>
            </a:lvl1pPr>
          </a:lstStyle>
          <a:p>
            <a:r>
              <a:rPr lang="en-US" dirty="0"/>
              <a:t>Click to Add Section Header Title </a:t>
            </a:r>
          </a:p>
        </p:txBody>
      </p:sp>
    </p:spTree>
    <p:extLst>
      <p:ext uri="{BB962C8B-B14F-4D97-AF65-F5344CB8AC3E}">
        <p14:creationId xmlns:p14="http://schemas.microsoft.com/office/powerpoint/2010/main" val="4251662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2"/>
          <a:stretch>
            <a:fillRect/>
          </a:stretch>
        </p:blipFill>
        <p:spPr>
          <a:xfrm>
            <a:off x="9951849" y="6108507"/>
            <a:ext cx="1656279" cy="290325"/>
          </a:xfrm>
          <a:prstGeom prst="rect">
            <a:avLst/>
          </a:prstGeom>
        </p:spPr>
      </p:pic>
      <p:sp>
        <p:nvSpPr>
          <p:cNvPr id="15" name="Text Placeholder 2">
            <a:extLst>
              <a:ext uri="{FF2B5EF4-FFF2-40B4-BE49-F238E27FC236}">
                <a16:creationId xmlns:a16="http://schemas.microsoft.com/office/drawing/2014/main" id="{D27F0D0D-435D-F047-8AB4-BF884E34321E}"/>
              </a:ext>
            </a:extLst>
          </p:cNvPr>
          <p:cNvSpPr>
            <a:spLocks noGrp="1"/>
          </p:cNvSpPr>
          <p:nvPr>
            <p:ph type="body" idx="1" hasCustomPrompt="1"/>
          </p:nvPr>
        </p:nvSpPr>
        <p:spPr>
          <a:xfrm>
            <a:off x="575746" y="5492863"/>
            <a:ext cx="8448983" cy="929586"/>
          </a:xfrm>
        </p:spPr>
        <p:txBody>
          <a:bodyPr>
            <a:normAutofit/>
          </a:bodyPr>
          <a:lstStyle>
            <a:lvl1pPr marL="0" indent="0" algn="l">
              <a:buNone/>
              <a:defRPr sz="2000" b="0" baseline="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sp>
        <p:nvSpPr>
          <p:cNvPr id="4" name="Picture Placeholder 3">
            <a:extLst>
              <a:ext uri="{FF2B5EF4-FFF2-40B4-BE49-F238E27FC236}">
                <a16:creationId xmlns:a16="http://schemas.microsoft.com/office/drawing/2014/main" id="{E19DFAA4-CD59-5F40-99EC-8FC01A83B442}"/>
              </a:ext>
            </a:extLst>
          </p:cNvPr>
          <p:cNvSpPr>
            <a:spLocks noGrp="1"/>
          </p:cNvSpPr>
          <p:nvPr>
            <p:ph type="pic" sz="quarter" idx="10" hasCustomPrompt="1"/>
          </p:nvPr>
        </p:nvSpPr>
        <p:spPr>
          <a:xfrm>
            <a:off x="0" y="0"/>
            <a:ext cx="12192000" cy="4184650"/>
          </a:xfrm>
          <a:solidFill>
            <a:schemeClr val="bg1">
              <a:lumMod val="85000"/>
            </a:schemeClr>
          </a:solidFill>
        </p:spPr>
        <p:txBody>
          <a:bodyPr anchor="ctr"/>
          <a:lstStyle>
            <a:lvl1pPr marL="0" indent="0" algn="ctr">
              <a:spcBef>
                <a:spcPts val="0"/>
              </a:spcBef>
              <a:buNone/>
              <a:defRPr/>
            </a:lvl1pPr>
          </a:lstStyle>
          <a:p>
            <a:r>
              <a:rPr lang="en-US" dirty="0"/>
              <a:t>To customize this section header with your own image, </a:t>
            </a:r>
            <a:br>
              <a:rPr lang="en-US" dirty="0"/>
            </a:br>
            <a:r>
              <a:rPr lang="en-US" dirty="0"/>
              <a:t>drag the image into this box or click the image icon in the center of this slide. </a:t>
            </a:r>
            <a:br>
              <a:rPr lang="en-US" dirty="0"/>
            </a:br>
            <a:br>
              <a:rPr lang="en-US" dirty="0"/>
            </a:br>
            <a:r>
              <a:rPr lang="en-US" dirty="0"/>
              <a:t>Our Section Header Library contains 150+ section header slides </a:t>
            </a:r>
            <a:br>
              <a:rPr lang="en-US" dirty="0"/>
            </a:br>
            <a:r>
              <a:rPr lang="en-US" dirty="0"/>
              <a:t>for Jabil’s capabilities, markets and business needs. (link in Notes below)</a:t>
            </a:r>
          </a:p>
          <a:p>
            <a:endParaRPr lang="en-US" dirty="0"/>
          </a:p>
        </p:txBody>
      </p:sp>
      <p:sp>
        <p:nvSpPr>
          <p:cNvPr id="2" name="Freeform 1">
            <a:extLst>
              <a:ext uri="{FF2B5EF4-FFF2-40B4-BE49-F238E27FC236}">
                <a16:creationId xmlns:a16="http://schemas.microsoft.com/office/drawing/2014/main" id="{7CB849A4-C474-E508-DF53-FADE4E97C028}"/>
              </a:ext>
            </a:extLst>
          </p:cNvPr>
          <p:cNvSpPr/>
          <p:nvPr userDrawn="1"/>
        </p:nvSpPr>
        <p:spPr>
          <a:xfrm>
            <a:off x="150875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3" name="Freeform 2">
            <a:extLst>
              <a:ext uri="{FF2B5EF4-FFF2-40B4-BE49-F238E27FC236}">
                <a16:creationId xmlns:a16="http://schemas.microsoft.com/office/drawing/2014/main" id="{6BA81168-849E-806A-2964-171DA162C751}"/>
              </a:ext>
            </a:extLst>
          </p:cNvPr>
          <p:cNvSpPr/>
          <p:nvPr userDrawn="1"/>
        </p:nvSpPr>
        <p:spPr>
          <a:xfrm>
            <a:off x="263611"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5" name="Freeform 4">
            <a:extLst>
              <a:ext uri="{FF2B5EF4-FFF2-40B4-BE49-F238E27FC236}">
                <a16:creationId xmlns:a16="http://schemas.microsoft.com/office/drawing/2014/main" id="{F17A6350-4E57-6DC7-A019-B06DCD117091}"/>
              </a:ext>
            </a:extLst>
          </p:cNvPr>
          <p:cNvSpPr/>
          <p:nvPr userDrawn="1"/>
        </p:nvSpPr>
        <p:spPr>
          <a:xfrm>
            <a:off x="0" y="4184908"/>
            <a:ext cx="9654393"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Grandview" panose="020B0502040204020203" pitchFamily="34" charset="0"/>
            </a:endParaRPr>
          </a:p>
        </p:txBody>
      </p:sp>
      <p:sp>
        <p:nvSpPr>
          <p:cNvPr id="7" name="Title 1">
            <a:extLst>
              <a:ext uri="{FF2B5EF4-FFF2-40B4-BE49-F238E27FC236}">
                <a16:creationId xmlns:a16="http://schemas.microsoft.com/office/drawing/2014/main" id="{7E498871-F368-BCD2-2BCB-633BF03B7641}"/>
              </a:ext>
            </a:extLst>
          </p:cNvPr>
          <p:cNvSpPr>
            <a:spLocks noGrp="1"/>
          </p:cNvSpPr>
          <p:nvPr>
            <p:ph type="title" hasCustomPrompt="1"/>
          </p:nvPr>
        </p:nvSpPr>
        <p:spPr>
          <a:xfrm>
            <a:off x="575747" y="4184244"/>
            <a:ext cx="8448982" cy="1054116"/>
          </a:xfrm>
        </p:spPr>
        <p:txBody>
          <a:bodyPr anchor="ctr">
            <a:normAutofit/>
          </a:bodyPr>
          <a:lstStyle>
            <a:lvl1pPr algn="l">
              <a:defRPr sz="3400" b="0" i="0" cap="none" baseline="0">
                <a:solidFill>
                  <a:schemeClr val="bg1"/>
                </a:solidFill>
              </a:defRPr>
            </a:lvl1pPr>
          </a:lstStyle>
          <a:p>
            <a:r>
              <a:rPr lang="en-US" dirty="0"/>
              <a:t>Click to Add Section Header Title </a:t>
            </a:r>
          </a:p>
        </p:txBody>
      </p:sp>
    </p:spTree>
    <p:extLst>
      <p:ext uri="{BB962C8B-B14F-4D97-AF65-F5344CB8AC3E}">
        <p14:creationId xmlns:p14="http://schemas.microsoft.com/office/powerpoint/2010/main" val="1703476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 No Imag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2"/>
          <a:stretch>
            <a:fillRect/>
          </a:stretch>
        </p:blipFill>
        <p:spPr>
          <a:xfrm>
            <a:off x="9951849" y="6108507"/>
            <a:ext cx="1656279" cy="290325"/>
          </a:xfrm>
          <a:prstGeom prst="rect">
            <a:avLst/>
          </a:prstGeom>
        </p:spPr>
      </p:pic>
      <p:sp>
        <p:nvSpPr>
          <p:cNvPr id="9" name="Freeform 8">
            <a:extLst>
              <a:ext uri="{FF2B5EF4-FFF2-40B4-BE49-F238E27FC236}">
                <a16:creationId xmlns:a16="http://schemas.microsoft.com/office/drawing/2014/main" id="{02A3C70B-5C83-CAFF-757D-B52CC2A28A20}"/>
              </a:ext>
            </a:extLst>
          </p:cNvPr>
          <p:cNvSpPr/>
          <p:nvPr userDrawn="1"/>
        </p:nvSpPr>
        <p:spPr>
          <a:xfrm flipH="1">
            <a:off x="0" y="0"/>
            <a:ext cx="12192000" cy="5706546"/>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15" name="Text Placeholder 2">
            <a:extLst>
              <a:ext uri="{FF2B5EF4-FFF2-40B4-BE49-F238E27FC236}">
                <a16:creationId xmlns:a16="http://schemas.microsoft.com/office/drawing/2014/main" id="{D27F0D0D-435D-F047-8AB4-BF884E34321E}"/>
              </a:ext>
            </a:extLst>
          </p:cNvPr>
          <p:cNvSpPr>
            <a:spLocks noGrp="1"/>
          </p:cNvSpPr>
          <p:nvPr>
            <p:ph type="body" idx="1" hasCustomPrompt="1"/>
          </p:nvPr>
        </p:nvSpPr>
        <p:spPr>
          <a:xfrm>
            <a:off x="1147246" y="3403372"/>
            <a:ext cx="9393753" cy="1219425"/>
          </a:xfrm>
        </p:spPr>
        <p:txBody>
          <a:bodyPr>
            <a:normAutofit/>
          </a:bodyPr>
          <a:lstStyle>
            <a:lvl1pPr marL="0" indent="0" algn="l">
              <a:buNone/>
              <a:defRPr sz="2200" b="0" spc="5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sp>
        <p:nvSpPr>
          <p:cNvPr id="7" name="Title 1">
            <a:extLst>
              <a:ext uri="{FF2B5EF4-FFF2-40B4-BE49-F238E27FC236}">
                <a16:creationId xmlns:a16="http://schemas.microsoft.com/office/drawing/2014/main" id="{7E498871-F368-BCD2-2BCB-633BF03B7641}"/>
              </a:ext>
            </a:extLst>
          </p:cNvPr>
          <p:cNvSpPr>
            <a:spLocks noGrp="1"/>
          </p:cNvSpPr>
          <p:nvPr>
            <p:ph type="title" hasCustomPrompt="1"/>
          </p:nvPr>
        </p:nvSpPr>
        <p:spPr>
          <a:xfrm>
            <a:off x="1147246" y="752987"/>
            <a:ext cx="9393753" cy="2171433"/>
          </a:xfrm>
        </p:spPr>
        <p:txBody>
          <a:bodyPr anchor="b">
            <a:normAutofit/>
          </a:bodyPr>
          <a:lstStyle>
            <a:lvl1pPr algn="l">
              <a:defRPr sz="4000" b="0" i="0" cap="none" baseline="0">
                <a:solidFill>
                  <a:schemeClr val="bg1"/>
                </a:solidFill>
              </a:defRPr>
            </a:lvl1pPr>
          </a:lstStyle>
          <a:p>
            <a:r>
              <a:rPr lang="en-US" dirty="0"/>
              <a:t>Click to Add Section Header Title </a:t>
            </a:r>
          </a:p>
        </p:txBody>
      </p:sp>
      <p:sp>
        <p:nvSpPr>
          <p:cNvPr id="24" name="Freeform 23">
            <a:extLst>
              <a:ext uri="{FF2B5EF4-FFF2-40B4-BE49-F238E27FC236}">
                <a16:creationId xmlns:a16="http://schemas.microsoft.com/office/drawing/2014/main" id="{7735F75C-1AB9-39CE-0AFD-9323C37BCC9E}"/>
              </a:ext>
            </a:extLst>
          </p:cNvPr>
          <p:cNvSpPr/>
          <p:nvPr userDrawn="1"/>
        </p:nvSpPr>
        <p:spPr>
          <a:xfrm>
            <a:off x="0" y="5706728"/>
            <a:ext cx="9474200" cy="1151271"/>
          </a:xfrm>
          <a:custGeom>
            <a:avLst/>
            <a:gdLst>
              <a:gd name="connsiteX0" fmla="*/ 8845402 w 9474200"/>
              <a:gd name="connsiteY0" fmla="*/ 0 h 1151271"/>
              <a:gd name="connsiteX1" fmla="*/ 9474200 w 9474200"/>
              <a:gd name="connsiteY1" fmla="*/ 0 h 1151271"/>
              <a:gd name="connsiteX2" fmla="*/ 8845405 w 9474200"/>
              <a:gd name="connsiteY2" fmla="*/ 1151265 h 1151271"/>
              <a:gd name="connsiteX3" fmla="*/ 8845405 w 9474200"/>
              <a:gd name="connsiteY3" fmla="*/ 1151271 h 1151271"/>
              <a:gd name="connsiteX4" fmla="*/ 8845402 w 9474200"/>
              <a:gd name="connsiteY4" fmla="*/ 1151271 h 1151271"/>
              <a:gd name="connsiteX5" fmla="*/ 0 w 9474200"/>
              <a:gd name="connsiteY5" fmla="*/ 1151271 h 1151271"/>
              <a:gd name="connsiteX6" fmla="*/ 0 w 9474200"/>
              <a:gd name="connsiteY6" fmla="*/ 1 h 1151271"/>
              <a:gd name="connsiteX7" fmla="*/ 8845402 w 9474200"/>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474200" h="1151271">
                <a:moveTo>
                  <a:pt x="8845402" y="0"/>
                </a:moveTo>
                <a:lnTo>
                  <a:pt x="9474200" y="0"/>
                </a:lnTo>
                <a:lnTo>
                  <a:pt x="8845405" y="1151265"/>
                </a:lnTo>
                <a:lnTo>
                  <a:pt x="8845405" y="1151271"/>
                </a:lnTo>
                <a:lnTo>
                  <a:pt x="8845402" y="1151271"/>
                </a:lnTo>
                <a:lnTo>
                  <a:pt x="0" y="1151271"/>
                </a:lnTo>
                <a:lnTo>
                  <a:pt x="0" y="1"/>
                </a:lnTo>
                <a:lnTo>
                  <a:pt x="8845402" y="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3" name="Freeform 22">
            <a:extLst>
              <a:ext uri="{FF2B5EF4-FFF2-40B4-BE49-F238E27FC236}">
                <a16:creationId xmlns:a16="http://schemas.microsoft.com/office/drawing/2014/main" id="{12F67198-EA74-A899-4CF3-003C600FAA3F}"/>
              </a:ext>
            </a:extLst>
          </p:cNvPr>
          <p:cNvSpPr/>
          <p:nvPr userDrawn="1"/>
        </p:nvSpPr>
        <p:spPr>
          <a:xfrm>
            <a:off x="1" y="5706728"/>
            <a:ext cx="8114301" cy="1151271"/>
          </a:xfrm>
          <a:custGeom>
            <a:avLst/>
            <a:gdLst>
              <a:gd name="connsiteX0" fmla="*/ 7485503 w 8114301"/>
              <a:gd name="connsiteY0" fmla="*/ 0 h 1151271"/>
              <a:gd name="connsiteX1" fmla="*/ 8114301 w 8114301"/>
              <a:gd name="connsiteY1" fmla="*/ 0 h 1151271"/>
              <a:gd name="connsiteX2" fmla="*/ 7485506 w 8114301"/>
              <a:gd name="connsiteY2" fmla="*/ 1151265 h 1151271"/>
              <a:gd name="connsiteX3" fmla="*/ 7485506 w 8114301"/>
              <a:gd name="connsiteY3" fmla="*/ 1151271 h 1151271"/>
              <a:gd name="connsiteX4" fmla="*/ 7485503 w 8114301"/>
              <a:gd name="connsiteY4" fmla="*/ 1151271 h 1151271"/>
              <a:gd name="connsiteX5" fmla="*/ 0 w 8114301"/>
              <a:gd name="connsiteY5" fmla="*/ 1151271 h 1151271"/>
              <a:gd name="connsiteX6" fmla="*/ 0 w 8114301"/>
              <a:gd name="connsiteY6" fmla="*/ 1 h 1151271"/>
              <a:gd name="connsiteX7" fmla="*/ 7485503 w 8114301"/>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4301" h="1151271">
                <a:moveTo>
                  <a:pt x="7485503" y="0"/>
                </a:moveTo>
                <a:lnTo>
                  <a:pt x="8114301" y="0"/>
                </a:lnTo>
                <a:lnTo>
                  <a:pt x="7485506" y="1151265"/>
                </a:lnTo>
                <a:lnTo>
                  <a:pt x="7485506" y="1151271"/>
                </a:lnTo>
                <a:lnTo>
                  <a:pt x="7485503" y="1151271"/>
                </a:lnTo>
                <a:lnTo>
                  <a:pt x="0" y="1151271"/>
                </a:lnTo>
                <a:lnTo>
                  <a:pt x="0" y="1"/>
                </a:lnTo>
                <a:lnTo>
                  <a:pt x="7485503" y="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1" name="Freeform 20">
            <a:extLst>
              <a:ext uri="{FF2B5EF4-FFF2-40B4-BE49-F238E27FC236}">
                <a16:creationId xmlns:a16="http://schemas.microsoft.com/office/drawing/2014/main" id="{88362A17-0A79-B017-77FD-DFA7DE2981EC}"/>
              </a:ext>
            </a:extLst>
          </p:cNvPr>
          <p:cNvSpPr/>
          <p:nvPr userDrawn="1"/>
        </p:nvSpPr>
        <p:spPr>
          <a:xfrm>
            <a:off x="0" y="5706728"/>
            <a:ext cx="7826394" cy="1151271"/>
          </a:xfrm>
          <a:custGeom>
            <a:avLst/>
            <a:gdLst>
              <a:gd name="connsiteX0" fmla="*/ 7197596 w 7826394"/>
              <a:gd name="connsiteY0" fmla="*/ 0 h 1151271"/>
              <a:gd name="connsiteX1" fmla="*/ 7826394 w 7826394"/>
              <a:gd name="connsiteY1" fmla="*/ 0 h 1151271"/>
              <a:gd name="connsiteX2" fmla="*/ 7197599 w 7826394"/>
              <a:gd name="connsiteY2" fmla="*/ 1151265 h 1151271"/>
              <a:gd name="connsiteX3" fmla="*/ 7197599 w 7826394"/>
              <a:gd name="connsiteY3" fmla="*/ 1151271 h 1151271"/>
              <a:gd name="connsiteX4" fmla="*/ 7197596 w 7826394"/>
              <a:gd name="connsiteY4" fmla="*/ 1151271 h 1151271"/>
              <a:gd name="connsiteX5" fmla="*/ 0 w 7826394"/>
              <a:gd name="connsiteY5" fmla="*/ 1151271 h 1151271"/>
              <a:gd name="connsiteX6" fmla="*/ 0 w 7826394"/>
              <a:gd name="connsiteY6" fmla="*/ 1 h 1151271"/>
              <a:gd name="connsiteX7" fmla="*/ 7197596 w 7826394"/>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26394" h="1151271">
                <a:moveTo>
                  <a:pt x="7197596" y="0"/>
                </a:moveTo>
                <a:lnTo>
                  <a:pt x="7826394" y="0"/>
                </a:lnTo>
                <a:lnTo>
                  <a:pt x="7197599" y="1151265"/>
                </a:lnTo>
                <a:lnTo>
                  <a:pt x="7197599" y="1151271"/>
                </a:lnTo>
                <a:lnTo>
                  <a:pt x="7197596" y="1151271"/>
                </a:lnTo>
                <a:lnTo>
                  <a:pt x="0" y="1151271"/>
                </a:lnTo>
                <a:lnTo>
                  <a:pt x="0" y="1"/>
                </a:lnTo>
                <a:lnTo>
                  <a:pt x="71975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cxnSp>
        <p:nvCxnSpPr>
          <p:cNvPr id="11" name="Straight Connector 10">
            <a:extLst>
              <a:ext uri="{FF2B5EF4-FFF2-40B4-BE49-F238E27FC236}">
                <a16:creationId xmlns:a16="http://schemas.microsoft.com/office/drawing/2014/main" id="{9A0388D7-F9E4-71A0-BFB2-F921F7AAD871}"/>
              </a:ext>
            </a:extLst>
          </p:cNvPr>
          <p:cNvCxnSpPr>
            <a:cxnSpLocks/>
          </p:cNvCxnSpPr>
          <p:nvPr userDrawn="1"/>
        </p:nvCxnSpPr>
        <p:spPr>
          <a:xfrm>
            <a:off x="1239294" y="3149090"/>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519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eader Only">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3FD83EC-C1F5-31B3-23F7-4B0DDA8CE98E}"/>
              </a:ext>
            </a:extLst>
          </p:cNvPr>
          <p:cNvSpPr>
            <a:spLocks noGrp="1"/>
          </p:cNvSpPr>
          <p:nvPr>
            <p:ph type="title" hasCustomPrompt="1"/>
          </p:nvPr>
        </p:nvSpPr>
        <p:spPr>
          <a:xfrm>
            <a:off x="444500" y="103359"/>
            <a:ext cx="11010900" cy="986828"/>
          </a:xfrm>
        </p:spPr>
        <p:txBody>
          <a:bodyPr anchor="ctr">
            <a:normAutofit/>
          </a:bodyPr>
          <a:lstStyle>
            <a:lvl1pPr>
              <a:defRPr sz="3200" b="0" cap="none" baseline="0">
                <a:solidFill>
                  <a:schemeClr val="tx2"/>
                </a:solidFill>
              </a:defRPr>
            </a:lvl1pPr>
          </a:lstStyle>
          <a:p>
            <a:r>
              <a:rPr lang="en-US" dirty="0"/>
              <a:t>Click to Add Header</a:t>
            </a:r>
          </a:p>
        </p:txBody>
      </p:sp>
      <p:sp>
        <p:nvSpPr>
          <p:cNvPr id="4" name="Rectangle 3">
            <a:extLst>
              <a:ext uri="{FF2B5EF4-FFF2-40B4-BE49-F238E27FC236}">
                <a16:creationId xmlns:a16="http://schemas.microsoft.com/office/drawing/2014/main" id="{970F6A07-25A2-ECCE-1594-AF7056D5C55C}"/>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5">
            <a:extLst>
              <a:ext uri="{FF2B5EF4-FFF2-40B4-BE49-F238E27FC236}">
                <a16:creationId xmlns:a16="http://schemas.microsoft.com/office/drawing/2014/main" id="{84E5597F-CDFF-57FD-B662-A6A623DC3945}"/>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9" name="Rectangle 8">
            <a:extLst>
              <a:ext uri="{FF2B5EF4-FFF2-40B4-BE49-F238E27FC236}">
                <a16:creationId xmlns:a16="http://schemas.microsoft.com/office/drawing/2014/main" id="{236717B6-16DD-D4AF-526D-72E6B3F3369E}"/>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13" name="Picture 12">
            <a:extLst>
              <a:ext uri="{FF2B5EF4-FFF2-40B4-BE49-F238E27FC236}">
                <a16:creationId xmlns:a16="http://schemas.microsoft.com/office/drawing/2014/main" id="{B662975E-63F4-DD3E-52C2-A2351B69E57F}"/>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14" name="Straight Connector 13">
            <a:extLst>
              <a:ext uri="{FF2B5EF4-FFF2-40B4-BE49-F238E27FC236}">
                <a16:creationId xmlns:a16="http://schemas.microsoft.com/office/drawing/2014/main" id="{BD6B0401-09A9-06F5-25F5-5B575EB3DA05}"/>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Tree>
  </p:cSld>
  <p:clrMapOvr>
    <a:masterClrMapping/>
  </p:clrMapOvr>
  <p:extLst>
    <p:ext uri="{DCECCB84-F9BA-43D5-87BE-67443E8EF086}">
      <p15:sldGuideLst xmlns:p15="http://schemas.microsoft.com/office/powerpoint/2012/main">
        <p15:guide id="1" orient="horz" pos="4050" userDrawn="1">
          <p15:clr>
            <a:srgbClr val="FBAE40"/>
          </p15:clr>
        </p15:guide>
        <p15:guide id="2" pos="7392" userDrawn="1">
          <p15:clr>
            <a:srgbClr val="FBAE40"/>
          </p15:clr>
        </p15:guide>
        <p15:guide id="3" pos="354" userDrawn="1">
          <p15:clr>
            <a:srgbClr val="FBAE40"/>
          </p15:clr>
        </p15:guide>
        <p15:guide id="4" orient="horz" pos="64" userDrawn="1">
          <p15:clr>
            <a:srgbClr val="FBAE40"/>
          </p15:clr>
        </p15:guide>
        <p15:guide id="5" orient="horz" pos="692" userDrawn="1">
          <p15:clr>
            <a:srgbClr val="FBAE40"/>
          </p15:clr>
        </p15:guide>
        <p15:guide id="6" orient="horz" pos="816" userDrawn="1">
          <p15:clr>
            <a:srgbClr val="FBAE40"/>
          </p15:clr>
        </p15:guide>
        <p15:guide id="7" pos="7322" userDrawn="1">
          <p15:clr>
            <a:srgbClr val="FBAE40"/>
          </p15:clr>
        </p15:guide>
        <p15:guide id="8" pos="2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734C950B-138C-6F67-9F8D-76FF15F71F07}"/>
              </a:ext>
            </a:extLst>
          </p:cNvPr>
          <p:cNvSpPr>
            <a:spLocks noGrp="1"/>
          </p:cNvSpPr>
          <p:nvPr>
            <p:ph idx="1"/>
          </p:nvPr>
        </p:nvSpPr>
        <p:spPr>
          <a:xfrm>
            <a:off x="444500" y="1303020"/>
            <a:ext cx="11010900" cy="4895900"/>
          </a:xfrm>
        </p:spPr>
        <p:txBody>
          <a:bodyPr>
            <a:normAutofit/>
          </a:bodyPr>
          <a:lstStyle>
            <a:lvl1pPr>
              <a:defRPr sz="1400" baseline="0"/>
            </a:lvl1pPr>
            <a:lvl2pPr>
              <a:defRPr sz="1400" baseline="0"/>
            </a:lvl2pPr>
            <a:lvl3pPr>
              <a:defRPr sz="1400" baseline="0"/>
            </a:lvl3pPr>
            <a:lvl4pPr>
              <a:defRPr sz="1400" baseline="0"/>
            </a:lvl4pPr>
            <a:lvl5pPr>
              <a:defRPr sz="1400" baseline="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1">
            <a:extLst>
              <a:ext uri="{FF2B5EF4-FFF2-40B4-BE49-F238E27FC236}">
                <a16:creationId xmlns:a16="http://schemas.microsoft.com/office/drawing/2014/main" id="{A34B9430-4782-DCF1-ED33-F38C01802346}"/>
              </a:ext>
            </a:extLst>
          </p:cNvPr>
          <p:cNvSpPr>
            <a:spLocks noGrp="1"/>
          </p:cNvSpPr>
          <p:nvPr>
            <p:ph type="title" hasCustomPrompt="1"/>
          </p:nvPr>
        </p:nvSpPr>
        <p:spPr>
          <a:xfrm>
            <a:off x="444500" y="103359"/>
            <a:ext cx="11010900" cy="986828"/>
          </a:xfrm>
        </p:spPr>
        <p:txBody>
          <a:bodyPr anchor="ctr">
            <a:normAutofit/>
          </a:bodyPr>
          <a:lstStyle>
            <a:lvl1pPr>
              <a:defRPr sz="3200" b="0" cap="none" baseline="0">
                <a:solidFill>
                  <a:schemeClr val="tx2"/>
                </a:solidFill>
              </a:defRPr>
            </a:lvl1pPr>
          </a:lstStyle>
          <a:p>
            <a:r>
              <a:rPr lang="en-US" dirty="0"/>
              <a:t>Click to Add Header</a:t>
            </a:r>
          </a:p>
        </p:txBody>
      </p:sp>
      <p:sp>
        <p:nvSpPr>
          <p:cNvPr id="7" name="Rectangle 6">
            <a:extLst>
              <a:ext uri="{FF2B5EF4-FFF2-40B4-BE49-F238E27FC236}">
                <a16:creationId xmlns:a16="http://schemas.microsoft.com/office/drawing/2014/main" id="{13CEC532-8D03-1FE1-DDEF-159542DE749B}"/>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lide Number Placeholder 5">
            <a:extLst>
              <a:ext uri="{FF2B5EF4-FFF2-40B4-BE49-F238E27FC236}">
                <a16:creationId xmlns:a16="http://schemas.microsoft.com/office/drawing/2014/main" id="{B84A38B5-DF66-CA5F-43F7-0C8C9A472556}"/>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11" name="Rectangle 10">
            <a:extLst>
              <a:ext uri="{FF2B5EF4-FFF2-40B4-BE49-F238E27FC236}">
                <a16:creationId xmlns:a16="http://schemas.microsoft.com/office/drawing/2014/main" id="{93B4F766-E589-63C5-A3E2-F2CFBAAC5AA1}"/>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13" name="Picture 12">
            <a:extLst>
              <a:ext uri="{FF2B5EF4-FFF2-40B4-BE49-F238E27FC236}">
                <a16:creationId xmlns:a16="http://schemas.microsoft.com/office/drawing/2014/main" id="{079EB9F4-DF3D-9A96-C8FF-62F88F9D29B9}"/>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16" name="Straight Connector 15">
            <a:extLst>
              <a:ext uri="{FF2B5EF4-FFF2-40B4-BE49-F238E27FC236}">
                <a16:creationId xmlns:a16="http://schemas.microsoft.com/office/drawing/2014/main" id="{833F9874-C656-BBEA-BE7F-24E2B6BF8F48}"/>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9765445"/>
      </p:ext>
    </p:extLst>
  </p:cSld>
  <p:clrMapOvr>
    <a:masterClrMapping/>
  </p:clrMapOvr>
  <p:extLst>
    <p:ext uri="{DCECCB84-F9BA-43D5-87BE-67443E8EF086}">
      <p15:sldGuideLst xmlns:p15="http://schemas.microsoft.com/office/powerpoint/2012/main">
        <p15:guide id="1" orient="horz" pos="4052" userDrawn="1">
          <p15:clr>
            <a:srgbClr val="FBAE40"/>
          </p15:clr>
        </p15:guide>
        <p15:guide id="2" pos="7326" userDrawn="1">
          <p15:clr>
            <a:srgbClr val="FBAE40"/>
          </p15:clr>
        </p15:guide>
        <p15:guide id="3" pos="354" userDrawn="1">
          <p15:clr>
            <a:srgbClr val="FBAE40"/>
          </p15:clr>
        </p15:guide>
        <p15:guide id="4" orient="horz" pos="64" userDrawn="1">
          <p15:clr>
            <a:srgbClr val="FBAE40"/>
          </p15:clr>
        </p15:guide>
        <p15:guide id="5" orient="horz" pos="690" userDrawn="1">
          <p15:clr>
            <a:srgbClr val="FBAE40"/>
          </p15:clr>
        </p15:guide>
        <p15:guide id="6" pos="278" userDrawn="1">
          <p15:clr>
            <a:srgbClr val="FBAE40"/>
          </p15:clr>
        </p15:guide>
        <p15:guide id="7" pos="7394" userDrawn="1">
          <p15:clr>
            <a:srgbClr val="FBAE40"/>
          </p15:clr>
        </p15:guide>
        <p15:guide id="8" orient="horz" pos="818"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ubhead +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2CA859-5D19-20CB-6770-9588B80D2E05}"/>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a:extLst>
              <a:ext uri="{FF2B5EF4-FFF2-40B4-BE49-F238E27FC236}">
                <a16:creationId xmlns:a16="http://schemas.microsoft.com/office/drawing/2014/main" id="{724FD884-3449-CEB2-0DA3-6901C43CAA78}"/>
              </a:ext>
            </a:extLst>
          </p:cNvPr>
          <p:cNvSpPr>
            <a:spLocks noGrp="1"/>
          </p:cNvSpPr>
          <p:nvPr>
            <p:ph idx="1"/>
          </p:nvPr>
        </p:nvSpPr>
        <p:spPr>
          <a:xfrm>
            <a:off x="444500" y="1684867"/>
            <a:ext cx="11010900" cy="4514053"/>
          </a:xfrm>
        </p:spPr>
        <p:txBody>
          <a:bodyPr>
            <a:normAutofit/>
          </a:bodyPr>
          <a:lstStyle>
            <a:lvl1pPr>
              <a:defRPr sz="1400" baseline="0"/>
            </a:lvl1pPr>
            <a:lvl2pPr>
              <a:defRPr sz="1400" baseline="0"/>
            </a:lvl2pPr>
            <a:lvl3pPr>
              <a:defRPr sz="1400" baseline="0"/>
            </a:lvl3pPr>
            <a:lvl4pPr>
              <a:defRPr sz="1400" baseline="0"/>
            </a:lvl4pPr>
            <a:lvl5pPr>
              <a:defRPr sz="1400" baseline="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7">
            <a:extLst>
              <a:ext uri="{FF2B5EF4-FFF2-40B4-BE49-F238E27FC236}">
                <a16:creationId xmlns:a16="http://schemas.microsoft.com/office/drawing/2014/main" id="{B6C8DA02-67E3-F0D3-2196-8699EA81ED51}"/>
              </a:ext>
            </a:extLst>
          </p:cNvPr>
          <p:cNvSpPr>
            <a:spLocks noGrp="1"/>
          </p:cNvSpPr>
          <p:nvPr>
            <p:ph type="body" sz="quarter" idx="13" hasCustomPrompt="1"/>
          </p:nvPr>
        </p:nvSpPr>
        <p:spPr>
          <a:xfrm>
            <a:off x="444500" y="1064786"/>
            <a:ext cx="11010900" cy="402480"/>
          </a:xfrm>
        </p:spPr>
        <p:txBody>
          <a:bodyPr>
            <a:noAutofit/>
          </a:bodyPr>
          <a:lstStyle>
            <a:lvl1pPr marL="0" indent="0">
              <a:lnSpc>
                <a:spcPct val="100000"/>
              </a:lnSpc>
              <a:spcBef>
                <a:spcPts val="0"/>
              </a:spcBef>
              <a:buNone/>
              <a:defRPr sz="2000" cap="none" baseline="0">
                <a:solidFill>
                  <a:schemeClr val="accent1">
                    <a:lumMod val="7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Subhead or Text</a:t>
            </a:r>
          </a:p>
        </p:txBody>
      </p:sp>
      <p:sp>
        <p:nvSpPr>
          <p:cNvPr id="9" name="Title 1">
            <a:extLst>
              <a:ext uri="{FF2B5EF4-FFF2-40B4-BE49-F238E27FC236}">
                <a16:creationId xmlns:a16="http://schemas.microsoft.com/office/drawing/2014/main" id="{E2E61EC0-F8BF-C189-13DE-8F877C05EE28}"/>
              </a:ext>
            </a:extLst>
          </p:cNvPr>
          <p:cNvSpPr>
            <a:spLocks noGrp="1"/>
          </p:cNvSpPr>
          <p:nvPr>
            <p:ph type="title" hasCustomPrompt="1"/>
          </p:nvPr>
        </p:nvSpPr>
        <p:spPr>
          <a:xfrm>
            <a:off x="444500" y="125068"/>
            <a:ext cx="11010900" cy="943410"/>
          </a:xfrm>
        </p:spPr>
        <p:txBody>
          <a:bodyPr anchor="ctr">
            <a:normAutofit/>
          </a:bodyPr>
          <a:lstStyle>
            <a:lvl1pPr>
              <a:defRPr sz="3200" b="0" cap="none" baseline="0">
                <a:solidFill>
                  <a:schemeClr val="tx2"/>
                </a:solidFill>
              </a:defRPr>
            </a:lvl1pPr>
          </a:lstStyle>
          <a:p>
            <a:r>
              <a:rPr lang="en-US" dirty="0"/>
              <a:t>Click to Add Header</a:t>
            </a:r>
          </a:p>
        </p:txBody>
      </p:sp>
      <p:sp>
        <p:nvSpPr>
          <p:cNvPr id="10" name="Slide Number Placeholder 5">
            <a:extLst>
              <a:ext uri="{FF2B5EF4-FFF2-40B4-BE49-F238E27FC236}">
                <a16:creationId xmlns:a16="http://schemas.microsoft.com/office/drawing/2014/main" id="{CD2071E1-DDCC-F9BE-246E-D3D14C03B130}"/>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13" name="Rectangle 12">
            <a:extLst>
              <a:ext uri="{FF2B5EF4-FFF2-40B4-BE49-F238E27FC236}">
                <a16:creationId xmlns:a16="http://schemas.microsoft.com/office/drawing/2014/main" id="{4743D986-A088-5BA7-EC34-5CA0FFD8B85E}"/>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17" name="Picture 16">
            <a:extLst>
              <a:ext uri="{FF2B5EF4-FFF2-40B4-BE49-F238E27FC236}">
                <a16:creationId xmlns:a16="http://schemas.microsoft.com/office/drawing/2014/main" id="{5CBEB734-200C-CB6E-02B3-6F22C48C0DF8}"/>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18" name="Straight Connector 17">
            <a:extLst>
              <a:ext uri="{FF2B5EF4-FFF2-40B4-BE49-F238E27FC236}">
                <a16:creationId xmlns:a16="http://schemas.microsoft.com/office/drawing/2014/main" id="{1314BEA2-F3C4-2CE3-21B0-0948ABFEBBD2}"/>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Tree>
  </p:cSld>
  <p:clrMapOvr>
    <a:masterClrMapping/>
  </p:clrMapOvr>
  <p:extLst>
    <p:ext uri="{DCECCB84-F9BA-43D5-87BE-67443E8EF086}">
      <p15:sldGuideLst xmlns:p15="http://schemas.microsoft.com/office/powerpoint/2012/main">
        <p15:guide id="2" pos="7322" userDrawn="1">
          <p15:clr>
            <a:srgbClr val="FBAE40"/>
          </p15:clr>
        </p15:guide>
        <p15:guide id="3" pos="356" userDrawn="1">
          <p15:clr>
            <a:srgbClr val="FBAE40"/>
          </p15:clr>
        </p15:guide>
        <p15:guide id="4" orient="horz" pos="78" userDrawn="1">
          <p15:clr>
            <a:srgbClr val="FBAE40"/>
          </p15:clr>
        </p15:guide>
        <p15:guide id="5" orient="horz" pos="4052" userDrawn="1">
          <p15:clr>
            <a:srgbClr val="FBAE40"/>
          </p15:clr>
        </p15:guide>
        <p15:guide id="6" orient="horz" pos="668" userDrawn="1">
          <p15:clr>
            <a:srgbClr val="FBAE40"/>
          </p15:clr>
        </p15:guide>
        <p15:guide id="7" pos="278" userDrawn="1">
          <p15:clr>
            <a:srgbClr val="FBAE40"/>
          </p15:clr>
        </p15:guide>
        <p15:guide id="8" pos="7392" userDrawn="1">
          <p15:clr>
            <a:srgbClr val="FBAE40"/>
          </p15:clr>
        </p15:guide>
        <p15:guide id="9" orient="horz" pos="1047"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C1CDC44D-D99C-6344-B0D5-46D24829506A}"/>
              </a:ext>
            </a:extLst>
          </p:cNvPr>
          <p:cNvSpPr>
            <a:spLocks noGrp="1"/>
          </p:cNvSpPr>
          <p:nvPr>
            <p:ph idx="1"/>
          </p:nvPr>
        </p:nvSpPr>
        <p:spPr>
          <a:xfrm>
            <a:off x="444500" y="1303019"/>
            <a:ext cx="5288526" cy="4895900"/>
          </a:xfrm>
        </p:spPr>
        <p:txBody>
          <a:bodyPr>
            <a:normAutofit/>
          </a:bodyPr>
          <a:lstStyle>
            <a:lvl1pPr>
              <a:defRPr sz="1400" baseline="0"/>
            </a:lvl1pPr>
            <a:lvl2pPr>
              <a:defRPr sz="1400" baseline="0"/>
            </a:lvl2pPr>
            <a:lvl3pPr>
              <a:defRPr sz="1400" baseline="0"/>
            </a:lvl3pPr>
            <a:lvl4pPr>
              <a:defRPr sz="1400" baseline="0"/>
            </a:lvl4pPr>
            <a:lvl5pPr>
              <a:defRPr sz="1400" baseline="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a:extLst>
              <a:ext uri="{FF2B5EF4-FFF2-40B4-BE49-F238E27FC236}">
                <a16:creationId xmlns:a16="http://schemas.microsoft.com/office/drawing/2014/main" id="{C1CDC44D-D99C-6344-B0D5-46D24829506A}"/>
              </a:ext>
            </a:extLst>
          </p:cNvPr>
          <p:cNvSpPr>
            <a:spLocks noGrp="1"/>
          </p:cNvSpPr>
          <p:nvPr>
            <p:ph idx="15"/>
          </p:nvPr>
        </p:nvSpPr>
        <p:spPr>
          <a:xfrm>
            <a:off x="6204974" y="1303018"/>
            <a:ext cx="5288526" cy="4895900"/>
          </a:xfrm>
        </p:spPr>
        <p:txBody>
          <a:bodyPr>
            <a:normAutofit/>
          </a:bodyPr>
          <a:lstStyle>
            <a:lvl1pPr>
              <a:defRPr sz="1400" baseline="0"/>
            </a:lvl1pPr>
            <a:lvl2pPr>
              <a:defRPr sz="1400" baseline="0"/>
            </a:lvl2pPr>
            <a:lvl3pPr>
              <a:defRPr sz="1400" baseline="0"/>
            </a:lvl3pPr>
            <a:lvl4pPr>
              <a:defRPr sz="1400" baseline="0"/>
            </a:lvl4pPr>
            <a:lvl5pPr>
              <a:defRPr sz="1400" baseline="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a:extLst>
              <a:ext uri="{FF2B5EF4-FFF2-40B4-BE49-F238E27FC236}">
                <a16:creationId xmlns:a16="http://schemas.microsoft.com/office/drawing/2014/main" id="{AE895499-D6A4-122E-0C50-F1D049BDF15D}"/>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lide Number Placeholder 5">
            <a:extLst>
              <a:ext uri="{FF2B5EF4-FFF2-40B4-BE49-F238E27FC236}">
                <a16:creationId xmlns:a16="http://schemas.microsoft.com/office/drawing/2014/main" id="{244FFD47-9F73-A071-5FCC-3387765D74CD}"/>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10" name="Rectangle 9">
            <a:extLst>
              <a:ext uri="{FF2B5EF4-FFF2-40B4-BE49-F238E27FC236}">
                <a16:creationId xmlns:a16="http://schemas.microsoft.com/office/drawing/2014/main" id="{5B0C32D7-4C74-94B8-05A4-6324A1D7FE61}"/>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14" name="Picture 13">
            <a:extLst>
              <a:ext uri="{FF2B5EF4-FFF2-40B4-BE49-F238E27FC236}">
                <a16:creationId xmlns:a16="http://schemas.microsoft.com/office/drawing/2014/main" id="{77E5E607-1E64-CEB8-4C92-D0E04321C994}"/>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18" name="Straight Connector 17">
            <a:extLst>
              <a:ext uri="{FF2B5EF4-FFF2-40B4-BE49-F238E27FC236}">
                <a16:creationId xmlns:a16="http://schemas.microsoft.com/office/drawing/2014/main" id="{A4E07C70-CDA5-1019-F72B-2467E594C944}"/>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C655F7A-4305-6E9A-78D9-B26D623346AE}"/>
              </a:ext>
            </a:extLst>
          </p:cNvPr>
          <p:cNvSpPr>
            <a:spLocks noGrp="1"/>
          </p:cNvSpPr>
          <p:nvPr>
            <p:ph type="title" hasCustomPrompt="1"/>
          </p:nvPr>
        </p:nvSpPr>
        <p:spPr>
          <a:xfrm>
            <a:off x="444500" y="103359"/>
            <a:ext cx="11010900" cy="986828"/>
          </a:xfrm>
        </p:spPr>
        <p:txBody>
          <a:bodyPr anchor="ctr">
            <a:normAutofit/>
          </a:bodyPr>
          <a:lstStyle>
            <a:lvl1pPr>
              <a:defRPr sz="3200" b="0" cap="none" baseline="0">
                <a:solidFill>
                  <a:schemeClr val="tx2"/>
                </a:solidFill>
              </a:defRPr>
            </a:lvl1pPr>
          </a:lstStyle>
          <a:p>
            <a:r>
              <a:rPr lang="en-US" dirty="0"/>
              <a:t>Click to Add Header</a:t>
            </a:r>
          </a:p>
        </p:txBody>
      </p:sp>
    </p:spTree>
  </p:cSld>
  <p:clrMapOvr>
    <a:masterClrMapping/>
  </p:clrMapOvr>
  <p:extLst>
    <p:ext uri="{DCECCB84-F9BA-43D5-87BE-67443E8EF086}">
      <p15:sldGuideLst xmlns:p15="http://schemas.microsoft.com/office/powerpoint/2012/main">
        <p15:guide id="1" orient="horz" pos="4050" userDrawn="1">
          <p15:clr>
            <a:srgbClr val="FBAE40"/>
          </p15:clr>
        </p15:guide>
        <p15:guide id="2" pos="7392" userDrawn="1">
          <p15:clr>
            <a:srgbClr val="FBAE40"/>
          </p15:clr>
        </p15:guide>
        <p15:guide id="3" pos="280" userDrawn="1">
          <p15:clr>
            <a:srgbClr val="FBAE40"/>
          </p15:clr>
        </p15:guide>
        <p15:guide id="4" pos="354" userDrawn="1">
          <p15:clr>
            <a:srgbClr val="FBAE40"/>
          </p15:clr>
        </p15:guide>
        <p15:guide id="5" pos="7320" userDrawn="1">
          <p15:clr>
            <a:srgbClr val="FBAE40"/>
          </p15:clr>
        </p15:guide>
        <p15:guide id="6" orient="horz" pos="60" userDrawn="1">
          <p15:clr>
            <a:srgbClr val="FBAE40"/>
          </p15:clr>
        </p15:guide>
        <p15:guide id="7" orient="horz" pos="688" userDrawn="1">
          <p15:clr>
            <a:srgbClr val="FBAE40"/>
          </p15:clr>
        </p15:guide>
        <p15:guide id="8" orient="horz" pos="815"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543289-2852-EF11-AACA-28BBC6817167}"/>
              </a:ext>
            </a:extLst>
          </p:cNvPr>
          <p:cNvSpPr/>
          <p:nvPr userDrawn="1"/>
        </p:nvSpPr>
        <p:spPr>
          <a:xfrm>
            <a:off x="0" y="6433294"/>
            <a:ext cx="12192000" cy="4247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5">
            <a:extLst>
              <a:ext uri="{FF2B5EF4-FFF2-40B4-BE49-F238E27FC236}">
                <a16:creationId xmlns:a16="http://schemas.microsoft.com/office/drawing/2014/main" id="{F73DB323-A3D2-78E1-965B-1A19914956E9}"/>
              </a:ext>
            </a:extLst>
          </p:cNvPr>
          <p:cNvSpPr txBox="1">
            <a:spLocks/>
          </p:cNvSpPr>
          <p:nvPr userDrawn="1"/>
        </p:nvSpPr>
        <p:spPr>
          <a:xfrm>
            <a:off x="9238129" y="6519658"/>
            <a:ext cx="2743200" cy="253170"/>
          </a:xfrm>
          <a:prstGeom prst="rect">
            <a:avLst/>
          </a:prstGeom>
        </p:spPr>
        <p:txBody>
          <a:bodyPr vert="horz" lIns="91440" tIns="45720" rIns="91440" bIns="45720" rtlCol="0" anchor="ctr"/>
          <a:lstStyle>
            <a:defPPr>
              <a:defRPr lang="en-US"/>
            </a:defPPr>
            <a:lvl1pPr marL="0" algn="r" defTabSz="914400" rtl="0" eaLnBrk="1" latinLnBrk="0" hangingPunct="1">
              <a:defRPr sz="900" b="0" i="0" kern="1200">
                <a:solidFill>
                  <a:schemeClr val="tx1">
                    <a:tint val="75000"/>
                  </a:schemeClr>
                </a:solidFill>
                <a:latin typeface="Grandview" panose="020B050204020402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B88A40-E78F-6746-87E4-E178EA71B0DC}" type="slidenum">
              <a:rPr lang="en-US" smtClean="0"/>
              <a:pPr/>
              <a:t>‹#›</a:t>
            </a:fld>
            <a:endParaRPr lang="en-US" dirty="0"/>
          </a:p>
        </p:txBody>
      </p:sp>
      <p:sp>
        <p:nvSpPr>
          <p:cNvPr id="6" name="Rectangle 5">
            <a:extLst>
              <a:ext uri="{FF2B5EF4-FFF2-40B4-BE49-F238E27FC236}">
                <a16:creationId xmlns:a16="http://schemas.microsoft.com/office/drawing/2014/main" id="{927944B7-E061-3FDE-C3E8-0B056B9490AE}"/>
              </a:ext>
            </a:extLst>
          </p:cNvPr>
          <p:cNvSpPr/>
          <p:nvPr userDrawn="1"/>
        </p:nvSpPr>
        <p:spPr>
          <a:xfrm>
            <a:off x="1525233" y="6530827"/>
            <a:ext cx="6096000" cy="2308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75000"/>
                  </a:srgbClr>
                </a:solidFill>
                <a:effectLst/>
                <a:uLnTx/>
                <a:uFillTx/>
                <a:latin typeface="Grandview" panose="020B0502040204020203" pitchFamily="34" charset="0"/>
                <a:ea typeface="Arial Narrow" charset="0"/>
                <a:cs typeface="Arial Narrow" charset="0"/>
              </a:rPr>
              <a:t>CONFIDENTIAL   |   ©Jabil Inc. 2024. All Rights Reserved. </a:t>
            </a:r>
          </a:p>
        </p:txBody>
      </p:sp>
      <p:pic>
        <p:nvPicPr>
          <p:cNvPr id="7" name="Picture 6">
            <a:extLst>
              <a:ext uri="{FF2B5EF4-FFF2-40B4-BE49-F238E27FC236}">
                <a16:creationId xmlns:a16="http://schemas.microsoft.com/office/drawing/2014/main" id="{98532209-3AEF-C1A8-E34B-018650DFF552}"/>
              </a:ext>
            </a:extLst>
          </p:cNvPr>
          <p:cNvPicPr>
            <a:picLocks noChangeAspect="1"/>
          </p:cNvPicPr>
          <p:nvPr userDrawn="1"/>
        </p:nvPicPr>
        <p:blipFill>
          <a:blip r:embed="rId2"/>
          <a:stretch>
            <a:fillRect/>
          </a:stretch>
        </p:blipFill>
        <p:spPr>
          <a:xfrm>
            <a:off x="210671" y="6559555"/>
            <a:ext cx="989101" cy="173377"/>
          </a:xfrm>
          <a:prstGeom prst="rect">
            <a:avLst/>
          </a:prstGeom>
        </p:spPr>
      </p:pic>
      <p:cxnSp>
        <p:nvCxnSpPr>
          <p:cNvPr id="8" name="Straight Connector 7">
            <a:extLst>
              <a:ext uri="{FF2B5EF4-FFF2-40B4-BE49-F238E27FC236}">
                <a16:creationId xmlns:a16="http://schemas.microsoft.com/office/drawing/2014/main" id="{E7C3B524-4F71-6939-502F-5656727307BD}"/>
              </a:ext>
            </a:extLst>
          </p:cNvPr>
          <p:cNvCxnSpPr>
            <a:cxnSpLocks/>
          </p:cNvCxnSpPr>
          <p:nvPr userDrawn="1"/>
        </p:nvCxnSpPr>
        <p:spPr>
          <a:xfrm>
            <a:off x="1409322" y="6559555"/>
            <a:ext cx="0" cy="173377"/>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3246029"/>
      </p:ext>
    </p:extLst>
  </p:cSld>
  <p:clrMapOvr>
    <a:masterClrMapping/>
  </p:clrMapOvr>
  <p:extLst>
    <p:ext uri="{DCECCB84-F9BA-43D5-87BE-67443E8EF086}">
      <p15:sldGuideLst xmlns:p15="http://schemas.microsoft.com/office/powerpoint/2012/main">
        <p15:guide id="1" pos="278" userDrawn="1">
          <p15:clr>
            <a:srgbClr val="FBAE40"/>
          </p15:clr>
        </p15:guide>
        <p15:guide id="2" pos="7394" userDrawn="1">
          <p15:clr>
            <a:srgbClr val="FBAE40"/>
          </p15:clr>
        </p15:guide>
        <p15:guide id="3" orient="horz" pos="4049" userDrawn="1">
          <p15:clr>
            <a:srgbClr val="FBAE40"/>
          </p15:clr>
        </p15:guide>
        <p15:guide id="4" pos="356" userDrawn="1">
          <p15:clr>
            <a:srgbClr val="FBAE40"/>
          </p15:clr>
        </p15:guide>
        <p15:guide id="5" pos="732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Next Steps">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2"/>
          <a:stretch>
            <a:fillRect/>
          </a:stretch>
        </p:blipFill>
        <p:spPr>
          <a:xfrm>
            <a:off x="9951849" y="6108507"/>
            <a:ext cx="1656279" cy="290325"/>
          </a:xfrm>
          <a:prstGeom prst="rect">
            <a:avLst/>
          </a:prstGeom>
        </p:spPr>
      </p:pic>
      <p:sp>
        <p:nvSpPr>
          <p:cNvPr id="15" name="Text Placeholder 2">
            <a:extLst>
              <a:ext uri="{FF2B5EF4-FFF2-40B4-BE49-F238E27FC236}">
                <a16:creationId xmlns:a16="http://schemas.microsoft.com/office/drawing/2014/main" id="{D27F0D0D-435D-F047-8AB4-BF884E34321E}"/>
              </a:ext>
            </a:extLst>
          </p:cNvPr>
          <p:cNvSpPr>
            <a:spLocks noGrp="1"/>
          </p:cNvSpPr>
          <p:nvPr>
            <p:ph type="body" idx="1" hasCustomPrompt="1"/>
          </p:nvPr>
        </p:nvSpPr>
        <p:spPr>
          <a:xfrm>
            <a:off x="1147246" y="2353457"/>
            <a:ext cx="9393753" cy="2698217"/>
          </a:xfrm>
        </p:spPr>
        <p:txBody>
          <a:bodyPr>
            <a:normAutofit/>
          </a:bodyPr>
          <a:lstStyle>
            <a:lvl1pPr marL="342900" indent="-342900" algn="l">
              <a:buFont typeface="Arial" panose="020B0604020202020204" pitchFamily="34" charset="0"/>
              <a:buChar char="•"/>
              <a:defRPr sz="2200" b="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sp>
        <p:nvSpPr>
          <p:cNvPr id="24" name="Freeform 23">
            <a:extLst>
              <a:ext uri="{FF2B5EF4-FFF2-40B4-BE49-F238E27FC236}">
                <a16:creationId xmlns:a16="http://schemas.microsoft.com/office/drawing/2014/main" id="{7735F75C-1AB9-39CE-0AFD-9323C37BCC9E}"/>
              </a:ext>
            </a:extLst>
          </p:cNvPr>
          <p:cNvSpPr/>
          <p:nvPr userDrawn="1"/>
        </p:nvSpPr>
        <p:spPr>
          <a:xfrm>
            <a:off x="0" y="5706728"/>
            <a:ext cx="9474200" cy="1151271"/>
          </a:xfrm>
          <a:custGeom>
            <a:avLst/>
            <a:gdLst>
              <a:gd name="connsiteX0" fmla="*/ 8845402 w 9474200"/>
              <a:gd name="connsiteY0" fmla="*/ 0 h 1151271"/>
              <a:gd name="connsiteX1" fmla="*/ 9474200 w 9474200"/>
              <a:gd name="connsiteY1" fmla="*/ 0 h 1151271"/>
              <a:gd name="connsiteX2" fmla="*/ 8845405 w 9474200"/>
              <a:gd name="connsiteY2" fmla="*/ 1151265 h 1151271"/>
              <a:gd name="connsiteX3" fmla="*/ 8845405 w 9474200"/>
              <a:gd name="connsiteY3" fmla="*/ 1151271 h 1151271"/>
              <a:gd name="connsiteX4" fmla="*/ 8845402 w 9474200"/>
              <a:gd name="connsiteY4" fmla="*/ 1151271 h 1151271"/>
              <a:gd name="connsiteX5" fmla="*/ 0 w 9474200"/>
              <a:gd name="connsiteY5" fmla="*/ 1151271 h 1151271"/>
              <a:gd name="connsiteX6" fmla="*/ 0 w 9474200"/>
              <a:gd name="connsiteY6" fmla="*/ 1 h 1151271"/>
              <a:gd name="connsiteX7" fmla="*/ 8845402 w 9474200"/>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474200" h="1151271">
                <a:moveTo>
                  <a:pt x="8845402" y="0"/>
                </a:moveTo>
                <a:lnTo>
                  <a:pt x="9474200" y="0"/>
                </a:lnTo>
                <a:lnTo>
                  <a:pt x="8845405" y="1151265"/>
                </a:lnTo>
                <a:lnTo>
                  <a:pt x="8845405" y="1151271"/>
                </a:lnTo>
                <a:lnTo>
                  <a:pt x="8845402" y="1151271"/>
                </a:lnTo>
                <a:lnTo>
                  <a:pt x="0" y="1151271"/>
                </a:lnTo>
                <a:lnTo>
                  <a:pt x="0" y="1"/>
                </a:lnTo>
                <a:lnTo>
                  <a:pt x="8845402" y="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3" name="Freeform 22">
            <a:extLst>
              <a:ext uri="{FF2B5EF4-FFF2-40B4-BE49-F238E27FC236}">
                <a16:creationId xmlns:a16="http://schemas.microsoft.com/office/drawing/2014/main" id="{12F67198-EA74-A899-4CF3-003C600FAA3F}"/>
              </a:ext>
            </a:extLst>
          </p:cNvPr>
          <p:cNvSpPr/>
          <p:nvPr userDrawn="1"/>
        </p:nvSpPr>
        <p:spPr>
          <a:xfrm>
            <a:off x="1" y="5706728"/>
            <a:ext cx="8114301" cy="1151271"/>
          </a:xfrm>
          <a:custGeom>
            <a:avLst/>
            <a:gdLst>
              <a:gd name="connsiteX0" fmla="*/ 7485503 w 8114301"/>
              <a:gd name="connsiteY0" fmla="*/ 0 h 1151271"/>
              <a:gd name="connsiteX1" fmla="*/ 8114301 w 8114301"/>
              <a:gd name="connsiteY1" fmla="*/ 0 h 1151271"/>
              <a:gd name="connsiteX2" fmla="*/ 7485506 w 8114301"/>
              <a:gd name="connsiteY2" fmla="*/ 1151265 h 1151271"/>
              <a:gd name="connsiteX3" fmla="*/ 7485506 w 8114301"/>
              <a:gd name="connsiteY3" fmla="*/ 1151271 h 1151271"/>
              <a:gd name="connsiteX4" fmla="*/ 7485503 w 8114301"/>
              <a:gd name="connsiteY4" fmla="*/ 1151271 h 1151271"/>
              <a:gd name="connsiteX5" fmla="*/ 0 w 8114301"/>
              <a:gd name="connsiteY5" fmla="*/ 1151271 h 1151271"/>
              <a:gd name="connsiteX6" fmla="*/ 0 w 8114301"/>
              <a:gd name="connsiteY6" fmla="*/ 1 h 1151271"/>
              <a:gd name="connsiteX7" fmla="*/ 7485503 w 8114301"/>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4301" h="1151271">
                <a:moveTo>
                  <a:pt x="7485503" y="0"/>
                </a:moveTo>
                <a:lnTo>
                  <a:pt x="8114301" y="0"/>
                </a:lnTo>
                <a:lnTo>
                  <a:pt x="7485506" y="1151265"/>
                </a:lnTo>
                <a:lnTo>
                  <a:pt x="7485506" y="1151271"/>
                </a:lnTo>
                <a:lnTo>
                  <a:pt x="7485503" y="1151271"/>
                </a:lnTo>
                <a:lnTo>
                  <a:pt x="0" y="1151271"/>
                </a:lnTo>
                <a:lnTo>
                  <a:pt x="0" y="1"/>
                </a:lnTo>
                <a:lnTo>
                  <a:pt x="7485503" y="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1" name="Freeform 20">
            <a:extLst>
              <a:ext uri="{FF2B5EF4-FFF2-40B4-BE49-F238E27FC236}">
                <a16:creationId xmlns:a16="http://schemas.microsoft.com/office/drawing/2014/main" id="{88362A17-0A79-B017-77FD-DFA7DE2981EC}"/>
              </a:ext>
            </a:extLst>
          </p:cNvPr>
          <p:cNvSpPr/>
          <p:nvPr userDrawn="1"/>
        </p:nvSpPr>
        <p:spPr>
          <a:xfrm>
            <a:off x="0" y="5706728"/>
            <a:ext cx="7826394" cy="1151271"/>
          </a:xfrm>
          <a:custGeom>
            <a:avLst/>
            <a:gdLst>
              <a:gd name="connsiteX0" fmla="*/ 7197596 w 7826394"/>
              <a:gd name="connsiteY0" fmla="*/ 0 h 1151271"/>
              <a:gd name="connsiteX1" fmla="*/ 7826394 w 7826394"/>
              <a:gd name="connsiteY1" fmla="*/ 0 h 1151271"/>
              <a:gd name="connsiteX2" fmla="*/ 7197599 w 7826394"/>
              <a:gd name="connsiteY2" fmla="*/ 1151265 h 1151271"/>
              <a:gd name="connsiteX3" fmla="*/ 7197599 w 7826394"/>
              <a:gd name="connsiteY3" fmla="*/ 1151271 h 1151271"/>
              <a:gd name="connsiteX4" fmla="*/ 7197596 w 7826394"/>
              <a:gd name="connsiteY4" fmla="*/ 1151271 h 1151271"/>
              <a:gd name="connsiteX5" fmla="*/ 0 w 7826394"/>
              <a:gd name="connsiteY5" fmla="*/ 1151271 h 1151271"/>
              <a:gd name="connsiteX6" fmla="*/ 0 w 7826394"/>
              <a:gd name="connsiteY6" fmla="*/ 1 h 1151271"/>
              <a:gd name="connsiteX7" fmla="*/ 7197596 w 7826394"/>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26394" h="1151271">
                <a:moveTo>
                  <a:pt x="7197596" y="0"/>
                </a:moveTo>
                <a:lnTo>
                  <a:pt x="7826394" y="0"/>
                </a:lnTo>
                <a:lnTo>
                  <a:pt x="7197599" y="1151265"/>
                </a:lnTo>
                <a:lnTo>
                  <a:pt x="7197599" y="1151271"/>
                </a:lnTo>
                <a:lnTo>
                  <a:pt x="7197596" y="1151271"/>
                </a:lnTo>
                <a:lnTo>
                  <a:pt x="0" y="1151271"/>
                </a:lnTo>
                <a:lnTo>
                  <a:pt x="0" y="1"/>
                </a:lnTo>
                <a:lnTo>
                  <a:pt x="71975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cxnSp>
        <p:nvCxnSpPr>
          <p:cNvPr id="11" name="Straight Connector 10">
            <a:extLst>
              <a:ext uri="{FF2B5EF4-FFF2-40B4-BE49-F238E27FC236}">
                <a16:creationId xmlns:a16="http://schemas.microsoft.com/office/drawing/2014/main" id="{9A0388D7-F9E4-71A0-BFB2-F921F7AAD871}"/>
              </a:ext>
            </a:extLst>
          </p:cNvPr>
          <p:cNvCxnSpPr>
            <a:cxnSpLocks/>
          </p:cNvCxnSpPr>
          <p:nvPr userDrawn="1"/>
        </p:nvCxnSpPr>
        <p:spPr>
          <a:xfrm>
            <a:off x="1239294" y="1917662"/>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DF3EB52B-E2D5-CE5B-729C-F85B0F62BBA6}"/>
              </a:ext>
            </a:extLst>
          </p:cNvPr>
          <p:cNvSpPr txBox="1">
            <a:spLocks/>
          </p:cNvSpPr>
          <p:nvPr userDrawn="1"/>
        </p:nvSpPr>
        <p:spPr>
          <a:xfrm>
            <a:off x="1147246" y="579281"/>
            <a:ext cx="9393753" cy="1110606"/>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000" b="0" i="0" kern="1200" cap="none" baseline="0">
                <a:solidFill>
                  <a:schemeClr val="tx2"/>
                </a:solidFill>
                <a:latin typeface="Grandview" panose="020B0502040204020203" pitchFamily="34" charset="0"/>
                <a:ea typeface="+mj-ea"/>
                <a:cs typeface="+mj-cs"/>
              </a:defRPr>
            </a:lvl1pPr>
          </a:lstStyle>
          <a:p>
            <a:r>
              <a:rPr lang="en-US" dirty="0"/>
              <a:t>Next Steps</a:t>
            </a:r>
          </a:p>
        </p:txBody>
      </p:sp>
    </p:spTree>
    <p:extLst>
      <p:ext uri="{BB962C8B-B14F-4D97-AF65-F5344CB8AC3E}">
        <p14:creationId xmlns:p14="http://schemas.microsoft.com/office/powerpoint/2010/main" val="76283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3" grpId="0" animBg="1"/>
      <p:bldP spid="21"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amp;A">
    <p:spTree>
      <p:nvGrpSpPr>
        <p:cNvPr id="1" name=""/>
        <p:cNvGrpSpPr/>
        <p:nvPr/>
      </p:nvGrpSpPr>
      <p:grpSpPr>
        <a:xfrm>
          <a:off x="0" y="0"/>
          <a:ext cx="0" cy="0"/>
          <a:chOff x="0" y="0"/>
          <a:chExt cx="0" cy="0"/>
        </a:xfrm>
      </p:grpSpPr>
      <p:sp>
        <p:nvSpPr>
          <p:cNvPr id="15" name="Text Placeholder 2">
            <a:extLst>
              <a:ext uri="{FF2B5EF4-FFF2-40B4-BE49-F238E27FC236}">
                <a16:creationId xmlns:a16="http://schemas.microsoft.com/office/drawing/2014/main" id="{D27F0D0D-435D-F047-8AB4-BF884E34321E}"/>
              </a:ext>
            </a:extLst>
          </p:cNvPr>
          <p:cNvSpPr>
            <a:spLocks noGrp="1"/>
          </p:cNvSpPr>
          <p:nvPr>
            <p:ph type="body" idx="1" hasCustomPrompt="1"/>
          </p:nvPr>
        </p:nvSpPr>
        <p:spPr>
          <a:xfrm>
            <a:off x="1147246" y="3403372"/>
            <a:ext cx="9393753" cy="1219425"/>
          </a:xfrm>
        </p:spPr>
        <p:txBody>
          <a:bodyPr>
            <a:normAutofit/>
          </a:bodyPr>
          <a:lstStyle>
            <a:lvl1pPr marL="0" indent="0" algn="l">
              <a:buNone/>
              <a:defRPr sz="2200" b="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subtitle or description</a:t>
            </a:r>
          </a:p>
        </p:txBody>
      </p:sp>
      <p:cxnSp>
        <p:nvCxnSpPr>
          <p:cNvPr id="11" name="Straight Connector 10">
            <a:extLst>
              <a:ext uri="{FF2B5EF4-FFF2-40B4-BE49-F238E27FC236}">
                <a16:creationId xmlns:a16="http://schemas.microsoft.com/office/drawing/2014/main" id="{9A0388D7-F9E4-71A0-BFB2-F921F7AAD871}"/>
              </a:ext>
            </a:extLst>
          </p:cNvPr>
          <p:cNvCxnSpPr>
            <a:cxnSpLocks/>
          </p:cNvCxnSpPr>
          <p:nvPr userDrawn="1"/>
        </p:nvCxnSpPr>
        <p:spPr>
          <a:xfrm>
            <a:off x="1239294" y="3149090"/>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1FB5957D-F052-89C8-69C9-67F9D960281D}"/>
              </a:ext>
            </a:extLst>
          </p:cNvPr>
          <p:cNvPicPr>
            <a:picLocks noChangeAspect="1"/>
          </p:cNvPicPr>
          <p:nvPr userDrawn="1"/>
        </p:nvPicPr>
        <p:blipFill>
          <a:blip r:embed="rId2"/>
          <a:stretch>
            <a:fillRect/>
          </a:stretch>
        </p:blipFill>
        <p:spPr>
          <a:xfrm>
            <a:off x="9951849" y="6108507"/>
            <a:ext cx="1656279" cy="290325"/>
          </a:xfrm>
          <a:prstGeom prst="rect">
            <a:avLst/>
          </a:prstGeom>
        </p:spPr>
      </p:pic>
      <p:sp>
        <p:nvSpPr>
          <p:cNvPr id="3" name="Freeform 2">
            <a:extLst>
              <a:ext uri="{FF2B5EF4-FFF2-40B4-BE49-F238E27FC236}">
                <a16:creationId xmlns:a16="http://schemas.microsoft.com/office/drawing/2014/main" id="{3CD7C55F-4742-1314-B45C-057E6561FF78}"/>
              </a:ext>
            </a:extLst>
          </p:cNvPr>
          <p:cNvSpPr/>
          <p:nvPr userDrawn="1"/>
        </p:nvSpPr>
        <p:spPr>
          <a:xfrm>
            <a:off x="0" y="5706728"/>
            <a:ext cx="9474200" cy="1151271"/>
          </a:xfrm>
          <a:custGeom>
            <a:avLst/>
            <a:gdLst>
              <a:gd name="connsiteX0" fmla="*/ 8845402 w 9474200"/>
              <a:gd name="connsiteY0" fmla="*/ 0 h 1151271"/>
              <a:gd name="connsiteX1" fmla="*/ 9474200 w 9474200"/>
              <a:gd name="connsiteY1" fmla="*/ 0 h 1151271"/>
              <a:gd name="connsiteX2" fmla="*/ 8845405 w 9474200"/>
              <a:gd name="connsiteY2" fmla="*/ 1151265 h 1151271"/>
              <a:gd name="connsiteX3" fmla="*/ 8845405 w 9474200"/>
              <a:gd name="connsiteY3" fmla="*/ 1151271 h 1151271"/>
              <a:gd name="connsiteX4" fmla="*/ 8845402 w 9474200"/>
              <a:gd name="connsiteY4" fmla="*/ 1151271 h 1151271"/>
              <a:gd name="connsiteX5" fmla="*/ 0 w 9474200"/>
              <a:gd name="connsiteY5" fmla="*/ 1151271 h 1151271"/>
              <a:gd name="connsiteX6" fmla="*/ 0 w 9474200"/>
              <a:gd name="connsiteY6" fmla="*/ 1 h 1151271"/>
              <a:gd name="connsiteX7" fmla="*/ 8845402 w 9474200"/>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474200" h="1151271">
                <a:moveTo>
                  <a:pt x="8845402" y="0"/>
                </a:moveTo>
                <a:lnTo>
                  <a:pt x="9474200" y="0"/>
                </a:lnTo>
                <a:lnTo>
                  <a:pt x="8845405" y="1151265"/>
                </a:lnTo>
                <a:lnTo>
                  <a:pt x="8845405" y="1151271"/>
                </a:lnTo>
                <a:lnTo>
                  <a:pt x="8845402" y="1151271"/>
                </a:lnTo>
                <a:lnTo>
                  <a:pt x="0" y="1151271"/>
                </a:lnTo>
                <a:lnTo>
                  <a:pt x="0" y="1"/>
                </a:lnTo>
                <a:lnTo>
                  <a:pt x="8845402" y="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4" name="Freeform 3">
            <a:extLst>
              <a:ext uri="{FF2B5EF4-FFF2-40B4-BE49-F238E27FC236}">
                <a16:creationId xmlns:a16="http://schemas.microsoft.com/office/drawing/2014/main" id="{760C4465-08D1-DD6E-33E9-557D350CE571}"/>
              </a:ext>
            </a:extLst>
          </p:cNvPr>
          <p:cNvSpPr/>
          <p:nvPr userDrawn="1"/>
        </p:nvSpPr>
        <p:spPr>
          <a:xfrm>
            <a:off x="1" y="5706728"/>
            <a:ext cx="8114301" cy="1151271"/>
          </a:xfrm>
          <a:custGeom>
            <a:avLst/>
            <a:gdLst>
              <a:gd name="connsiteX0" fmla="*/ 7485503 w 8114301"/>
              <a:gd name="connsiteY0" fmla="*/ 0 h 1151271"/>
              <a:gd name="connsiteX1" fmla="*/ 8114301 w 8114301"/>
              <a:gd name="connsiteY1" fmla="*/ 0 h 1151271"/>
              <a:gd name="connsiteX2" fmla="*/ 7485506 w 8114301"/>
              <a:gd name="connsiteY2" fmla="*/ 1151265 h 1151271"/>
              <a:gd name="connsiteX3" fmla="*/ 7485506 w 8114301"/>
              <a:gd name="connsiteY3" fmla="*/ 1151271 h 1151271"/>
              <a:gd name="connsiteX4" fmla="*/ 7485503 w 8114301"/>
              <a:gd name="connsiteY4" fmla="*/ 1151271 h 1151271"/>
              <a:gd name="connsiteX5" fmla="*/ 0 w 8114301"/>
              <a:gd name="connsiteY5" fmla="*/ 1151271 h 1151271"/>
              <a:gd name="connsiteX6" fmla="*/ 0 w 8114301"/>
              <a:gd name="connsiteY6" fmla="*/ 1 h 1151271"/>
              <a:gd name="connsiteX7" fmla="*/ 7485503 w 8114301"/>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4301" h="1151271">
                <a:moveTo>
                  <a:pt x="7485503" y="0"/>
                </a:moveTo>
                <a:lnTo>
                  <a:pt x="8114301" y="0"/>
                </a:lnTo>
                <a:lnTo>
                  <a:pt x="7485506" y="1151265"/>
                </a:lnTo>
                <a:lnTo>
                  <a:pt x="7485506" y="1151271"/>
                </a:lnTo>
                <a:lnTo>
                  <a:pt x="7485503" y="1151271"/>
                </a:lnTo>
                <a:lnTo>
                  <a:pt x="0" y="1151271"/>
                </a:lnTo>
                <a:lnTo>
                  <a:pt x="0" y="1"/>
                </a:lnTo>
                <a:lnTo>
                  <a:pt x="7485503" y="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5" name="Freeform 4">
            <a:extLst>
              <a:ext uri="{FF2B5EF4-FFF2-40B4-BE49-F238E27FC236}">
                <a16:creationId xmlns:a16="http://schemas.microsoft.com/office/drawing/2014/main" id="{61FA27E2-2742-D9A6-0580-589CD5F35E16}"/>
              </a:ext>
            </a:extLst>
          </p:cNvPr>
          <p:cNvSpPr/>
          <p:nvPr userDrawn="1"/>
        </p:nvSpPr>
        <p:spPr>
          <a:xfrm>
            <a:off x="0" y="5706728"/>
            <a:ext cx="7826394" cy="1151271"/>
          </a:xfrm>
          <a:custGeom>
            <a:avLst/>
            <a:gdLst>
              <a:gd name="connsiteX0" fmla="*/ 7197596 w 7826394"/>
              <a:gd name="connsiteY0" fmla="*/ 0 h 1151271"/>
              <a:gd name="connsiteX1" fmla="*/ 7826394 w 7826394"/>
              <a:gd name="connsiteY1" fmla="*/ 0 h 1151271"/>
              <a:gd name="connsiteX2" fmla="*/ 7197599 w 7826394"/>
              <a:gd name="connsiteY2" fmla="*/ 1151265 h 1151271"/>
              <a:gd name="connsiteX3" fmla="*/ 7197599 w 7826394"/>
              <a:gd name="connsiteY3" fmla="*/ 1151271 h 1151271"/>
              <a:gd name="connsiteX4" fmla="*/ 7197596 w 7826394"/>
              <a:gd name="connsiteY4" fmla="*/ 1151271 h 1151271"/>
              <a:gd name="connsiteX5" fmla="*/ 0 w 7826394"/>
              <a:gd name="connsiteY5" fmla="*/ 1151271 h 1151271"/>
              <a:gd name="connsiteX6" fmla="*/ 0 w 7826394"/>
              <a:gd name="connsiteY6" fmla="*/ 1 h 1151271"/>
              <a:gd name="connsiteX7" fmla="*/ 7197596 w 7826394"/>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26394" h="1151271">
                <a:moveTo>
                  <a:pt x="7197596" y="0"/>
                </a:moveTo>
                <a:lnTo>
                  <a:pt x="7826394" y="0"/>
                </a:lnTo>
                <a:lnTo>
                  <a:pt x="7197599" y="1151265"/>
                </a:lnTo>
                <a:lnTo>
                  <a:pt x="7197599" y="1151271"/>
                </a:lnTo>
                <a:lnTo>
                  <a:pt x="7197596" y="1151271"/>
                </a:lnTo>
                <a:lnTo>
                  <a:pt x="0" y="1151271"/>
                </a:lnTo>
                <a:lnTo>
                  <a:pt x="0" y="1"/>
                </a:lnTo>
                <a:lnTo>
                  <a:pt x="71975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8" name="Title 1">
            <a:extLst>
              <a:ext uri="{FF2B5EF4-FFF2-40B4-BE49-F238E27FC236}">
                <a16:creationId xmlns:a16="http://schemas.microsoft.com/office/drawing/2014/main" id="{F15B9A97-A113-CDB6-77C0-CADBCDADBD19}"/>
              </a:ext>
            </a:extLst>
          </p:cNvPr>
          <p:cNvSpPr txBox="1">
            <a:spLocks/>
          </p:cNvSpPr>
          <p:nvPr userDrawn="1"/>
        </p:nvSpPr>
        <p:spPr>
          <a:xfrm>
            <a:off x="1147246" y="752987"/>
            <a:ext cx="9393753" cy="2171433"/>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8000" b="0" i="0" kern="1200" cap="none" baseline="0">
                <a:solidFill>
                  <a:schemeClr val="tx2"/>
                </a:solidFill>
                <a:latin typeface="Grandview" panose="020B0502040204020203" pitchFamily="34" charset="0"/>
                <a:ea typeface="+mj-ea"/>
                <a:cs typeface="+mj-cs"/>
              </a:defRPr>
            </a:lvl1pPr>
          </a:lstStyle>
          <a:p>
            <a:r>
              <a:rPr lang="en-US"/>
              <a:t>Q&amp;A</a:t>
            </a:r>
            <a:endParaRPr lang="en-US" dirty="0"/>
          </a:p>
        </p:txBody>
      </p:sp>
    </p:spTree>
    <p:extLst>
      <p:ext uri="{BB962C8B-B14F-4D97-AF65-F5344CB8AC3E}">
        <p14:creationId xmlns:p14="http://schemas.microsoft.com/office/powerpoint/2010/main" val="52257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aglin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B55436-07DF-8351-B39D-B091DA7AAD3C}"/>
              </a:ext>
            </a:extLst>
          </p:cNvPr>
          <p:cNvSpPr/>
          <p:nvPr userDrawn="1"/>
        </p:nvSpPr>
        <p:spPr>
          <a:xfrm>
            <a:off x="0"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randview" panose="020B0502040204020203" pitchFamily="34" charset="0"/>
            </a:endParaRPr>
          </a:p>
        </p:txBody>
      </p:sp>
      <p:pic>
        <p:nvPicPr>
          <p:cNvPr id="54" name="Picture 53" descr="A picture containing drawing&#10;&#10;Description automatically generated">
            <a:extLst>
              <a:ext uri="{FF2B5EF4-FFF2-40B4-BE49-F238E27FC236}">
                <a16:creationId xmlns:a16="http://schemas.microsoft.com/office/drawing/2014/main" id="{58A8D385-FD15-C96A-768E-4F22F2924B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952119" y="3062710"/>
            <a:ext cx="3015115" cy="520904"/>
          </a:xfrm>
          <a:prstGeom prst="rect">
            <a:avLst/>
          </a:prstGeom>
        </p:spPr>
      </p:pic>
      <p:sp>
        <p:nvSpPr>
          <p:cNvPr id="48" name="Rectangle 47">
            <a:extLst>
              <a:ext uri="{FF2B5EF4-FFF2-40B4-BE49-F238E27FC236}">
                <a16:creationId xmlns:a16="http://schemas.microsoft.com/office/drawing/2014/main" id="{DC1B016A-9F47-4CFA-7E78-5C03183ED024}"/>
              </a:ext>
            </a:extLst>
          </p:cNvPr>
          <p:cNvSpPr/>
          <p:nvPr userDrawn="1"/>
        </p:nvSpPr>
        <p:spPr>
          <a:xfrm>
            <a:off x="5932663" y="2917418"/>
            <a:ext cx="4459345" cy="83773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randview" panose="020B0502040204020203" pitchFamily="34" charset="0"/>
            </a:endParaRPr>
          </a:p>
        </p:txBody>
      </p:sp>
      <p:pic>
        <p:nvPicPr>
          <p:cNvPr id="55" name="Picture 54">
            <a:extLst>
              <a:ext uri="{FF2B5EF4-FFF2-40B4-BE49-F238E27FC236}">
                <a16:creationId xmlns:a16="http://schemas.microsoft.com/office/drawing/2014/main" id="{5C4E1F24-782F-7C48-3C83-DF444496A18E}"/>
              </a:ext>
            </a:extLst>
          </p:cNvPr>
          <p:cNvPicPr>
            <a:picLocks noChangeAspect="1"/>
          </p:cNvPicPr>
          <p:nvPr userDrawn="1"/>
        </p:nvPicPr>
        <p:blipFill>
          <a:blip r:embed="rId3"/>
          <a:stretch>
            <a:fillRect/>
          </a:stretch>
        </p:blipFill>
        <p:spPr>
          <a:xfrm>
            <a:off x="6457907" y="2993486"/>
            <a:ext cx="3195289" cy="700794"/>
          </a:xfrm>
          <a:prstGeom prst="rect">
            <a:avLst/>
          </a:prstGeom>
        </p:spPr>
      </p:pic>
      <p:cxnSp>
        <p:nvCxnSpPr>
          <p:cNvPr id="56" name="Straight Connector 55">
            <a:extLst>
              <a:ext uri="{FF2B5EF4-FFF2-40B4-BE49-F238E27FC236}">
                <a16:creationId xmlns:a16="http://schemas.microsoft.com/office/drawing/2014/main" id="{0C6741F4-34DA-6EC6-BA2A-AB79B5884D9A}"/>
              </a:ext>
            </a:extLst>
          </p:cNvPr>
          <p:cNvCxnSpPr>
            <a:cxnSpLocks/>
          </p:cNvCxnSpPr>
          <p:nvPr userDrawn="1"/>
        </p:nvCxnSpPr>
        <p:spPr>
          <a:xfrm>
            <a:off x="5932663" y="2924207"/>
            <a:ext cx="0" cy="830943"/>
          </a:xfrm>
          <a:prstGeom prst="line">
            <a:avLst/>
          </a:prstGeom>
          <a:ln w="34925"/>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ACDEBBDA-1E93-A891-6E36-36980A366CC2}"/>
              </a:ext>
            </a:extLst>
          </p:cNvPr>
          <p:cNvGrpSpPr/>
          <p:nvPr userDrawn="1"/>
        </p:nvGrpSpPr>
        <p:grpSpPr>
          <a:xfrm>
            <a:off x="1350933" y="2907690"/>
            <a:ext cx="4459345" cy="837732"/>
            <a:chOff x="1360661" y="2917418"/>
            <a:chExt cx="4459345" cy="837732"/>
          </a:xfrm>
        </p:grpSpPr>
        <p:sp>
          <p:nvSpPr>
            <p:cNvPr id="61" name="Rectangle 60">
              <a:extLst>
                <a:ext uri="{FF2B5EF4-FFF2-40B4-BE49-F238E27FC236}">
                  <a16:creationId xmlns:a16="http://schemas.microsoft.com/office/drawing/2014/main" id="{3FE2281C-AA57-A2A2-ED3D-B7CEE8590418}"/>
                </a:ext>
              </a:extLst>
            </p:cNvPr>
            <p:cNvSpPr/>
            <p:nvPr userDrawn="1"/>
          </p:nvSpPr>
          <p:spPr>
            <a:xfrm>
              <a:off x="1360661" y="2917418"/>
              <a:ext cx="4459345" cy="83773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randview" panose="020B0502040204020203" pitchFamily="34" charset="0"/>
              </a:endParaRPr>
            </a:p>
          </p:txBody>
        </p:sp>
        <p:pic>
          <p:nvPicPr>
            <p:cNvPr id="62" name="Picture 61" descr="A picture containing drawing&#10;&#10;Description automatically generated">
              <a:extLst>
                <a:ext uri="{FF2B5EF4-FFF2-40B4-BE49-F238E27FC236}">
                  <a16:creationId xmlns:a16="http://schemas.microsoft.com/office/drawing/2014/main" id="{8328403C-0978-3EC5-C5F6-69F9014444E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433754" y="3072438"/>
              <a:ext cx="3015115" cy="520904"/>
            </a:xfrm>
            <a:prstGeom prst="rect">
              <a:avLst/>
            </a:prstGeom>
          </p:spPr>
        </p:pic>
      </p:grpSp>
    </p:spTree>
    <p:extLst>
      <p:ext uri="{BB962C8B-B14F-4D97-AF65-F5344CB8AC3E}">
        <p14:creationId xmlns:p14="http://schemas.microsoft.com/office/powerpoint/2010/main" val="165467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barn(outHorizontal)">
                                      <p:cBhvr>
                                        <p:cTn id="7" dur="500"/>
                                        <p:tgtEl>
                                          <p:spTgt spid="56"/>
                                        </p:tgtEl>
                                      </p:cBhvr>
                                    </p:animEffect>
                                  </p:childTnLst>
                                </p:cTn>
                              </p:par>
                            </p:childTnLst>
                          </p:cTn>
                        </p:par>
                        <p:par>
                          <p:cTn id="8" fill="hold">
                            <p:stCondLst>
                              <p:cond delay="500"/>
                            </p:stCondLst>
                            <p:childTnLst>
                              <p:par>
                                <p:cTn id="9" presetID="42" presetClass="path" presetSubtype="0" accel="50000" decel="50000" fill="hold" nodeType="afterEffect">
                                  <p:stCondLst>
                                    <p:cond delay="0"/>
                                  </p:stCondLst>
                                  <p:childTnLst>
                                    <p:animMotion origin="layout" path="M 1.04167E-6 -7.40741E-7 L -0.28932 -7.40741E-7 " pathEditMode="relative" rAng="0" ptsTypes="AA">
                                      <p:cBhvr>
                                        <p:cTn id="10" dur="1000" fill="hold"/>
                                        <p:tgtEl>
                                          <p:spTgt spid="54"/>
                                        </p:tgtEl>
                                        <p:attrNameLst>
                                          <p:attrName>ppt_x</p:attrName>
                                          <p:attrName>ppt_y</p:attrName>
                                        </p:attrNameLst>
                                      </p:cBhvr>
                                      <p:rCtr x="-14466" y="0"/>
                                    </p:animMotion>
                                  </p:childTnLst>
                                </p:cTn>
                              </p:par>
                            </p:childTnLst>
                          </p:cTn>
                        </p:par>
                        <p:par>
                          <p:cTn id="11" fill="hold">
                            <p:stCondLst>
                              <p:cond delay="1500"/>
                            </p:stCondLst>
                            <p:childTnLst>
                              <p:par>
                                <p:cTn id="12" presetID="22" presetClass="entr" presetSubtype="8" fill="hold"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wipe(left)">
                                      <p:cBhvr>
                                        <p:cTn id="14" dur="500"/>
                                        <p:tgtEl>
                                          <p:spTgt spid="55"/>
                                        </p:tgtEl>
                                      </p:cBhvr>
                                    </p:animEffect>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67474A-0653-6B44-B30D-92A3CB466CBD}"/>
              </a:ext>
            </a:extLst>
          </p:cNvPr>
          <p:cNvPicPr>
            <a:picLocks noChangeAspect="1"/>
          </p:cNvPicPr>
          <p:nvPr userDrawn="1"/>
        </p:nvPicPr>
        <p:blipFill>
          <a:blip r:embed="rId2"/>
          <a:stretch>
            <a:fillRect/>
          </a:stretch>
        </p:blipFill>
        <p:spPr>
          <a:xfrm>
            <a:off x="9951849" y="6108507"/>
            <a:ext cx="1656279" cy="290325"/>
          </a:xfrm>
          <a:prstGeom prst="rect">
            <a:avLst/>
          </a:prstGeom>
        </p:spPr>
      </p:pic>
      <p:sp>
        <p:nvSpPr>
          <p:cNvPr id="9" name="Freeform 8">
            <a:extLst>
              <a:ext uri="{FF2B5EF4-FFF2-40B4-BE49-F238E27FC236}">
                <a16:creationId xmlns:a16="http://schemas.microsoft.com/office/drawing/2014/main" id="{02A3C70B-5C83-CAFF-757D-B52CC2A28A20}"/>
              </a:ext>
            </a:extLst>
          </p:cNvPr>
          <p:cNvSpPr/>
          <p:nvPr userDrawn="1"/>
        </p:nvSpPr>
        <p:spPr>
          <a:xfrm flipH="1">
            <a:off x="0" y="182"/>
            <a:ext cx="12192000" cy="5706546"/>
          </a:xfrm>
          <a:custGeom>
            <a:avLst/>
            <a:gdLst>
              <a:gd name="connsiteX0" fmla="*/ 5445059 w 5776857"/>
              <a:gd name="connsiteY0" fmla="*/ 6862150 h 6862150"/>
              <a:gd name="connsiteX1" fmla="*/ 2111942 w 5776857"/>
              <a:gd name="connsiteY1" fmla="*/ 6862150 h 6862150"/>
              <a:gd name="connsiteX2" fmla="*/ 2111942 w 5776857"/>
              <a:gd name="connsiteY2" fmla="*/ 6862149 h 6862150"/>
              <a:gd name="connsiteX3" fmla="*/ 0 w 5776857"/>
              <a:gd name="connsiteY3" fmla="*/ 6862149 h 6862150"/>
              <a:gd name="connsiteX4" fmla="*/ 0 w 5776857"/>
              <a:gd name="connsiteY4" fmla="*/ 0 h 6862150"/>
              <a:gd name="connsiteX5" fmla="*/ 5776857 w 5776857"/>
              <a:gd name="connsiteY5" fmla="*/ 0 h 6862150"/>
              <a:gd name="connsiteX6" fmla="*/ 5776857 w 5776857"/>
              <a:gd name="connsiteY6" fmla="*/ 6862149 h 6862150"/>
              <a:gd name="connsiteX7" fmla="*/ 5445059 w 5776857"/>
              <a:gd name="connsiteY7" fmla="*/ 6862149 h 68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76857" h="6862150">
                <a:moveTo>
                  <a:pt x="5445059" y="6862150"/>
                </a:moveTo>
                <a:lnTo>
                  <a:pt x="2111942" y="6862150"/>
                </a:lnTo>
                <a:lnTo>
                  <a:pt x="2111942" y="6862149"/>
                </a:lnTo>
                <a:lnTo>
                  <a:pt x="0" y="6862149"/>
                </a:lnTo>
                <a:lnTo>
                  <a:pt x="0" y="0"/>
                </a:lnTo>
                <a:lnTo>
                  <a:pt x="5776857" y="0"/>
                </a:lnTo>
                <a:lnTo>
                  <a:pt x="5776857" y="6862149"/>
                </a:lnTo>
                <a:lnTo>
                  <a:pt x="5445059" y="6862149"/>
                </a:lnTo>
                <a:close/>
              </a:path>
            </a:pathLst>
          </a:custGeom>
          <a:gradFill flip="none" rotWithShape="1">
            <a:gsLst>
              <a:gs pos="64000">
                <a:srgbClr val="00345A"/>
              </a:gs>
              <a:gs pos="0">
                <a:schemeClr val="tx2"/>
              </a:gs>
              <a:gs pos="98000">
                <a:schemeClr val="accent5"/>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solidFill>
                <a:schemeClr val="accent3"/>
              </a:solidFill>
              <a:latin typeface="Grandview" panose="020B0502040204020203" pitchFamily="34" charset="0"/>
            </a:endParaRPr>
          </a:p>
        </p:txBody>
      </p:sp>
      <p:sp>
        <p:nvSpPr>
          <p:cNvPr id="15" name="Text Placeholder 2">
            <a:extLst>
              <a:ext uri="{FF2B5EF4-FFF2-40B4-BE49-F238E27FC236}">
                <a16:creationId xmlns:a16="http://schemas.microsoft.com/office/drawing/2014/main" id="{D27F0D0D-435D-F047-8AB4-BF884E34321E}"/>
              </a:ext>
            </a:extLst>
          </p:cNvPr>
          <p:cNvSpPr>
            <a:spLocks noGrp="1"/>
          </p:cNvSpPr>
          <p:nvPr>
            <p:ph type="body" idx="1" hasCustomPrompt="1"/>
          </p:nvPr>
        </p:nvSpPr>
        <p:spPr>
          <a:xfrm>
            <a:off x="1147246" y="3403372"/>
            <a:ext cx="9393753" cy="1219425"/>
          </a:xfrm>
        </p:spPr>
        <p:txBody>
          <a:bodyPr>
            <a:normAutofit/>
          </a:bodyPr>
          <a:lstStyle>
            <a:lvl1pPr marL="0" indent="0" algn="l">
              <a:buNone/>
              <a:defRPr sz="2200" b="0" spc="5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add text</a:t>
            </a:r>
          </a:p>
        </p:txBody>
      </p:sp>
      <p:sp>
        <p:nvSpPr>
          <p:cNvPr id="24" name="Freeform 23">
            <a:extLst>
              <a:ext uri="{FF2B5EF4-FFF2-40B4-BE49-F238E27FC236}">
                <a16:creationId xmlns:a16="http://schemas.microsoft.com/office/drawing/2014/main" id="{7735F75C-1AB9-39CE-0AFD-9323C37BCC9E}"/>
              </a:ext>
            </a:extLst>
          </p:cNvPr>
          <p:cNvSpPr/>
          <p:nvPr userDrawn="1"/>
        </p:nvSpPr>
        <p:spPr>
          <a:xfrm>
            <a:off x="0" y="5706728"/>
            <a:ext cx="9474200" cy="1151271"/>
          </a:xfrm>
          <a:custGeom>
            <a:avLst/>
            <a:gdLst>
              <a:gd name="connsiteX0" fmla="*/ 8845402 w 9474200"/>
              <a:gd name="connsiteY0" fmla="*/ 0 h 1151271"/>
              <a:gd name="connsiteX1" fmla="*/ 9474200 w 9474200"/>
              <a:gd name="connsiteY1" fmla="*/ 0 h 1151271"/>
              <a:gd name="connsiteX2" fmla="*/ 8845405 w 9474200"/>
              <a:gd name="connsiteY2" fmla="*/ 1151265 h 1151271"/>
              <a:gd name="connsiteX3" fmla="*/ 8845405 w 9474200"/>
              <a:gd name="connsiteY3" fmla="*/ 1151271 h 1151271"/>
              <a:gd name="connsiteX4" fmla="*/ 8845402 w 9474200"/>
              <a:gd name="connsiteY4" fmla="*/ 1151271 h 1151271"/>
              <a:gd name="connsiteX5" fmla="*/ 0 w 9474200"/>
              <a:gd name="connsiteY5" fmla="*/ 1151271 h 1151271"/>
              <a:gd name="connsiteX6" fmla="*/ 0 w 9474200"/>
              <a:gd name="connsiteY6" fmla="*/ 1 h 1151271"/>
              <a:gd name="connsiteX7" fmla="*/ 8845402 w 9474200"/>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474200" h="1151271">
                <a:moveTo>
                  <a:pt x="8845402" y="0"/>
                </a:moveTo>
                <a:lnTo>
                  <a:pt x="9474200" y="0"/>
                </a:lnTo>
                <a:lnTo>
                  <a:pt x="8845405" y="1151265"/>
                </a:lnTo>
                <a:lnTo>
                  <a:pt x="8845405" y="1151271"/>
                </a:lnTo>
                <a:lnTo>
                  <a:pt x="8845402" y="1151271"/>
                </a:lnTo>
                <a:lnTo>
                  <a:pt x="0" y="1151271"/>
                </a:lnTo>
                <a:lnTo>
                  <a:pt x="0" y="1"/>
                </a:lnTo>
                <a:lnTo>
                  <a:pt x="8845402" y="1"/>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3" name="Freeform 22">
            <a:extLst>
              <a:ext uri="{FF2B5EF4-FFF2-40B4-BE49-F238E27FC236}">
                <a16:creationId xmlns:a16="http://schemas.microsoft.com/office/drawing/2014/main" id="{12F67198-EA74-A899-4CF3-003C600FAA3F}"/>
              </a:ext>
            </a:extLst>
          </p:cNvPr>
          <p:cNvSpPr/>
          <p:nvPr userDrawn="1"/>
        </p:nvSpPr>
        <p:spPr>
          <a:xfrm>
            <a:off x="1" y="5706728"/>
            <a:ext cx="8114301" cy="1151271"/>
          </a:xfrm>
          <a:custGeom>
            <a:avLst/>
            <a:gdLst>
              <a:gd name="connsiteX0" fmla="*/ 7485503 w 8114301"/>
              <a:gd name="connsiteY0" fmla="*/ 0 h 1151271"/>
              <a:gd name="connsiteX1" fmla="*/ 8114301 w 8114301"/>
              <a:gd name="connsiteY1" fmla="*/ 0 h 1151271"/>
              <a:gd name="connsiteX2" fmla="*/ 7485506 w 8114301"/>
              <a:gd name="connsiteY2" fmla="*/ 1151265 h 1151271"/>
              <a:gd name="connsiteX3" fmla="*/ 7485506 w 8114301"/>
              <a:gd name="connsiteY3" fmla="*/ 1151271 h 1151271"/>
              <a:gd name="connsiteX4" fmla="*/ 7485503 w 8114301"/>
              <a:gd name="connsiteY4" fmla="*/ 1151271 h 1151271"/>
              <a:gd name="connsiteX5" fmla="*/ 0 w 8114301"/>
              <a:gd name="connsiteY5" fmla="*/ 1151271 h 1151271"/>
              <a:gd name="connsiteX6" fmla="*/ 0 w 8114301"/>
              <a:gd name="connsiteY6" fmla="*/ 1 h 1151271"/>
              <a:gd name="connsiteX7" fmla="*/ 7485503 w 8114301"/>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4301" h="1151271">
                <a:moveTo>
                  <a:pt x="7485503" y="0"/>
                </a:moveTo>
                <a:lnTo>
                  <a:pt x="8114301" y="0"/>
                </a:lnTo>
                <a:lnTo>
                  <a:pt x="7485506" y="1151265"/>
                </a:lnTo>
                <a:lnTo>
                  <a:pt x="7485506" y="1151271"/>
                </a:lnTo>
                <a:lnTo>
                  <a:pt x="7485503" y="1151271"/>
                </a:lnTo>
                <a:lnTo>
                  <a:pt x="0" y="1151271"/>
                </a:lnTo>
                <a:lnTo>
                  <a:pt x="0" y="1"/>
                </a:lnTo>
                <a:lnTo>
                  <a:pt x="7485503" y="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sp>
        <p:nvSpPr>
          <p:cNvPr id="21" name="Freeform 20">
            <a:extLst>
              <a:ext uri="{FF2B5EF4-FFF2-40B4-BE49-F238E27FC236}">
                <a16:creationId xmlns:a16="http://schemas.microsoft.com/office/drawing/2014/main" id="{88362A17-0A79-B017-77FD-DFA7DE2981EC}"/>
              </a:ext>
            </a:extLst>
          </p:cNvPr>
          <p:cNvSpPr/>
          <p:nvPr userDrawn="1"/>
        </p:nvSpPr>
        <p:spPr>
          <a:xfrm>
            <a:off x="0" y="5706728"/>
            <a:ext cx="7826394" cy="1151271"/>
          </a:xfrm>
          <a:custGeom>
            <a:avLst/>
            <a:gdLst>
              <a:gd name="connsiteX0" fmla="*/ 7197596 w 7826394"/>
              <a:gd name="connsiteY0" fmla="*/ 0 h 1151271"/>
              <a:gd name="connsiteX1" fmla="*/ 7826394 w 7826394"/>
              <a:gd name="connsiteY1" fmla="*/ 0 h 1151271"/>
              <a:gd name="connsiteX2" fmla="*/ 7197599 w 7826394"/>
              <a:gd name="connsiteY2" fmla="*/ 1151265 h 1151271"/>
              <a:gd name="connsiteX3" fmla="*/ 7197599 w 7826394"/>
              <a:gd name="connsiteY3" fmla="*/ 1151271 h 1151271"/>
              <a:gd name="connsiteX4" fmla="*/ 7197596 w 7826394"/>
              <a:gd name="connsiteY4" fmla="*/ 1151271 h 1151271"/>
              <a:gd name="connsiteX5" fmla="*/ 0 w 7826394"/>
              <a:gd name="connsiteY5" fmla="*/ 1151271 h 1151271"/>
              <a:gd name="connsiteX6" fmla="*/ 0 w 7826394"/>
              <a:gd name="connsiteY6" fmla="*/ 1 h 1151271"/>
              <a:gd name="connsiteX7" fmla="*/ 7197596 w 7826394"/>
              <a:gd name="connsiteY7" fmla="*/ 1 h 1151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26394" h="1151271">
                <a:moveTo>
                  <a:pt x="7197596" y="0"/>
                </a:moveTo>
                <a:lnTo>
                  <a:pt x="7826394" y="0"/>
                </a:lnTo>
                <a:lnTo>
                  <a:pt x="7197599" y="1151265"/>
                </a:lnTo>
                <a:lnTo>
                  <a:pt x="7197599" y="1151271"/>
                </a:lnTo>
                <a:lnTo>
                  <a:pt x="7197596" y="1151271"/>
                </a:lnTo>
                <a:lnTo>
                  <a:pt x="0" y="1151271"/>
                </a:lnTo>
                <a:lnTo>
                  <a:pt x="0" y="1"/>
                </a:lnTo>
                <a:lnTo>
                  <a:pt x="71975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0" i="0" dirty="0">
              <a:latin typeface="Grandview" panose="020B0502040204020203" pitchFamily="34" charset="0"/>
            </a:endParaRPr>
          </a:p>
        </p:txBody>
      </p:sp>
      <p:cxnSp>
        <p:nvCxnSpPr>
          <p:cNvPr id="11" name="Straight Connector 10">
            <a:extLst>
              <a:ext uri="{FF2B5EF4-FFF2-40B4-BE49-F238E27FC236}">
                <a16:creationId xmlns:a16="http://schemas.microsoft.com/office/drawing/2014/main" id="{9A0388D7-F9E4-71A0-BFB2-F921F7AAD871}"/>
              </a:ext>
            </a:extLst>
          </p:cNvPr>
          <p:cNvCxnSpPr>
            <a:cxnSpLocks/>
          </p:cNvCxnSpPr>
          <p:nvPr userDrawn="1"/>
        </p:nvCxnSpPr>
        <p:spPr>
          <a:xfrm>
            <a:off x="1239294" y="3149090"/>
            <a:ext cx="141518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035F1AF-F17C-81EC-9B50-AFA99EBBF67D}"/>
              </a:ext>
            </a:extLst>
          </p:cNvPr>
          <p:cNvSpPr txBox="1"/>
          <p:nvPr userDrawn="1"/>
        </p:nvSpPr>
        <p:spPr>
          <a:xfrm>
            <a:off x="1159347" y="1268097"/>
            <a:ext cx="4147279" cy="1656414"/>
          </a:xfrm>
          <a:prstGeom prst="rect">
            <a:avLst/>
          </a:prstGeom>
          <a:noFill/>
        </p:spPr>
        <p:txBody>
          <a:bodyPr wrap="square" rtlCol="0" anchor="b">
            <a:noAutofit/>
          </a:bodyPr>
          <a:lstStyle/>
          <a:p>
            <a:pPr algn="l"/>
            <a:r>
              <a:rPr lang="en-US" sz="6000" dirty="0">
                <a:solidFill>
                  <a:schemeClr val="bg1"/>
                </a:solidFill>
                <a:latin typeface="Grandview" panose="020B0502040204020203" pitchFamily="34" charset="0"/>
              </a:rPr>
              <a:t>Thank You</a:t>
            </a:r>
          </a:p>
        </p:txBody>
      </p:sp>
    </p:spTree>
    <p:extLst>
      <p:ext uri="{BB962C8B-B14F-4D97-AF65-F5344CB8AC3E}">
        <p14:creationId xmlns:p14="http://schemas.microsoft.com/office/powerpoint/2010/main" val="264695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ED41E43A-0376-2E41-BDEA-3392F327AD8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15174" r="19843" b="4599"/>
          <a:stretch/>
        </p:blipFill>
        <p:spPr>
          <a:xfrm>
            <a:off x="-1" y="0"/>
            <a:ext cx="12192001" cy="6858000"/>
          </a:xfrm>
          <a:prstGeom prst="rect">
            <a:avLst/>
          </a:prstGeom>
        </p:spPr>
      </p:pic>
      <p:sp>
        <p:nvSpPr>
          <p:cNvPr id="8" name="Freeform 7">
            <a:extLst>
              <a:ext uri="{FF2B5EF4-FFF2-40B4-BE49-F238E27FC236}">
                <a16:creationId xmlns:a16="http://schemas.microsoft.com/office/drawing/2014/main" id="{F1DED285-5821-EE4F-A524-28AA2E25353F}"/>
              </a:ext>
            </a:extLst>
          </p:cNvPr>
          <p:cNvSpPr/>
          <p:nvPr userDrawn="1"/>
        </p:nvSpPr>
        <p:spPr>
          <a:xfrm>
            <a:off x="0" y="0"/>
            <a:ext cx="10771879" cy="6858000"/>
          </a:xfrm>
          <a:custGeom>
            <a:avLst/>
            <a:gdLst>
              <a:gd name="connsiteX0" fmla="*/ 0 w 10771879"/>
              <a:gd name="connsiteY0" fmla="*/ 0 h 6858000"/>
              <a:gd name="connsiteX1" fmla="*/ 7038976 w 10771879"/>
              <a:gd name="connsiteY1" fmla="*/ 0 h 6858000"/>
              <a:gd name="connsiteX2" fmla="*/ 7038976 w 10771879"/>
              <a:gd name="connsiteY2" fmla="*/ 7030 h 6858000"/>
              <a:gd name="connsiteX3" fmla="*/ 7039037 w 10771879"/>
              <a:gd name="connsiteY3" fmla="*/ 0 h 6858000"/>
              <a:gd name="connsiteX4" fmla="*/ 10771879 w 10771879"/>
              <a:gd name="connsiteY4" fmla="*/ 6858000 h 6858000"/>
              <a:gd name="connsiteX5" fmla="*/ 7038976 w 10771879"/>
              <a:gd name="connsiteY5" fmla="*/ 6858000 h 6858000"/>
              <a:gd name="connsiteX6" fmla="*/ 6979535 w 10771879"/>
              <a:gd name="connsiteY6" fmla="*/ 6858000 h 6858000"/>
              <a:gd name="connsiteX7" fmla="*/ 0 w 10771879"/>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71879" h="6858000">
                <a:moveTo>
                  <a:pt x="0" y="0"/>
                </a:moveTo>
                <a:lnTo>
                  <a:pt x="7038976" y="0"/>
                </a:lnTo>
                <a:lnTo>
                  <a:pt x="7038976" y="7030"/>
                </a:lnTo>
                <a:lnTo>
                  <a:pt x="7039037" y="0"/>
                </a:lnTo>
                <a:lnTo>
                  <a:pt x="10771879" y="6858000"/>
                </a:lnTo>
                <a:lnTo>
                  <a:pt x="7038976" y="6858000"/>
                </a:lnTo>
                <a:lnTo>
                  <a:pt x="6979535" y="6858000"/>
                </a:lnTo>
                <a:lnTo>
                  <a:pt x="0" y="6858000"/>
                </a:lnTo>
                <a:close/>
              </a:path>
            </a:pathLst>
          </a:custGeom>
          <a:solidFill>
            <a:schemeClr val="tx2">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a:extLst>
              <a:ext uri="{FF2B5EF4-FFF2-40B4-BE49-F238E27FC236}">
                <a16:creationId xmlns:a16="http://schemas.microsoft.com/office/drawing/2014/main" id="{BD4CF6A7-AB0D-6248-B4A7-14E14C2BC9A8}"/>
              </a:ext>
            </a:extLst>
          </p:cNvPr>
          <p:cNvSpPr/>
          <p:nvPr userDrawn="1"/>
        </p:nvSpPr>
        <p:spPr>
          <a:xfrm rot="10800000">
            <a:off x="0" y="0"/>
            <a:ext cx="9063905" cy="6858000"/>
          </a:xfrm>
          <a:custGeom>
            <a:avLst/>
            <a:gdLst>
              <a:gd name="connsiteX0" fmla="*/ 9063905 w 9063905"/>
              <a:gd name="connsiteY0" fmla="*/ 6858000 h 6858000"/>
              <a:gd name="connsiteX1" fmla="*/ 5613215 w 9063905"/>
              <a:gd name="connsiteY1" fmla="*/ 6858000 h 6858000"/>
              <a:gd name="connsiteX2" fmla="*/ 3744366 w 9063905"/>
              <a:gd name="connsiteY2" fmla="*/ 6858000 h 6858000"/>
              <a:gd name="connsiteX3" fmla="*/ 0 w 9063905"/>
              <a:gd name="connsiteY3" fmla="*/ 6858000 h 6858000"/>
              <a:gd name="connsiteX4" fmla="*/ 3737391 w 9063905"/>
              <a:gd name="connsiteY4" fmla="*/ 0 h 6858000"/>
              <a:gd name="connsiteX5" fmla="*/ 3744366 w 9063905"/>
              <a:gd name="connsiteY5" fmla="*/ 25501 h 6858000"/>
              <a:gd name="connsiteX6" fmla="*/ 3744366 w 9063905"/>
              <a:gd name="connsiteY6" fmla="*/ 0 h 6858000"/>
              <a:gd name="connsiteX7" fmla="*/ 9063905 w 9063905"/>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063905" h="6858000">
                <a:moveTo>
                  <a:pt x="9063905" y="6858000"/>
                </a:moveTo>
                <a:lnTo>
                  <a:pt x="5613215" y="6858000"/>
                </a:lnTo>
                <a:lnTo>
                  <a:pt x="3744366" y="6858000"/>
                </a:lnTo>
                <a:lnTo>
                  <a:pt x="0" y="6858000"/>
                </a:lnTo>
                <a:lnTo>
                  <a:pt x="3737391" y="0"/>
                </a:lnTo>
                <a:lnTo>
                  <a:pt x="3744366" y="25501"/>
                </a:lnTo>
                <a:lnTo>
                  <a:pt x="3744366" y="0"/>
                </a:lnTo>
                <a:lnTo>
                  <a:pt x="9063905" y="0"/>
                </a:lnTo>
                <a:close/>
              </a:path>
            </a:pathLst>
          </a:custGeom>
          <a:solidFill>
            <a:schemeClr val="tx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D0CA1B3-4419-924D-ABC7-DB10DC22F76F}"/>
              </a:ext>
            </a:extLst>
          </p:cNvPr>
          <p:cNvGrpSpPr/>
          <p:nvPr userDrawn="1"/>
        </p:nvGrpSpPr>
        <p:grpSpPr>
          <a:xfrm>
            <a:off x="7727085" y="904789"/>
            <a:ext cx="346362" cy="1340390"/>
            <a:chOff x="10819113" y="-279033"/>
            <a:chExt cx="990401" cy="3832766"/>
          </a:xfrm>
          <a:solidFill>
            <a:schemeClr val="bg2"/>
          </a:solidFill>
        </p:grpSpPr>
        <p:sp>
          <p:nvSpPr>
            <p:cNvPr id="11" name="Trapezoid 23">
              <a:extLst>
                <a:ext uri="{FF2B5EF4-FFF2-40B4-BE49-F238E27FC236}">
                  <a16:creationId xmlns:a16="http://schemas.microsoft.com/office/drawing/2014/main" id="{9756FCF0-2BF2-FA45-991F-C5F1EF55788F}"/>
                </a:ext>
              </a:extLst>
            </p:cNvPr>
            <p:cNvSpPr/>
            <p:nvPr/>
          </p:nvSpPr>
          <p:spPr>
            <a:xfrm rot="6932527">
              <a:off x="10297909" y="2236933"/>
              <a:ext cx="1838004" cy="795595"/>
            </a:xfrm>
            <a:custGeom>
              <a:avLst/>
              <a:gdLst>
                <a:gd name="connsiteX0" fmla="*/ 0 w 1294318"/>
                <a:gd name="connsiteY0" fmla="*/ 552450 h 552450"/>
                <a:gd name="connsiteX1" fmla="*/ 138113 w 1294318"/>
                <a:gd name="connsiteY1" fmla="*/ 0 h 552450"/>
                <a:gd name="connsiteX2" fmla="*/ 1156206 w 1294318"/>
                <a:gd name="connsiteY2" fmla="*/ 0 h 552450"/>
                <a:gd name="connsiteX3" fmla="*/ 1294318 w 1294318"/>
                <a:gd name="connsiteY3" fmla="*/ 552450 h 552450"/>
                <a:gd name="connsiteX4" fmla="*/ 0 w 1294318"/>
                <a:gd name="connsiteY4" fmla="*/ 552450 h 552450"/>
                <a:gd name="connsiteX0" fmla="*/ 0 w 1294318"/>
                <a:gd name="connsiteY0" fmla="*/ 598514 h 598514"/>
                <a:gd name="connsiteX1" fmla="*/ 182959 w 1294318"/>
                <a:gd name="connsiteY1" fmla="*/ 0 h 598514"/>
                <a:gd name="connsiteX2" fmla="*/ 1156206 w 1294318"/>
                <a:gd name="connsiteY2" fmla="*/ 46064 h 598514"/>
                <a:gd name="connsiteX3" fmla="*/ 1294318 w 1294318"/>
                <a:gd name="connsiteY3" fmla="*/ 598514 h 598514"/>
                <a:gd name="connsiteX4" fmla="*/ 0 w 1294318"/>
                <a:gd name="connsiteY4" fmla="*/ 598514 h 598514"/>
                <a:gd name="connsiteX0" fmla="*/ 0 w 1621502"/>
                <a:gd name="connsiteY0" fmla="*/ 709123 h 709123"/>
                <a:gd name="connsiteX1" fmla="*/ 510143 w 1621502"/>
                <a:gd name="connsiteY1" fmla="*/ 0 h 709123"/>
                <a:gd name="connsiteX2" fmla="*/ 1483390 w 1621502"/>
                <a:gd name="connsiteY2" fmla="*/ 46064 h 709123"/>
                <a:gd name="connsiteX3" fmla="*/ 1621502 w 1621502"/>
                <a:gd name="connsiteY3" fmla="*/ 598514 h 709123"/>
                <a:gd name="connsiteX4" fmla="*/ 0 w 1621502"/>
                <a:gd name="connsiteY4" fmla="*/ 709123 h 709123"/>
                <a:gd name="connsiteX0" fmla="*/ 0 w 1842364"/>
                <a:gd name="connsiteY0" fmla="*/ 709123 h 795595"/>
                <a:gd name="connsiteX1" fmla="*/ 510143 w 1842364"/>
                <a:gd name="connsiteY1" fmla="*/ 0 h 795595"/>
                <a:gd name="connsiteX2" fmla="*/ 1483390 w 1842364"/>
                <a:gd name="connsiteY2" fmla="*/ 46064 h 795595"/>
                <a:gd name="connsiteX3" fmla="*/ 1842364 w 1842364"/>
                <a:gd name="connsiteY3" fmla="*/ 795595 h 795595"/>
                <a:gd name="connsiteX4" fmla="*/ 0 w 1842364"/>
                <a:gd name="connsiteY4" fmla="*/ 709123 h 795595"/>
                <a:gd name="connsiteX0" fmla="*/ 0 w 1842364"/>
                <a:gd name="connsiteY0" fmla="*/ 709123 h 795595"/>
                <a:gd name="connsiteX1" fmla="*/ 510143 w 1842364"/>
                <a:gd name="connsiteY1" fmla="*/ 0 h 795595"/>
                <a:gd name="connsiteX2" fmla="*/ 1331053 w 1842364"/>
                <a:gd name="connsiteY2" fmla="*/ 147013 h 795595"/>
                <a:gd name="connsiteX3" fmla="*/ 1842364 w 1842364"/>
                <a:gd name="connsiteY3" fmla="*/ 795595 h 795595"/>
                <a:gd name="connsiteX4" fmla="*/ 0 w 1842364"/>
                <a:gd name="connsiteY4" fmla="*/ 709123 h 795595"/>
                <a:gd name="connsiteX0" fmla="*/ 0 w 1842364"/>
                <a:gd name="connsiteY0" fmla="*/ 709123 h 795595"/>
                <a:gd name="connsiteX1" fmla="*/ 510143 w 1842364"/>
                <a:gd name="connsiteY1" fmla="*/ 0 h 795595"/>
                <a:gd name="connsiteX2" fmla="*/ 1487623 w 1842364"/>
                <a:gd name="connsiteY2" fmla="*/ 47560 h 795595"/>
                <a:gd name="connsiteX3" fmla="*/ 1842364 w 1842364"/>
                <a:gd name="connsiteY3" fmla="*/ 795595 h 795595"/>
                <a:gd name="connsiteX4" fmla="*/ 0 w 1842364"/>
                <a:gd name="connsiteY4" fmla="*/ 709123 h 795595"/>
                <a:gd name="connsiteX0" fmla="*/ 0 w 1768516"/>
                <a:gd name="connsiteY0" fmla="*/ 709021 h 795595"/>
                <a:gd name="connsiteX1" fmla="*/ 436295 w 1768516"/>
                <a:gd name="connsiteY1" fmla="*/ 0 h 795595"/>
                <a:gd name="connsiteX2" fmla="*/ 1413775 w 1768516"/>
                <a:gd name="connsiteY2" fmla="*/ 47560 h 795595"/>
                <a:gd name="connsiteX3" fmla="*/ 1768516 w 1768516"/>
                <a:gd name="connsiteY3" fmla="*/ 795595 h 795595"/>
                <a:gd name="connsiteX4" fmla="*/ 0 w 1768516"/>
                <a:gd name="connsiteY4" fmla="*/ 709021 h 795595"/>
                <a:gd name="connsiteX0" fmla="*/ 0 w 1838004"/>
                <a:gd name="connsiteY0" fmla="*/ 703520 h 795595"/>
                <a:gd name="connsiteX1" fmla="*/ 505783 w 1838004"/>
                <a:gd name="connsiteY1" fmla="*/ 0 h 795595"/>
                <a:gd name="connsiteX2" fmla="*/ 1483263 w 1838004"/>
                <a:gd name="connsiteY2" fmla="*/ 47560 h 795595"/>
                <a:gd name="connsiteX3" fmla="*/ 1838004 w 1838004"/>
                <a:gd name="connsiteY3" fmla="*/ 795595 h 795595"/>
                <a:gd name="connsiteX4" fmla="*/ 0 w 1838004"/>
                <a:gd name="connsiteY4" fmla="*/ 703520 h 795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8004" h="795595">
                  <a:moveTo>
                    <a:pt x="0" y="703520"/>
                  </a:moveTo>
                  <a:lnTo>
                    <a:pt x="505783" y="0"/>
                  </a:lnTo>
                  <a:lnTo>
                    <a:pt x="1483263" y="47560"/>
                  </a:lnTo>
                  <a:lnTo>
                    <a:pt x="1838004" y="795595"/>
                  </a:lnTo>
                  <a:lnTo>
                    <a:pt x="0" y="703520"/>
                  </a:lnTo>
                  <a:close/>
                </a:path>
              </a:pathLst>
            </a:custGeom>
            <a:solidFill>
              <a:srgbClr val="87C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rapezoid 21">
              <a:extLst>
                <a:ext uri="{FF2B5EF4-FFF2-40B4-BE49-F238E27FC236}">
                  <a16:creationId xmlns:a16="http://schemas.microsoft.com/office/drawing/2014/main" id="{D6978D09-4B36-394B-997E-84B87A38922A}"/>
                </a:ext>
              </a:extLst>
            </p:cNvPr>
            <p:cNvSpPr/>
            <p:nvPr/>
          </p:nvSpPr>
          <p:spPr>
            <a:xfrm rot="3564618">
              <a:off x="10053796" y="671900"/>
              <a:ext cx="2706651" cy="804785"/>
            </a:xfrm>
            <a:custGeom>
              <a:avLst/>
              <a:gdLst>
                <a:gd name="connsiteX0" fmla="*/ 0 w 2153892"/>
                <a:gd name="connsiteY0" fmla="*/ 691171 h 691171"/>
                <a:gd name="connsiteX1" fmla="*/ 148616 w 2153892"/>
                <a:gd name="connsiteY1" fmla="*/ 0 h 691171"/>
                <a:gd name="connsiteX2" fmla="*/ 2005276 w 2153892"/>
                <a:gd name="connsiteY2" fmla="*/ 0 h 691171"/>
                <a:gd name="connsiteX3" fmla="*/ 2153892 w 2153892"/>
                <a:gd name="connsiteY3" fmla="*/ 691171 h 691171"/>
                <a:gd name="connsiteX4" fmla="*/ 0 w 2153892"/>
                <a:gd name="connsiteY4" fmla="*/ 691171 h 691171"/>
                <a:gd name="connsiteX0" fmla="*/ 0 w 2153892"/>
                <a:gd name="connsiteY0" fmla="*/ 763728 h 763728"/>
                <a:gd name="connsiteX1" fmla="*/ 169378 w 2153892"/>
                <a:gd name="connsiteY1" fmla="*/ 0 h 763728"/>
                <a:gd name="connsiteX2" fmla="*/ 2005276 w 2153892"/>
                <a:gd name="connsiteY2" fmla="*/ 72557 h 763728"/>
                <a:gd name="connsiteX3" fmla="*/ 2153892 w 2153892"/>
                <a:gd name="connsiteY3" fmla="*/ 763728 h 763728"/>
                <a:gd name="connsiteX4" fmla="*/ 0 w 2153892"/>
                <a:gd name="connsiteY4" fmla="*/ 763728 h 763728"/>
                <a:gd name="connsiteX0" fmla="*/ 0 w 2153892"/>
                <a:gd name="connsiteY0" fmla="*/ 763728 h 763728"/>
                <a:gd name="connsiteX1" fmla="*/ 169378 w 2153892"/>
                <a:gd name="connsiteY1" fmla="*/ 0 h 763728"/>
                <a:gd name="connsiteX2" fmla="*/ 2012358 w 2153892"/>
                <a:gd name="connsiteY2" fmla="*/ 73055 h 763728"/>
                <a:gd name="connsiteX3" fmla="*/ 2153892 w 2153892"/>
                <a:gd name="connsiteY3" fmla="*/ 763728 h 763728"/>
                <a:gd name="connsiteX4" fmla="*/ 0 w 2153892"/>
                <a:gd name="connsiteY4" fmla="*/ 763728 h 763728"/>
                <a:gd name="connsiteX0" fmla="*/ 0 w 2448226"/>
                <a:gd name="connsiteY0" fmla="*/ 763728 h 808635"/>
                <a:gd name="connsiteX1" fmla="*/ 169378 w 2448226"/>
                <a:gd name="connsiteY1" fmla="*/ 0 h 808635"/>
                <a:gd name="connsiteX2" fmla="*/ 2012358 w 2448226"/>
                <a:gd name="connsiteY2" fmla="*/ 73055 h 808635"/>
                <a:gd name="connsiteX3" fmla="*/ 2448226 w 2448226"/>
                <a:gd name="connsiteY3" fmla="*/ 808635 h 808635"/>
                <a:gd name="connsiteX4" fmla="*/ 0 w 2448226"/>
                <a:gd name="connsiteY4" fmla="*/ 763728 h 808635"/>
                <a:gd name="connsiteX0" fmla="*/ 0 w 2706651"/>
                <a:gd name="connsiteY0" fmla="*/ 714230 h 808635"/>
                <a:gd name="connsiteX1" fmla="*/ 427803 w 2706651"/>
                <a:gd name="connsiteY1" fmla="*/ 0 h 808635"/>
                <a:gd name="connsiteX2" fmla="*/ 2270783 w 2706651"/>
                <a:gd name="connsiteY2" fmla="*/ 73055 h 808635"/>
                <a:gd name="connsiteX3" fmla="*/ 2706651 w 2706651"/>
                <a:gd name="connsiteY3" fmla="*/ 808635 h 808635"/>
                <a:gd name="connsiteX4" fmla="*/ 0 w 2706651"/>
                <a:gd name="connsiteY4" fmla="*/ 714230 h 808635"/>
                <a:gd name="connsiteX0" fmla="*/ 0 w 2706651"/>
                <a:gd name="connsiteY0" fmla="*/ 641175 h 735580"/>
                <a:gd name="connsiteX1" fmla="*/ 527435 w 2706651"/>
                <a:gd name="connsiteY1" fmla="*/ 7972 h 735580"/>
                <a:gd name="connsiteX2" fmla="*/ 2270783 w 2706651"/>
                <a:gd name="connsiteY2" fmla="*/ 0 h 735580"/>
                <a:gd name="connsiteX3" fmla="*/ 2706651 w 2706651"/>
                <a:gd name="connsiteY3" fmla="*/ 735580 h 735580"/>
                <a:gd name="connsiteX4" fmla="*/ 0 w 2706651"/>
                <a:gd name="connsiteY4" fmla="*/ 641175 h 735580"/>
                <a:gd name="connsiteX0" fmla="*/ 0 w 2706651"/>
                <a:gd name="connsiteY0" fmla="*/ 714728 h 809133"/>
                <a:gd name="connsiteX1" fmla="*/ 420721 w 2706651"/>
                <a:gd name="connsiteY1" fmla="*/ 0 h 809133"/>
                <a:gd name="connsiteX2" fmla="*/ 2270783 w 2706651"/>
                <a:gd name="connsiteY2" fmla="*/ 73553 h 809133"/>
                <a:gd name="connsiteX3" fmla="*/ 2706651 w 2706651"/>
                <a:gd name="connsiteY3" fmla="*/ 809133 h 809133"/>
                <a:gd name="connsiteX4" fmla="*/ 0 w 2706651"/>
                <a:gd name="connsiteY4" fmla="*/ 714728 h 809133"/>
                <a:gd name="connsiteX0" fmla="*/ 0 w 2706651"/>
                <a:gd name="connsiteY0" fmla="*/ 714728 h 809133"/>
                <a:gd name="connsiteX1" fmla="*/ 420721 w 2706651"/>
                <a:gd name="connsiteY1" fmla="*/ 0 h 809133"/>
                <a:gd name="connsiteX2" fmla="*/ 2272399 w 2706651"/>
                <a:gd name="connsiteY2" fmla="*/ 70820 h 809133"/>
                <a:gd name="connsiteX3" fmla="*/ 2706651 w 2706651"/>
                <a:gd name="connsiteY3" fmla="*/ 809133 h 809133"/>
                <a:gd name="connsiteX4" fmla="*/ 0 w 2706651"/>
                <a:gd name="connsiteY4" fmla="*/ 714728 h 809133"/>
                <a:gd name="connsiteX0" fmla="*/ 0 w 2706651"/>
                <a:gd name="connsiteY0" fmla="*/ 711995 h 806400"/>
                <a:gd name="connsiteX1" fmla="*/ 419105 w 2706651"/>
                <a:gd name="connsiteY1" fmla="*/ 0 h 806400"/>
                <a:gd name="connsiteX2" fmla="*/ 2272399 w 2706651"/>
                <a:gd name="connsiteY2" fmla="*/ 68087 h 806400"/>
                <a:gd name="connsiteX3" fmla="*/ 2706651 w 2706651"/>
                <a:gd name="connsiteY3" fmla="*/ 806400 h 806400"/>
                <a:gd name="connsiteX4" fmla="*/ 0 w 2706651"/>
                <a:gd name="connsiteY4" fmla="*/ 711995 h 806400"/>
                <a:gd name="connsiteX0" fmla="*/ 0 w 2706651"/>
                <a:gd name="connsiteY0" fmla="*/ 708764 h 803169"/>
                <a:gd name="connsiteX1" fmla="*/ 424571 w 2706651"/>
                <a:gd name="connsiteY1" fmla="*/ 0 h 803169"/>
                <a:gd name="connsiteX2" fmla="*/ 2272399 w 2706651"/>
                <a:gd name="connsiteY2" fmla="*/ 64856 h 803169"/>
                <a:gd name="connsiteX3" fmla="*/ 2706651 w 2706651"/>
                <a:gd name="connsiteY3" fmla="*/ 803169 h 803169"/>
                <a:gd name="connsiteX4" fmla="*/ 0 w 2706651"/>
                <a:gd name="connsiteY4" fmla="*/ 708764 h 803169"/>
                <a:gd name="connsiteX0" fmla="*/ 0 w 2706651"/>
                <a:gd name="connsiteY0" fmla="*/ 710380 h 804785"/>
                <a:gd name="connsiteX1" fmla="*/ 421837 w 2706651"/>
                <a:gd name="connsiteY1" fmla="*/ 0 h 804785"/>
                <a:gd name="connsiteX2" fmla="*/ 2272399 w 2706651"/>
                <a:gd name="connsiteY2" fmla="*/ 66472 h 804785"/>
                <a:gd name="connsiteX3" fmla="*/ 2706651 w 2706651"/>
                <a:gd name="connsiteY3" fmla="*/ 804785 h 804785"/>
                <a:gd name="connsiteX4" fmla="*/ 0 w 2706651"/>
                <a:gd name="connsiteY4" fmla="*/ 710380 h 804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51" h="804785">
                  <a:moveTo>
                    <a:pt x="0" y="710380"/>
                  </a:moveTo>
                  <a:lnTo>
                    <a:pt x="421837" y="0"/>
                  </a:lnTo>
                  <a:lnTo>
                    <a:pt x="2272399" y="66472"/>
                  </a:lnTo>
                  <a:lnTo>
                    <a:pt x="2706651" y="804785"/>
                  </a:lnTo>
                  <a:lnTo>
                    <a:pt x="0" y="71038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8E2BFD3-3A54-BD49-801F-362E4A5E69A4}"/>
              </a:ext>
            </a:extLst>
          </p:cNvPr>
          <p:cNvSpPr>
            <a:spLocks noGrp="1"/>
          </p:cNvSpPr>
          <p:nvPr>
            <p:ph type="ctrTitle" hasCustomPrompt="1"/>
          </p:nvPr>
        </p:nvSpPr>
        <p:spPr>
          <a:xfrm>
            <a:off x="704311" y="-97069"/>
            <a:ext cx="6365676" cy="2387600"/>
          </a:xfrm>
        </p:spPr>
        <p:txBody>
          <a:bodyPr anchor="b">
            <a:normAutofit/>
          </a:bodyPr>
          <a:lstStyle>
            <a:lvl1pPr algn="l">
              <a:defRPr sz="4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5E02996A-8F47-BA4B-81C7-C7C291B6F4DB}"/>
              </a:ext>
            </a:extLst>
          </p:cNvPr>
          <p:cNvSpPr>
            <a:spLocks noGrp="1"/>
          </p:cNvSpPr>
          <p:nvPr>
            <p:ph type="subTitle" idx="1"/>
          </p:nvPr>
        </p:nvSpPr>
        <p:spPr>
          <a:xfrm>
            <a:off x="704311" y="2398302"/>
            <a:ext cx="6365676" cy="831460"/>
          </a:xfrm>
        </p:spPr>
        <p:txBody>
          <a:bodyPr>
            <a:normAutofit/>
          </a:bodyPr>
          <a:lstStyle>
            <a:lvl1pPr marL="0" indent="0" algn="l">
              <a:buNone/>
              <a:defRPr sz="2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5" name="Picture 4">
            <a:extLst>
              <a:ext uri="{FF2B5EF4-FFF2-40B4-BE49-F238E27FC236}">
                <a16:creationId xmlns:a16="http://schemas.microsoft.com/office/drawing/2014/main" id="{C7BB32C8-6AA8-8D47-BF0B-1629ADB54B9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77089" y="5884752"/>
            <a:ext cx="2414977" cy="442136"/>
          </a:xfrm>
          <a:prstGeom prst="rect">
            <a:avLst/>
          </a:prstGeom>
        </p:spPr>
      </p:pic>
      <p:sp>
        <p:nvSpPr>
          <p:cNvPr id="15" name="Text Placeholder 14">
            <a:extLst>
              <a:ext uri="{FF2B5EF4-FFF2-40B4-BE49-F238E27FC236}">
                <a16:creationId xmlns:a16="http://schemas.microsoft.com/office/drawing/2014/main" id="{9A2082C6-6867-304A-A846-A15BF1584A38}"/>
              </a:ext>
            </a:extLst>
          </p:cNvPr>
          <p:cNvSpPr>
            <a:spLocks noGrp="1"/>
          </p:cNvSpPr>
          <p:nvPr>
            <p:ph type="body" sz="quarter" idx="10" hasCustomPrompt="1"/>
          </p:nvPr>
        </p:nvSpPr>
        <p:spPr>
          <a:xfrm>
            <a:off x="704850" y="3541713"/>
            <a:ext cx="4665663" cy="2095500"/>
          </a:xfrm>
        </p:spPr>
        <p:txBody>
          <a:bodyPr>
            <a:normAutofit/>
          </a:bodyPr>
          <a:lstStyle>
            <a:lvl1pPr marL="0" indent="0">
              <a:lnSpc>
                <a:spcPts val="1680"/>
              </a:lnSpc>
              <a:buFontTx/>
              <a:buNone/>
              <a:defRPr sz="1400">
                <a:solidFill>
                  <a:schemeClr val="bg1"/>
                </a:solidFill>
              </a:defRPr>
            </a:lvl1pPr>
            <a:lvl2pPr marL="457200" indent="0">
              <a:buFontTx/>
              <a:buNone/>
              <a:defRPr sz="1400">
                <a:solidFill>
                  <a:schemeClr val="bg1"/>
                </a:solidFill>
              </a:defRPr>
            </a:lvl2pPr>
            <a:lvl3pPr marL="914400" indent="0">
              <a:buFontTx/>
              <a:buNone/>
              <a:defRPr sz="1400">
                <a:solidFill>
                  <a:schemeClr val="bg1"/>
                </a:solidFill>
              </a:defRPr>
            </a:lvl3pPr>
            <a:lvl4pPr marL="1371600" indent="0">
              <a:buFontTx/>
              <a:buNone/>
              <a:defRPr sz="1400">
                <a:solidFill>
                  <a:schemeClr val="bg1"/>
                </a:solidFill>
              </a:defRPr>
            </a:lvl4pPr>
            <a:lvl5pPr marL="1828800" indent="0">
              <a:buFontTx/>
              <a:buNone/>
              <a:defRPr sz="1400">
                <a:solidFill>
                  <a:schemeClr val="bg1"/>
                </a:solidFill>
              </a:defRPr>
            </a:lvl5pPr>
          </a:lstStyle>
          <a:p>
            <a:pPr lvl="0"/>
            <a:r>
              <a:rPr lang="en-US"/>
              <a:t>PRESENTER’S NAME</a:t>
            </a:r>
            <a:br>
              <a:rPr lang="en-US"/>
            </a:br>
            <a:r>
              <a:rPr lang="en-US"/>
              <a:t>Presenter’s Title</a:t>
            </a:r>
            <a:br>
              <a:rPr lang="en-US"/>
            </a:br>
            <a:r>
              <a:rPr lang="en-US"/>
              <a:t>00.01.2019</a:t>
            </a:r>
          </a:p>
        </p:txBody>
      </p:sp>
    </p:spTree>
    <p:extLst>
      <p:ext uri="{BB962C8B-B14F-4D97-AF65-F5344CB8AC3E}">
        <p14:creationId xmlns:p14="http://schemas.microsoft.com/office/powerpoint/2010/main" val="4196690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8388D-3253-6049-B4D6-7D19437A24DE}"/>
              </a:ext>
            </a:extLst>
          </p:cNvPr>
          <p:cNvSpPr>
            <a:spLocks noGrp="1"/>
          </p:cNvSpPr>
          <p:nvPr>
            <p:ph type="title"/>
          </p:nvPr>
        </p:nvSpPr>
        <p:spPr>
          <a:xfrm>
            <a:off x="444499" y="103360"/>
            <a:ext cx="11010898" cy="986828"/>
          </a:xfrm>
          <a:prstGeom prst="rect">
            <a:avLst/>
          </a:prstGeom>
        </p:spPr>
        <p:txBody>
          <a:bodyPr vert="horz" lIns="91440" tIns="45720" rIns="91440" bIns="45720" rtlCol="0" anchor="ctr">
            <a:normAutofit/>
          </a:bodyPr>
          <a:lstStyle/>
          <a:p>
            <a:endParaRPr lang="en-US" dirty="0"/>
          </a:p>
        </p:txBody>
      </p:sp>
      <p:sp>
        <p:nvSpPr>
          <p:cNvPr id="3" name="Text Placeholder 2">
            <a:extLst>
              <a:ext uri="{FF2B5EF4-FFF2-40B4-BE49-F238E27FC236}">
                <a16:creationId xmlns:a16="http://schemas.microsoft.com/office/drawing/2014/main" id="{1C1DAF1E-99CD-E44D-ACED-77F420DD48DF}"/>
              </a:ext>
            </a:extLst>
          </p:cNvPr>
          <p:cNvSpPr>
            <a:spLocks noGrp="1"/>
          </p:cNvSpPr>
          <p:nvPr>
            <p:ph type="body" idx="1"/>
          </p:nvPr>
        </p:nvSpPr>
        <p:spPr>
          <a:xfrm>
            <a:off x="444499" y="1303021"/>
            <a:ext cx="11010899" cy="489590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D6D50D79-76F2-124D-80C6-8A6675A24D86}"/>
              </a:ext>
            </a:extLst>
          </p:cNvPr>
          <p:cNvSpPr>
            <a:spLocks noGrp="1"/>
          </p:cNvSpPr>
          <p:nvPr>
            <p:ph type="sldNum" sz="quarter" idx="4"/>
          </p:nvPr>
        </p:nvSpPr>
        <p:spPr>
          <a:xfrm>
            <a:off x="9238129" y="6492874"/>
            <a:ext cx="2743200" cy="365125"/>
          </a:xfrm>
          <a:prstGeom prst="rect">
            <a:avLst/>
          </a:prstGeom>
        </p:spPr>
        <p:txBody>
          <a:bodyPr vert="horz" lIns="91440" tIns="45720" rIns="91440" bIns="45720" rtlCol="0" anchor="ctr"/>
          <a:lstStyle>
            <a:lvl1pPr algn="r">
              <a:defRPr sz="900" b="0" i="0">
                <a:solidFill>
                  <a:schemeClr val="tx1">
                    <a:tint val="75000"/>
                  </a:schemeClr>
                </a:solidFill>
                <a:latin typeface="Grandview" panose="020B0502040204020203" pitchFamily="34" charset="0"/>
              </a:defRPr>
            </a:lvl1pPr>
          </a:lstStyle>
          <a:p>
            <a:fld id="{13B88A40-E78F-6746-87E4-E178EA71B0DC}" type="slidenum">
              <a:rPr lang="en-US" smtClean="0"/>
              <a:pPr/>
              <a:t>‹#›</a:t>
            </a:fld>
            <a:endParaRPr lang="en-US" dirty="0"/>
          </a:p>
        </p:txBody>
      </p:sp>
    </p:spTree>
    <p:extLst>
      <p:ext uri="{BB962C8B-B14F-4D97-AF65-F5344CB8AC3E}">
        <p14:creationId xmlns:p14="http://schemas.microsoft.com/office/powerpoint/2010/main" val="2474699190"/>
      </p:ext>
    </p:extLst>
  </p:cSld>
  <p:clrMap bg1="lt1" tx1="dk1" bg2="lt2" tx2="dk2" accent1="accent1" accent2="accent2" accent3="accent3" accent4="accent4" accent5="accent5" accent6="accent6" hlink="hlink" folHlink="folHlink"/>
  <p:sldLayoutIdLst>
    <p:sldLayoutId id="2147483932" r:id="rId1"/>
    <p:sldLayoutId id="2147483934" r:id="rId2"/>
    <p:sldLayoutId id="2147483933" r:id="rId3"/>
    <p:sldLayoutId id="2147483935" r:id="rId4"/>
    <p:sldLayoutId id="2147483936" r:id="rId5"/>
    <p:sldLayoutId id="2147483941" r:id="rId6"/>
    <p:sldLayoutId id="2147483895" r:id="rId7"/>
    <p:sldLayoutId id="2147483928" r:id="rId8"/>
    <p:sldLayoutId id="2147483912" r:id="rId9"/>
    <p:sldLayoutId id="2147483938" r:id="rId10"/>
    <p:sldLayoutId id="2147483838" r:id="rId11"/>
    <p:sldLayoutId id="2147483650" r:id="rId12"/>
    <p:sldLayoutId id="2147483851" r:id="rId13"/>
    <p:sldLayoutId id="2147483894" r:id="rId14"/>
    <p:sldLayoutId id="2147483678" r:id="rId15"/>
    <p:sldLayoutId id="2147483942" r:id="rId16"/>
    <p:sldLayoutId id="2147483943" r:id="rId17"/>
    <p:sldLayoutId id="2147483940" r:id="rId18"/>
    <p:sldLayoutId id="2147483939" r:id="rId19"/>
    <p:sldLayoutId id="2147483944" r:id="rId20"/>
  </p:sldLayoutIdLst>
  <p:hf sldNum="0" hdr="0" dt="0"/>
  <p:txStyles>
    <p:titleStyle>
      <a:lvl1pPr algn="l" defTabSz="914400" rtl="0" eaLnBrk="1" latinLnBrk="0" hangingPunct="1">
        <a:lnSpc>
          <a:spcPct val="100000"/>
        </a:lnSpc>
        <a:spcBef>
          <a:spcPct val="0"/>
        </a:spcBef>
        <a:buNone/>
        <a:defRPr sz="3500" b="0" i="0" kern="1200">
          <a:solidFill>
            <a:schemeClr val="tx1"/>
          </a:solidFill>
          <a:latin typeface="Grandview" panose="020B0502040204020203" pitchFamily="34" charset="0"/>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0.png"/><Relationship Id="rId18" Type="http://schemas.openxmlformats.org/officeDocument/2006/relationships/slide" Target="slide7.xml"/><Relationship Id="rId3" Type="http://schemas.openxmlformats.org/officeDocument/2006/relationships/image" Target="../media/image11.emf"/><Relationship Id="rId7" Type="http://schemas.openxmlformats.org/officeDocument/2006/relationships/image" Target="../media/image15.png"/><Relationship Id="rId12" Type="http://schemas.openxmlformats.org/officeDocument/2006/relationships/image" Target="../media/image19.svg"/><Relationship Id="rId17" Type="http://schemas.openxmlformats.org/officeDocument/2006/relationships/slide" Target="slide4.xml"/><Relationship Id="rId2" Type="http://schemas.openxmlformats.org/officeDocument/2006/relationships/image" Target="../media/image10.jpeg"/><Relationship Id="rId16" Type="http://schemas.openxmlformats.org/officeDocument/2006/relationships/image" Target="../media/image21.png"/><Relationship Id="rId1" Type="http://schemas.openxmlformats.org/officeDocument/2006/relationships/slideLayout" Target="../slideLayouts/slideLayout11.xml"/><Relationship Id="rId6" Type="http://schemas.openxmlformats.org/officeDocument/2006/relationships/image" Target="../media/image14.emf"/><Relationship Id="rId11" Type="http://schemas.openxmlformats.org/officeDocument/2006/relationships/image" Target="../media/image18.png"/><Relationship Id="rId5" Type="http://schemas.openxmlformats.org/officeDocument/2006/relationships/image" Target="../media/image13.emf"/><Relationship Id="rId15" Type="http://schemas.openxmlformats.org/officeDocument/2006/relationships/slide" Target="slide3.xml"/><Relationship Id="rId10" Type="http://schemas.openxmlformats.org/officeDocument/2006/relationships/hyperlink" Target="https://forms.office.com/r/ypv0SQGsQe" TargetMode="External"/><Relationship Id="rId19" Type="http://schemas.openxmlformats.org/officeDocument/2006/relationships/slide" Target="slide8.xml"/><Relationship Id="rId4" Type="http://schemas.openxmlformats.org/officeDocument/2006/relationships/image" Target="../media/image12.emf"/><Relationship Id="rId9" Type="http://schemas.openxmlformats.org/officeDocument/2006/relationships/image" Target="../media/image17.png"/><Relationship Id="rId1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14.emf"/><Relationship Id="rId3" Type="http://schemas.openxmlformats.org/officeDocument/2006/relationships/image" Target="../media/image22.png"/><Relationship Id="rId7" Type="http://schemas.openxmlformats.org/officeDocument/2006/relationships/image" Target="../media/image11.emf"/><Relationship Id="rId12" Type="http://schemas.openxmlformats.org/officeDocument/2006/relationships/slide" Target="slide8.xml"/><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image" Target="../media/image24.png"/><Relationship Id="rId11" Type="http://schemas.openxmlformats.org/officeDocument/2006/relationships/image" Target="../media/image13.emf"/><Relationship Id="rId5" Type="http://schemas.openxmlformats.org/officeDocument/2006/relationships/image" Target="../media/image23.png"/><Relationship Id="rId15" Type="http://schemas.openxmlformats.org/officeDocument/2006/relationships/image" Target="../media/image25.png"/><Relationship Id="rId10" Type="http://schemas.openxmlformats.org/officeDocument/2006/relationships/slide" Target="slide7.xml"/><Relationship Id="rId4" Type="http://schemas.openxmlformats.org/officeDocument/2006/relationships/hyperlink" Target="https://forms.office.com/r/ypv0SQGsQe" TargetMode="External"/><Relationship Id="rId9" Type="http://schemas.openxmlformats.org/officeDocument/2006/relationships/image" Target="../media/image12.emf"/><Relationship Id="rId1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slide" Target="slide8.xml"/><Relationship Id="rId18" Type="http://schemas.openxmlformats.org/officeDocument/2006/relationships/slide" Target="slide2.xml"/><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13.emf"/><Relationship Id="rId17" Type="http://schemas.openxmlformats.org/officeDocument/2006/relationships/slide" Target="slide6.xml"/><Relationship Id="rId2" Type="http://schemas.openxmlformats.org/officeDocument/2006/relationships/image" Target="../media/image10.jpeg"/><Relationship Id="rId16" Type="http://schemas.openxmlformats.org/officeDocument/2006/relationships/image" Target="../media/image31.png"/><Relationship Id="rId1" Type="http://schemas.openxmlformats.org/officeDocument/2006/relationships/slideLayout" Target="../slideLayouts/slideLayout11.xml"/><Relationship Id="rId6" Type="http://schemas.openxmlformats.org/officeDocument/2006/relationships/image" Target="../media/image29.png"/><Relationship Id="rId11" Type="http://schemas.openxmlformats.org/officeDocument/2006/relationships/slide" Target="slide7.xml"/><Relationship Id="rId5" Type="http://schemas.openxmlformats.org/officeDocument/2006/relationships/image" Target="../media/image28.png"/><Relationship Id="rId15" Type="http://schemas.openxmlformats.org/officeDocument/2006/relationships/slide" Target="slide5.xml"/><Relationship Id="rId10" Type="http://schemas.openxmlformats.org/officeDocument/2006/relationships/image" Target="../media/image12.emf"/><Relationship Id="rId19" Type="http://schemas.openxmlformats.org/officeDocument/2006/relationships/image" Target="../media/image25.png"/><Relationship Id="rId4" Type="http://schemas.openxmlformats.org/officeDocument/2006/relationships/image" Target="../media/image27.png"/><Relationship Id="rId9" Type="http://schemas.openxmlformats.org/officeDocument/2006/relationships/image" Target="../media/image11.emf"/><Relationship Id="rId14" Type="http://schemas.openxmlformats.org/officeDocument/2006/relationships/image" Target="../media/image14.emf"/></Relationships>
</file>

<file path=ppt/slides/_rels/slide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jpeg"/><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0.jpeg"/><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xml"/><Relationship Id="rId3" Type="http://schemas.openxmlformats.org/officeDocument/2006/relationships/image" Target="../media/image34.png"/><Relationship Id="rId7" Type="http://schemas.openxmlformats.org/officeDocument/2006/relationships/image" Target="../media/image11.emf"/><Relationship Id="rId12" Type="http://schemas.openxmlformats.org/officeDocument/2006/relationships/image" Target="../media/image14.emf"/><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slide" Target="slide3.xml"/><Relationship Id="rId11" Type="http://schemas.openxmlformats.org/officeDocument/2006/relationships/slide" Target="slide8.xml"/><Relationship Id="rId5" Type="http://schemas.openxmlformats.org/officeDocument/2006/relationships/image" Target="../media/image36.png"/><Relationship Id="rId10" Type="http://schemas.openxmlformats.org/officeDocument/2006/relationships/image" Target="../media/image13.emf"/><Relationship Id="rId4" Type="http://schemas.openxmlformats.org/officeDocument/2006/relationships/image" Target="../media/image35.png"/><Relationship Id="rId9" Type="http://schemas.openxmlformats.org/officeDocument/2006/relationships/image" Target="../media/image12.emf"/><Relationship Id="rId14"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slide" Target="slide2.xml"/><Relationship Id="rId3" Type="http://schemas.openxmlformats.org/officeDocument/2006/relationships/image" Target="../media/image37.png"/><Relationship Id="rId7" Type="http://schemas.openxmlformats.org/officeDocument/2006/relationships/slide" Target="slide4.xml"/><Relationship Id="rId12" Type="http://schemas.openxmlformats.org/officeDocument/2006/relationships/image" Target="../media/image14.emf"/><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image" Target="../media/image11.emf"/><Relationship Id="rId11" Type="http://schemas.openxmlformats.org/officeDocument/2006/relationships/slide" Target="slide8.xml"/><Relationship Id="rId5" Type="http://schemas.openxmlformats.org/officeDocument/2006/relationships/slide" Target="slide3.xml"/><Relationship Id="rId10" Type="http://schemas.openxmlformats.org/officeDocument/2006/relationships/image" Target="../media/image13.emf"/><Relationship Id="rId4" Type="http://schemas.openxmlformats.org/officeDocument/2006/relationships/image" Target="../media/image38.jpeg"/><Relationship Id="rId9" Type="http://schemas.openxmlformats.org/officeDocument/2006/relationships/slide" Target="slide7.xml"/><Relationship Id="rId1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emf"/><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forms.office.com/r/ypv0SQGsQe" TargetMode="External"/><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F97D3-A4CD-998A-7D5C-DF6CFC796F80}"/>
              </a:ext>
            </a:extLst>
          </p:cNvPr>
          <p:cNvSpPr>
            <a:spLocks noGrp="1"/>
          </p:cNvSpPr>
          <p:nvPr>
            <p:ph type="ctrTitle"/>
          </p:nvPr>
        </p:nvSpPr>
        <p:spPr>
          <a:xfrm>
            <a:off x="485236" y="1026881"/>
            <a:ext cx="6870501" cy="692150"/>
          </a:xfrm>
        </p:spPr>
        <p:txBody>
          <a:bodyPr>
            <a:normAutofit fontScale="90000"/>
          </a:bodyPr>
          <a:lstStyle/>
          <a:p>
            <a:r>
              <a:rPr lang="en-US" dirty="0">
                <a:latin typeface="Grandview"/>
              </a:rPr>
              <a:t>Jabil FS2 Vendor Portal</a:t>
            </a:r>
          </a:p>
        </p:txBody>
      </p:sp>
      <p:sp>
        <p:nvSpPr>
          <p:cNvPr id="3" name="Subtitle 2">
            <a:extLst>
              <a:ext uri="{FF2B5EF4-FFF2-40B4-BE49-F238E27FC236}">
                <a16:creationId xmlns:a16="http://schemas.microsoft.com/office/drawing/2014/main" id="{6EF3AD59-7D0D-742D-B119-1E2D89B43BDF}"/>
              </a:ext>
            </a:extLst>
          </p:cNvPr>
          <p:cNvSpPr>
            <a:spLocks noGrp="1"/>
          </p:cNvSpPr>
          <p:nvPr>
            <p:ph type="subTitle" idx="1"/>
          </p:nvPr>
        </p:nvSpPr>
        <p:spPr>
          <a:xfrm>
            <a:off x="542386" y="1960152"/>
            <a:ext cx="6365676" cy="831460"/>
          </a:xfrm>
        </p:spPr>
        <p:txBody>
          <a:bodyPr vert="horz" lIns="91440" tIns="45720" rIns="91440" bIns="45720" rtlCol="0" anchor="t">
            <a:normAutofit/>
          </a:bodyPr>
          <a:lstStyle/>
          <a:p>
            <a:r>
              <a:rPr lang="en-US" dirty="0">
                <a:latin typeface="Century Gothic"/>
              </a:rPr>
              <a:t>Suppliers User Manuals</a:t>
            </a:r>
          </a:p>
          <a:p>
            <a:r>
              <a:rPr lang="en-US" sz="1100">
                <a:latin typeface="Century Gothic"/>
              </a:rPr>
              <a:t>Version 1.3</a:t>
            </a:r>
            <a:endParaRPr lang="en-US" sz="1100" dirty="0"/>
          </a:p>
        </p:txBody>
      </p:sp>
    </p:spTree>
    <p:extLst>
      <p:ext uri="{BB962C8B-B14F-4D97-AF65-F5344CB8AC3E}">
        <p14:creationId xmlns:p14="http://schemas.microsoft.com/office/powerpoint/2010/main" val="338664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90A55168-B20C-0BF0-9104-2345A87C94CB}"/>
              </a:ext>
            </a:extLst>
          </p:cNvPr>
          <p:cNvPicPr>
            <a:picLocks noGrp="1" noRot="1" noChangeAspec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1074"/>
            <a:ext cx="12192000" cy="6426199"/>
          </a:xfrm>
          <a:prstGeom prst="rect">
            <a:avLst/>
          </a:prstGeom>
        </p:spPr>
      </p:pic>
      <p:grpSp>
        <p:nvGrpSpPr>
          <p:cNvPr id="85" name="Group 84">
            <a:extLst>
              <a:ext uri="{FF2B5EF4-FFF2-40B4-BE49-F238E27FC236}">
                <a16:creationId xmlns:a16="http://schemas.microsoft.com/office/drawing/2014/main" id="{23C7E0D8-7DD3-5D3F-332B-60007AD14890}"/>
              </a:ext>
            </a:extLst>
          </p:cNvPr>
          <p:cNvGrpSpPr/>
          <p:nvPr/>
        </p:nvGrpSpPr>
        <p:grpSpPr>
          <a:xfrm>
            <a:off x="3894064" y="150326"/>
            <a:ext cx="1183841" cy="6164021"/>
            <a:chOff x="3894064" y="150326"/>
            <a:chExt cx="1183841" cy="6164021"/>
          </a:xfrm>
        </p:grpSpPr>
        <p:pic>
          <p:nvPicPr>
            <p:cNvPr id="5" name="Picture 4">
              <a:extLst>
                <a:ext uri="{FF2B5EF4-FFF2-40B4-BE49-F238E27FC236}">
                  <a16:creationId xmlns:a16="http://schemas.microsoft.com/office/drawing/2014/main" id="{A5DB46BF-FF11-E039-74EA-A2A54E47B955}"/>
                </a:ext>
              </a:extLst>
            </p:cNvPr>
            <p:cNvPicPr>
              <a:picLocks noChangeAspect="1"/>
            </p:cNvPicPr>
            <p:nvPr/>
          </p:nvPicPr>
          <p:blipFill>
            <a:blip r:embed="rId3"/>
            <a:stretch>
              <a:fillRect/>
            </a:stretch>
          </p:blipFill>
          <p:spPr>
            <a:xfrm>
              <a:off x="3894064" y="150326"/>
              <a:ext cx="1100968" cy="1100968"/>
            </a:xfrm>
            <a:prstGeom prst="rect">
              <a:avLst/>
            </a:prstGeom>
            <a:noFill/>
          </p:spPr>
        </p:pic>
        <p:pic>
          <p:nvPicPr>
            <p:cNvPr id="6" name="Picture 5">
              <a:extLst>
                <a:ext uri="{FF2B5EF4-FFF2-40B4-BE49-F238E27FC236}">
                  <a16:creationId xmlns:a16="http://schemas.microsoft.com/office/drawing/2014/main" id="{CC483623-70D3-FB8D-2B43-A88629C126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9312" y="1838010"/>
              <a:ext cx="1100968" cy="1100968"/>
            </a:xfrm>
            <a:prstGeom prst="rect">
              <a:avLst/>
            </a:prstGeom>
            <a:noFill/>
          </p:spPr>
        </p:pic>
        <p:pic>
          <p:nvPicPr>
            <p:cNvPr id="7" name="Picture 6">
              <a:extLst>
                <a:ext uri="{FF2B5EF4-FFF2-40B4-BE49-F238E27FC236}">
                  <a16:creationId xmlns:a16="http://schemas.microsoft.com/office/drawing/2014/main" id="{5B7EC221-A259-66F3-11D7-9F63E654A4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76937" y="3525694"/>
              <a:ext cx="1100968" cy="1100968"/>
            </a:xfrm>
            <a:prstGeom prst="rect">
              <a:avLst/>
            </a:prstGeom>
            <a:noFill/>
          </p:spPr>
        </p:pic>
        <p:pic>
          <p:nvPicPr>
            <p:cNvPr id="8" name="Picture 7">
              <a:extLst>
                <a:ext uri="{FF2B5EF4-FFF2-40B4-BE49-F238E27FC236}">
                  <a16:creationId xmlns:a16="http://schemas.microsoft.com/office/drawing/2014/main" id="{9E3FB404-3816-0B87-7FFD-38A3409BB5F5}"/>
                </a:ext>
              </a:extLst>
            </p:cNvPr>
            <p:cNvPicPr>
              <a:picLocks noChangeAspect="1"/>
            </p:cNvPicPr>
            <p:nvPr/>
          </p:nvPicPr>
          <p:blipFill>
            <a:blip r:embed="rId6"/>
            <a:stretch>
              <a:fillRect/>
            </a:stretch>
          </p:blipFill>
          <p:spPr>
            <a:xfrm>
              <a:off x="3921688" y="5213379"/>
              <a:ext cx="1100968" cy="1100968"/>
            </a:xfrm>
            <a:prstGeom prst="rect">
              <a:avLst/>
            </a:prstGeom>
            <a:noFill/>
          </p:spPr>
        </p:pic>
      </p:grpSp>
      <p:grpSp>
        <p:nvGrpSpPr>
          <p:cNvPr id="30" name="Group 29">
            <a:extLst>
              <a:ext uri="{FF2B5EF4-FFF2-40B4-BE49-F238E27FC236}">
                <a16:creationId xmlns:a16="http://schemas.microsoft.com/office/drawing/2014/main" id="{B87237C7-D883-0352-499F-A8C054C3A591}"/>
              </a:ext>
            </a:extLst>
          </p:cNvPr>
          <p:cNvGrpSpPr/>
          <p:nvPr/>
        </p:nvGrpSpPr>
        <p:grpSpPr>
          <a:xfrm>
            <a:off x="5260603" y="54047"/>
            <a:ext cx="670877" cy="6315958"/>
            <a:chOff x="5260603" y="54047"/>
            <a:chExt cx="670877" cy="6315958"/>
          </a:xfrm>
        </p:grpSpPr>
        <p:sp>
          <p:nvSpPr>
            <p:cNvPr id="9" name="Arrow: Down 8">
              <a:extLst>
                <a:ext uri="{FF2B5EF4-FFF2-40B4-BE49-F238E27FC236}">
                  <a16:creationId xmlns:a16="http://schemas.microsoft.com/office/drawing/2014/main" id="{E8889E1C-FB05-0D13-3C42-C49FAD70960C}"/>
                </a:ext>
              </a:extLst>
            </p:cNvPr>
            <p:cNvSpPr/>
            <p:nvPr/>
          </p:nvSpPr>
          <p:spPr>
            <a:xfrm>
              <a:off x="5469792" y="54047"/>
              <a:ext cx="254073" cy="6315958"/>
            </a:xfrm>
            <a:prstGeom prst="downArrow">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7469882B-0273-ABA3-4AEB-1405B7711D31}"/>
                </a:ext>
              </a:extLst>
            </p:cNvPr>
            <p:cNvGrpSpPr/>
            <p:nvPr/>
          </p:nvGrpSpPr>
          <p:grpSpPr>
            <a:xfrm>
              <a:off x="5262175" y="366157"/>
              <a:ext cx="669305" cy="669305"/>
              <a:chOff x="1178349" y="2417401"/>
              <a:chExt cx="669305" cy="669305"/>
            </a:xfrm>
          </p:grpSpPr>
          <p:sp>
            <p:nvSpPr>
              <p:cNvPr id="19" name="Oval 18">
                <a:extLst>
                  <a:ext uri="{FF2B5EF4-FFF2-40B4-BE49-F238E27FC236}">
                    <a16:creationId xmlns:a16="http://schemas.microsoft.com/office/drawing/2014/main" id="{B2C40957-8296-BA8D-5E64-7DA8E52F449B}"/>
                  </a:ext>
                </a:extLst>
              </p:cNvPr>
              <p:cNvSpPr/>
              <p:nvPr/>
            </p:nvSpPr>
            <p:spPr>
              <a:xfrm>
                <a:off x="1178349" y="2417401"/>
                <a:ext cx="669305" cy="66930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endParaRPr>
              </a:p>
            </p:txBody>
          </p:sp>
          <p:sp>
            <p:nvSpPr>
              <p:cNvPr id="13" name="Oval 12">
                <a:extLst>
                  <a:ext uri="{FF2B5EF4-FFF2-40B4-BE49-F238E27FC236}">
                    <a16:creationId xmlns:a16="http://schemas.microsoft.com/office/drawing/2014/main" id="{9B467828-73C2-330F-3ADC-563C7EF7B64D}"/>
                  </a:ext>
                </a:extLst>
              </p:cNvPr>
              <p:cNvSpPr/>
              <p:nvPr/>
            </p:nvSpPr>
            <p:spPr>
              <a:xfrm>
                <a:off x="1230197" y="2469249"/>
                <a:ext cx="565609" cy="56560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1</a:t>
                </a:r>
              </a:p>
            </p:txBody>
          </p:sp>
        </p:grpSp>
        <p:grpSp>
          <p:nvGrpSpPr>
            <p:cNvPr id="21" name="Group 20">
              <a:extLst>
                <a:ext uri="{FF2B5EF4-FFF2-40B4-BE49-F238E27FC236}">
                  <a16:creationId xmlns:a16="http://schemas.microsoft.com/office/drawing/2014/main" id="{5D98F135-28E2-77F3-2ABF-39E9EF91C8BF}"/>
                </a:ext>
              </a:extLst>
            </p:cNvPr>
            <p:cNvGrpSpPr/>
            <p:nvPr/>
          </p:nvGrpSpPr>
          <p:grpSpPr>
            <a:xfrm>
              <a:off x="5260603" y="2053841"/>
              <a:ext cx="669305" cy="669305"/>
              <a:chOff x="1178349" y="2417401"/>
              <a:chExt cx="669305" cy="669305"/>
            </a:xfrm>
          </p:grpSpPr>
          <p:sp>
            <p:nvSpPr>
              <p:cNvPr id="22" name="Oval 21">
                <a:extLst>
                  <a:ext uri="{FF2B5EF4-FFF2-40B4-BE49-F238E27FC236}">
                    <a16:creationId xmlns:a16="http://schemas.microsoft.com/office/drawing/2014/main" id="{E7CA6F9F-AB20-1683-7DAD-B14733E628AF}"/>
                  </a:ext>
                </a:extLst>
              </p:cNvPr>
              <p:cNvSpPr/>
              <p:nvPr/>
            </p:nvSpPr>
            <p:spPr>
              <a:xfrm>
                <a:off x="1178349" y="2417401"/>
                <a:ext cx="669305" cy="66930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endParaRPr>
              </a:p>
            </p:txBody>
          </p:sp>
          <p:sp>
            <p:nvSpPr>
              <p:cNvPr id="23" name="Oval 22">
                <a:extLst>
                  <a:ext uri="{FF2B5EF4-FFF2-40B4-BE49-F238E27FC236}">
                    <a16:creationId xmlns:a16="http://schemas.microsoft.com/office/drawing/2014/main" id="{1AD32979-93D8-10E4-1BB0-C93118B5CF54}"/>
                  </a:ext>
                </a:extLst>
              </p:cNvPr>
              <p:cNvSpPr/>
              <p:nvPr/>
            </p:nvSpPr>
            <p:spPr>
              <a:xfrm>
                <a:off x="1230197" y="2469249"/>
                <a:ext cx="565609" cy="56560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2</a:t>
                </a:r>
              </a:p>
            </p:txBody>
          </p:sp>
        </p:grpSp>
        <p:grpSp>
          <p:nvGrpSpPr>
            <p:cNvPr id="24" name="Group 23">
              <a:extLst>
                <a:ext uri="{FF2B5EF4-FFF2-40B4-BE49-F238E27FC236}">
                  <a16:creationId xmlns:a16="http://schemas.microsoft.com/office/drawing/2014/main" id="{4488603A-8BAD-276B-7EC6-7394CABA9DAC}"/>
                </a:ext>
              </a:extLst>
            </p:cNvPr>
            <p:cNvGrpSpPr/>
            <p:nvPr/>
          </p:nvGrpSpPr>
          <p:grpSpPr>
            <a:xfrm>
              <a:off x="5260603" y="3741525"/>
              <a:ext cx="669305" cy="669305"/>
              <a:chOff x="1178349" y="2417401"/>
              <a:chExt cx="669305" cy="669305"/>
            </a:xfrm>
          </p:grpSpPr>
          <p:sp>
            <p:nvSpPr>
              <p:cNvPr id="25" name="Oval 24">
                <a:extLst>
                  <a:ext uri="{FF2B5EF4-FFF2-40B4-BE49-F238E27FC236}">
                    <a16:creationId xmlns:a16="http://schemas.microsoft.com/office/drawing/2014/main" id="{7D9E49C8-8927-3563-2C20-105EB94A0799}"/>
                  </a:ext>
                </a:extLst>
              </p:cNvPr>
              <p:cNvSpPr/>
              <p:nvPr/>
            </p:nvSpPr>
            <p:spPr>
              <a:xfrm>
                <a:off x="1178349" y="2417401"/>
                <a:ext cx="669305" cy="66930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endParaRPr>
              </a:p>
            </p:txBody>
          </p:sp>
          <p:sp>
            <p:nvSpPr>
              <p:cNvPr id="26" name="Oval 25">
                <a:extLst>
                  <a:ext uri="{FF2B5EF4-FFF2-40B4-BE49-F238E27FC236}">
                    <a16:creationId xmlns:a16="http://schemas.microsoft.com/office/drawing/2014/main" id="{961B7689-6BDF-3584-982B-F8E742BAD1D4}"/>
                  </a:ext>
                </a:extLst>
              </p:cNvPr>
              <p:cNvSpPr/>
              <p:nvPr/>
            </p:nvSpPr>
            <p:spPr>
              <a:xfrm>
                <a:off x="1230197" y="2469249"/>
                <a:ext cx="565609" cy="56560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3</a:t>
                </a:r>
              </a:p>
            </p:txBody>
          </p:sp>
        </p:grpSp>
        <p:grpSp>
          <p:nvGrpSpPr>
            <p:cNvPr id="27" name="Group 26">
              <a:extLst>
                <a:ext uri="{FF2B5EF4-FFF2-40B4-BE49-F238E27FC236}">
                  <a16:creationId xmlns:a16="http://schemas.microsoft.com/office/drawing/2014/main" id="{8A5DDB7F-0607-A83A-2DD1-21632BF7D3B8}"/>
                </a:ext>
              </a:extLst>
            </p:cNvPr>
            <p:cNvGrpSpPr/>
            <p:nvPr/>
          </p:nvGrpSpPr>
          <p:grpSpPr>
            <a:xfrm>
              <a:off x="5260603" y="5429210"/>
              <a:ext cx="669305" cy="669305"/>
              <a:chOff x="1178349" y="2417401"/>
              <a:chExt cx="669305" cy="669305"/>
            </a:xfrm>
          </p:grpSpPr>
          <p:sp>
            <p:nvSpPr>
              <p:cNvPr id="28" name="Oval 27">
                <a:extLst>
                  <a:ext uri="{FF2B5EF4-FFF2-40B4-BE49-F238E27FC236}">
                    <a16:creationId xmlns:a16="http://schemas.microsoft.com/office/drawing/2014/main" id="{A92006A0-FA85-7BD6-474A-36A6EB1BE4CB}"/>
                  </a:ext>
                </a:extLst>
              </p:cNvPr>
              <p:cNvSpPr/>
              <p:nvPr/>
            </p:nvSpPr>
            <p:spPr>
              <a:xfrm>
                <a:off x="1178349" y="2417401"/>
                <a:ext cx="669305" cy="66930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endParaRPr>
              </a:p>
            </p:txBody>
          </p:sp>
          <p:sp>
            <p:nvSpPr>
              <p:cNvPr id="29" name="Oval 28">
                <a:extLst>
                  <a:ext uri="{FF2B5EF4-FFF2-40B4-BE49-F238E27FC236}">
                    <a16:creationId xmlns:a16="http://schemas.microsoft.com/office/drawing/2014/main" id="{AE14F1A1-AFC4-3A92-BA92-219E7B081CAF}"/>
                  </a:ext>
                </a:extLst>
              </p:cNvPr>
              <p:cNvSpPr/>
              <p:nvPr/>
            </p:nvSpPr>
            <p:spPr>
              <a:xfrm>
                <a:off x="1230197" y="2469249"/>
                <a:ext cx="565609" cy="56560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4</a:t>
                </a:r>
              </a:p>
            </p:txBody>
          </p:sp>
        </p:grpSp>
      </p:grpSp>
      <p:grpSp>
        <p:nvGrpSpPr>
          <p:cNvPr id="36" name="Group 35">
            <a:extLst>
              <a:ext uri="{FF2B5EF4-FFF2-40B4-BE49-F238E27FC236}">
                <a16:creationId xmlns:a16="http://schemas.microsoft.com/office/drawing/2014/main" id="{FA533B12-7FB3-8E67-3645-3416F8833818}"/>
              </a:ext>
            </a:extLst>
          </p:cNvPr>
          <p:cNvGrpSpPr/>
          <p:nvPr/>
        </p:nvGrpSpPr>
        <p:grpSpPr>
          <a:xfrm>
            <a:off x="6404746" y="1777851"/>
            <a:ext cx="5012638" cy="1203496"/>
            <a:chOff x="6404746" y="1777851"/>
            <a:chExt cx="5012638" cy="1203496"/>
          </a:xfrm>
        </p:grpSpPr>
        <p:sp>
          <p:nvSpPr>
            <p:cNvPr id="33" name="Rectangle 32">
              <a:extLst>
                <a:ext uri="{FF2B5EF4-FFF2-40B4-BE49-F238E27FC236}">
                  <a16:creationId xmlns:a16="http://schemas.microsoft.com/office/drawing/2014/main" id="{5C10364F-63C1-E8FA-9D4C-81D73BECBCC7}"/>
                </a:ext>
              </a:extLst>
            </p:cNvPr>
            <p:cNvSpPr/>
            <p:nvPr/>
          </p:nvSpPr>
          <p:spPr>
            <a:xfrm>
              <a:off x="6404746" y="1795638"/>
              <a:ext cx="1185709" cy="1185709"/>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E128D6E6-53A8-88DD-795D-B52939CA3A1A}"/>
                </a:ext>
              </a:extLst>
            </p:cNvPr>
            <p:cNvGrpSpPr/>
            <p:nvPr/>
          </p:nvGrpSpPr>
          <p:grpSpPr>
            <a:xfrm>
              <a:off x="6460451" y="1777851"/>
              <a:ext cx="4956933" cy="1185709"/>
              <a:chOff x="6460451" y="1777851"/>
              <a:chExt cx="4956933" cy="1185709"/>
            </a:xfrm>
          </p:grpSpPr>
          <p:sp>
            <p:nvSpPr>
              <p:cNvPr id="56" name="Rectangle 55">
                <a:extLst>
                  <a:ext uri="{FF2B5EF4-FFF2-40B4-BE49-F238E27FC236}">
                    <a16:creationId xmlns:a16="http://schemas.microsoft.com/office/drawing/2014/main" id="{A9FCB495-FE82-03D5-EB30-DBB8301AD41B}"/>
                  </a:ext>
                </a:extLst>
              </p:cNvPr>
              <p:cNvSpPr/>
              <p:nvPr/>
            </p:nvSpPr>
            <p:spPr>
              <a:xfrm>
                <a:off x="7550267" y="2268068"/>
                <a:ext cx="269414" cy="2191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7B7B3CAC-A6AC-C110-A06B-859D635956E0}"/>
                  </a:ext>
                </a:extLst>
              </p:cNvPr>
              <p:cNvGrpSpPr/>
              <p:nvPr/>
            </p:nvGrpSpPr>
            <p:grpSpPr>
              <a:xfrm>
                <a:off x="6460451" y="1851343"/>
                <a:ext cx="1074299" cy="1074299"/>
                <a:chOff x="5482537" y="2815537"/>
                <a:chExt cx="1226926" cy="1226926"/>
              </a:xfrm>
            </p:grpSpPr>
            <p:pic>
              <p:nvPicPr>
                <p:cNvPr id="37" name="Picture 36">
                  <a:extLst>
                    <a:ext uri="{FF2B5EF4-FFF2-40B4-BE49-F238E27FC236}">
                      <a16:creationId xmlns:a16="http://schemas.microsoft.com/office/drawing/2014/main" id="{4195C343-F6D1-3455-AF43-643CB3A6012F}"/>
                    </a:ext>
                  </a:extLst>
                </p:cNvPr>
                <p:cNvPicPr>
                  <a:picLocks noChangeAspect="1"/>
                </p:cNvPicPr>
                <p:nvPr/>
              </p:nvPicPr>
              <p:blipFill>
                <a:blip r:embed="rId7"/>
                <a:stretch>
                  <a:fillRect/>
                </a:stretch>
              </p:blipFill>
              <p:spPr>
                <a:xfrm>
                  <a:off x="5482537" y="2815537"/>
                  <a:ext cx="1226926" cy="1226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8" name="Rectangle 37">
                  <a:extLst>
                    <a:ext uri="{FF2B5EF4-FFF2-40B4-BE49-F238E27FC236}">
                      <a16:creationId xmlns:a16="http://schemas.microsoft.com/office/drawing/2014/main" id="{1D250599-8F47-5963-CEAD-88FD9096A820}"/>
                    </a:ext>
                  </a:extLst>
                </p:cNvPr>
                <p:cNvSpPr/>
                <p:nvPr/>
              </p:nvSpPr>
              <p:spPr>
                <a:xfrm>
                  <a:off x="6313942" y="3429000"/>
                  <a:ext cx="341382" cy="3125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0" name="Rectangle 49">
                <a:extLst>
                  <a:ext uri="{FF2B5EF4-FFF2-40B4-BE49-F238E27FC236}">
                    <a16:creationId xmlns:a16="http://schemas.microsoft.com/office/drawing/2014/main" id="{B7F0D3B3-EA33-760A-7614-4D70054E2121}"/>
                  </a:ext>
                </a:extLst>
              </p:cNvPr>
              <p:cNvSpPr/>
              <p:nvPr/>
            </p:nvSpPr>
            <p:spPr>
              <a:xfrm>
                <a:off x="7783665" y="1777851"/>
                <a:ext cx="3633719" cy="1185709"/>
              </a:xfrm>
              <a:prstGeom prst="rect">
                <a:avLst/>
              </a:prstGeom>
              <a:solidFill>
                <a:schemeClr val="bg1">
                  <a:lumMod val="8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extLst>
                  <a:ext uri="{FF2B5EF4-FFF2-40B4-BE49-F238E27FC236}">
                    <a16:creationId xmlns:a16="http://schemas.microsoft.com/office/drawing/2014/main" id="{61DA9816-75CA-6316-5B50-9BC962314B44}"/>
                  </a:ext>
                </a:extLst>
              </p:cNvPr>
              <p:cNvSpPr txBox="1"/>
              <p:nvPr/>
            </p:nvSpPr>
            <p:spPr>
              <a:xfrm>
                <a:off x="7825051" y="1843638"/>
                <a:ext cx="3550947" cy="911019"/>
              </a:xfrm>
              <a:prstGeom prst="rect">
                <a:avLst/>
              </a:prstGeom>
              <a:noFill/>
            </p:spPr>
            <p:txBody>
              <a:bodyPr wrap="square" rtlCol="0">
                <a:spAutoFit/>
              </a:bodyPr>
              <a:lstStyle/>
              <a:p>
                <a:r>
                  <a:rPr lang="en-US" sz="1600" b="1" u="sng" dirty="0"/>
                  <a:t>Invoice Submission</a:t>
                </a:r>
              </a:p>
              <a:p>
                <a:pPr marL="171450" indent="-171450">
                  <a:buFont typeface="Arial" panose="020B0604020202020204" pitchFamily="34" charset="0"/>
                  <a:buChar char="•"/>
                </a:pPr>
                <a:r>
                  <a:rPr lang="en-US" sz="930" dirty="0"/>
                  <a:t>Click on the "</a:t>
                </a:r>
                <a:r>
                  <a:rPr lang="en-US" sz="930" b="1" dirty="0"/>
                  <a:t>Purchase Orders</a:t>
                </a:r>
                <a:r>
                  <a:rPr lang="en-US" sz="930" dirty="0"/>
                  <a:t>" tile</a:t>
                </a:r>
              </a:p>
              <a:p>
                <a:pPr marL="171450" indent="-171450">
                  <a:buFont typeface="Arial" panose="020B0604020202020204" pitchFamily="34" charset="0"/>
                  <a:buChar char="•"/>
                </a:pPr>
                <a:r>
                  <a:rPr lang="en-US" sz="930" dirty="0"/>
                  <a:t>Use the search box to enter your PO number. Select the relevant line item, and then click on "Copy to Invoice“</a:t>
                </a:r>
              </a:p>
              <a:p>
                <a:pPr marL="171450" indent="-171450">
                  <a:buFont typeface="Arial" panose="020B0604020202020204" pitchFamily="34" charset="0"/>
                  <a:buChar char="•"/>
                </a:pPr>
                <a:r>
                  <a:rPr lang="en-US" sz="930" dirty="0"/>
                  <a:t>Enter the necessary invoice details, and click on "Submit"</a:t>
                </a:r>
                <a:endParaRPr lang="en-US" sz="930" dirty="0">
                  <a:latin typeface="+mj-lt"/>
                </a:endParaRPr>
              </a:p>
            </p:txBody>
          </p:sp>
        </p:grpSp>
      </p:grpSp>
      <p:grpSp>
        <p:nvGrpSpPr>
          <p:cNvPr id="40" name="Group 39">
            <a:extLst>
              <a:ext uri="{FF2B5EF4-FFF2-40B4-BE49-F238E27FC236}">
                <a16:creationId xmlns:a16="http://schemas.microsoft.com/office/drawing/2014/main" id="{9474AC13-61D6-8312-FF6D-0453B93E22C4}"/>
              </a:ext>
            </a:extLst>
          </p:cNvPr>
          <p:cNvGrpSpPr/>
          <p:nvPr/>
        </p:nvGrpSpPr>
        <p:grpSpPr>
          <a:xfrm>
            <a:off x="7071204" y="3478904"/>
            <a:ext cx="5002463" cy="1185710"/>
            <a:chOff x="7071204" y="3478904"/>
            <a:chExt cx="5002463" cy="1185710"/>
          </a:xfrm>
        </p:grpSpPr>
        <p:sp>
          <p:nvSpPr>
            <p:cNvPr id="34" name="Rectangle 33">
              <a:extLst>
                <a:ext uri="{FF2B5EF4-FFF2-40B4-BE49-F238E27FC236}">
                  <a16:creationId xmlns:a16="http://schemas.microsoft.com/office/drawing/2014/main" id="{87F7C0D3-6CFB-0672-0A5C-22B4E2CA143B}"/>
                </a:ext>
              </a:extLst>
            </p:cNvPr>
            <p:cNvSpPr/>
            <p:nvPr/>
          </p:nvSpPr>
          <p:spPr>
            <a:xfrm>
              <a:off x="7071204" y="3478905"/>
              <a:ext cx="1185709" cy="1185709"/>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a:extLst>
                <a:ext uri="{FF2B5EF4-FFF2-40B4-BE49-F238E27FC236}">
                  <a16:creationId xmlns:a16="http://schemas.microsoft.com/office/drawing/2014/main" id="{032BEA7D-2D87-67FE-9EBB-CE158A20E8E9}"/>
                </a:ext>
              </a:extLst>
            </p:cNvPr>
            <p:cNvPicPr>
              <a:picLocks noChangeAspect="1"/>
            </p:cNvPicPr>
            <p:nvPr/>
          </p:nvPicPr>
          <p:blipFill>
            <a:blip r:embed="rId8"/>
            <a:stretch>
              <a:fillRect/>
            </a:stretch>
          </p:blipFill>
          <p:spPr>
            <a:xfrm>
              <a:off x="7116196" y="3520515"/>
              <a:ext cx="1095724" cy="11024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2" name="Rectangle 61">
              <a:extLst>
                <a:ext uri="{FF2B5EF4-FFF2-40B4-BE49-F238E27FC236}">
                  <a16:creationId xmlns:a16="http://schemas.microsoft.com/office/drawing/2014/main" id="{EB59D7CA-AB23-C709-BE1D-1141564DC7F5}"/>
                </a:ext>
              </a:extLst>
            </p:cNvPr>
            <p:cNvSpPr/>
            <p:nvPr/>
          </p:nvSpPr>
          <p:spPr>
            <a:xfrm>
              <a:off x="8238410" y="3962181"/>
              <a:ext cx="269414" cy="2191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1869120C-4A02-15DA-523B-C90CA5B4FF09}"/>
                </a:ext>
              </a:extLst>
            </p:cNvPr>
            <p:cNvSpPr/>
            <p:nvPr/>
          </p:nvSpPr>
          <p:spPr>
            <a:xfrm>
              <a:off x="8439948" y="3478904"/>
              <a:ext cx="3633719" cy="1185709"/>
            </a:xfrm>
            <a:prstGeom prst="rect">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TextBox 57">
              <a:extLst>
                <a:ext uri="{FF2B5EF4-FFF2-40B4-BE49-F238E27FC236}">
                  <a16:creationId xmlns:a16="http://schemas.microsoft.com/office/drawing/2014/main" id="{E31E8F2B-D168-6CF8-22FD-DCCE82541538}"/>
                </a:ext>
              </a:extLst>
            </p:cNvPr>
            <p:cNvSpPr txBox="1"/>
            <p:nvPr/>
          </p:nvSpPr>
          <p:spPr>
            <a:xfrm>
              <a:off x="8481334" y="3740898"/>
              <a:ext cx="3550947" cy="661720"/>
            </a:xfrm>
            <a:prstGeom prst="rect">
              <a:avLst/>
            </a:prstGeom>
            <a:noFill/>
          </p:spPr>
          <p:txBody>
            <a:bodyPr wrap="square" rtlCol="0">
              <a:spAutoFit/>
            </a:bodyPr>
            <a:lstStyle/>
            <a:p>
              <a:r>
                <a:rPr lang="en-US" sz="1600" b="1" u="sng" dirty="0"/>
                <a:t>Invoice Status Checking</a:t>
              </a:r>
            </a:p>
            <a:p>
              <a:pPr marL="171450" indent="-171450">
                <a:buFont typeface="Arial" panose="020B0604020202020204" pitchFamily="34" charset="0"/>
                <a:buChar char="•"/>
              </a:pPr>
              <a:r>
                <a:rPr lang="en-US" sz="1050" dirty="0"/>
                <a:t>Click on the "</a:t>
              </a:r>
              <a:r>
                <a:rPr lang="en-US" sz="1050" b="1" dirty="0"/>
                <a:t>Invoice</a:t>
              </a:r>
              <a:r>
                <a:rPr lang="en-US" sz="1050" dirty="0"/>
                <a:t>" tile</a:t>
              </a:r>
            </a:p>
            <a:p>
              <a:pPr marL="171450" indent="-171450">
                <a:buFont typeface="Arial" panose="020B0604020202020204" pitchFamily="34" charset="0"/>
                <a:buChar char="•"/>
              </a:pPr>
              <a:r>
                <a:rPr lang="en-US" sz="1050" dirty="0"/>
                <a:t>View the status of all your invoices displayed here</a:t>
              </a:r>
            </a:p>
          </p:txBody>
        </p:sp>
      </p:grpSp>
      <p:grpSp>
        <p:nvGrpSpPr>
          <p:cNvPr id="42" name="Group 41">
            <a:extLst>
              <a:ext uri="{FF2B5EF4-FFF2-40B4-BE49-F238E27FC236}">
                <a16:creationId xmlns:a16="http://schemas.microsoft.com/office/drawing/2014/main" id="{EEE9C8DB-9709-BD19-2410-830A7FBCBFFF}"/>
              </a:ext>
            </a:extLst>
          </p:cNvPr>
          <p:cNvGrpSpPr/>
          <p:nvPr/>
        </p:nvGrpSpPr>
        <p:grpSpPr>
          <a:xfrm>
            <a:off x="6404668" y="5171007"/>
            <a:ext cx="5030618" cy="1185709"/>
            <a:chOff x="6404668" y="5171007"/>
            <a:chExt cx="5030618" cy="1185709"/>
          </a:xfrm>
        </p:grpSpPr>
        <p:sp>
          <p:nvSpPr>
            <p:cNvPr id="64" name="Rectangle 63">
              <a:extLst>
                <a:ext uri="{FF2B5EF4-FFF2-40B4-BE49-F238E27FC236}">
                  <a16:creationId xmlns:a16="http://schemas.microsoft.com/office/drawing/2014/main" id="{FC71702C-DDB7-1DEA-A965-22A9D3796EA7}"/>
                </a:ext>
              </a:extLst>
            </p:cNvPr>
            <p:cNvSpPr/>
            <p:nvPr/>
          </p:nvSpPr>
          <p:spPr>
            <a:xfrm>
              <a:off x="7618402" y="5654287"/>
              <a:ext cx="269414" cy="2191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E296A99-8319-A866-16FD-97CEEDCBFDA1}"/>
                </a:ext>
              </a:extLst>
            </p:cNvPr>
            <p:cNvSpPr/>
            <p:nvPr/>
          </p:nvSpPr>
          <p:spPr>
            <a:xfrm>
              <a:off x="6404668" y="5171007"/>
              <a:ext cx="1185709" cy="1185709"/>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42">
              <a:extLst>
                <a:ext uri="{FF2B5EF4-FFF2-40B4-BE49-F238E27FC236}">
                  <a16:creationId xmlns:a16="http://schemas.microsoft.com/office/drawing/2014/main" id="{1CEE9E13-E175-0E18-46F0-C9608DE45BB1}"/>
                </a:ext>
              </a:extLst>
            </p:cNvPr>
            <p:cNvPicPr>
              <a:picLocks noChangeAspect="1"/>
            </p:cNvPicPr>
            <p:nvPr/>
          </p:nvPicPr>
          <p:blipFill>
            <a:blip r:embed="rId9"/>
            <a:stretch>
              <a:fillRect/>
            </a:stretch>
          </p:blipFill>
          <p:spPr>
            <a:xfrm>
              <a:off x="6460294" y="5219919"/>
              <a:ext cx="1074456" cy="10878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1" name="Rectangle 50">
              <a:extLst>
                <a:ext uri="{FF2B5EF4-FFF2-40B4-BE49-F238E27FC236}">
                  <a16:creationId xmlns:a16="http://schemas.microsoft.com/office/drawing/2014/main" id="{20678D6C-D494-B386-31C0-01068D84092E}"/>
                </a:ext>
              </a:extLst>
            </p:cNvPr>
            <p:cNvSpPr/>
            <p:nvPr/>
          </p:nvSpPr>
          <p:spPr>
            <a:xfrm>
              <a:off x="7801567" y="5171007"/>
              <a:ext cx="3633719" cy="1185709"/>
            </a:xfrm>
            <a:prstGeom prst="rect">
              <a:avLst/>
            </a:prstGeom>
            <a:solidFill>
              <a:schemeClr val="bg1">
                <a:lumMod val="8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a:extLst>
                <a:ext uri="{FF2B5EF4-FFF2-40B4-BE49-F238E27FC236}">
                  <a16:creationId xmlns:a16="http://schemas.microsoft.com/office/drawing/2014/main" id="{15B6C2B5-888E-9DFB-AA1D-96286394B175}"/>
                </a:ext>
              </a:extLst>
            </p:cNvPr>
            <p:cNvSpPr txBox="1"/>
            <p:nvPr/>
          </p:nvSpPr>
          <p:spPr>
            <a:xfrm>
              <a:off x="7842953" y="5433001"/>
              <a:ext cx="3550947" cy="661720"/>
            </a:xfrm>
            <a:prstGeom prst="rect">
              <a:avLst/>
            </a:prstGeom>
            <a:noFill/>
          </p:spPr>
          <p:txBody>
            <a:bodyPr wrap="square" rtlCol="0">
              <a:spAutoFit/>
            </a:bodyPr>
            <a:lstStyle/>
            <a:p>
              <a:r>
                <a:rPr lang="en-US" sz="1600" b="1" u="sng" dirty="0"/>
                <a:t>Payment Remittance Advice</a:t>
              </a:r>
            </a:p>
            <a:p>
              <a:pPr marL="171450" indent="-171450">
                <a:buFont typeface="Arial" panose="020B0604020202020204" pitchFamily="34" charset="0"/>
                <a:buChar char="•"/>
              </a:pPr>
              <a:r>
                <a:rPr lang="en-US" sz="1050" dirty="0"/>
                <a:t>Click on the "</a:t>
              </a:r>
              <a:r>
                <a:rPr lang="en-US" sz="1050" b="1" dirty="0"/>
                <a:t>Remittance Advice</a:t>
              </a:r>
              <a:r>
                <a:rPr lang="en-US" sz="1050" dirty="0"/>
                <a:t>" tile</a:t>
              </a:r>
            </a:p>
            <a:p>
              <a:pPr marL="171450" indent="-171450">
                <a:buFont typeface="Arial" panose="020B0604020202020204" pitchFamily="34" charset="0"/>
                <a:buChar char="•"/>
              </a:pPr>
              <a:r>
                <a:rPr lang="en-US" sz="1050" dirty="0"/>
                <a:t>Retrieve your payment advice here</a:t>
              </a:r>
              <a:endParaRPr lang="en-US" sz="1050" dirty="0">
                <a:latin typeface="+mj-lt"/>
              </a:endParaRPr>
            </a:p>
          </p:txBody>
        </p:sp>
      </p:grpSp>
      <p:grpSp>
        <p:nvGrpSpPr>
          <p:cNvPr id="17" name="Group 16">
            <a:extLst>
              <a:ext uri="{FF2B5EF4-FFF2-40B4-BE49-F238E27FC236}">
                <a16:creationId xmlns:a16="http://schemas.microsoft.com/office/drawing/2014/main" id="{BBCC4C57-0927-C3E6-381F-29BF472D0534}"/>
              </a:ext>
            </a:extLst>
          </p:cNvPr>
          <p:cNvGrpSpPr/>
          <p:nvPr/>
        </p:nvGrpSpPr>
        <p:grpSpPr>
          <a:xfrm>
            <a:off x="7076401" y="81784"/>
            <a:ext cx="4997266" cy="1190695"/>
            <a:chOff x="7076401" y="81784"/>
            <a:chExt cx="4997266" cy="1190695"/>
          </a:xfrm>
        </p:grpSpPr>
        <p:sp>
          <p:nvSpPr>
            <p:cNvPr id="32" name="Rectangle 31">
              <a:extLst>
                <a:ext uri="{FF2B5EF4-FFF2-40B4-BE49-F238E27FC236}">
                  <a16:creationId xmlns:a16="http://schemas.microsoft.com/office/drawing/2014/main" id="{0F60113A-4BC6-86B0-6EE4-48D1255EC8EE}"/>
                </a:ext>
              </a:extLst>
            </p:cNvPr>
            <p:cNvSpPr/>
            <p:nvPr/>
          </p:nvSpPr>
          <p:spPr>
            <a:xfrm>
              <a:off x="7076401" y="86770"/>
              <a:ext cx="1185709" cy="1185709"/>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9B7D1522-3C6C-6157-FDC7-F5BA2B420782}"/>
                </a:ext>
              </a:extLst>
            </p:cNvPr>
            <p:cNvSpPr/>
            <p:nvPr/>
          </p:nvSpPr>
          <p:spPr>
            <a:xfrm>
              <a:off x="8228294" y="591232"/>
              <a:ext cx="269414" cy="2191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F4733105-7E50-C512-4A4E-C635D3209A38}"/>
                </a:ext>
              </a:extLst>
            </p:cNvPr>
            <p:cNvSpPr/>
            <p:nvPr/>
          </p:nvSpPr>
          <p:spPr>
            <a:xfrm>
              <a:off x="8439948" y="81784"/>
              <a:ext cx="3633719" cy="1185709"/>
            </a:xfrm>
            <a:prstGeom prst="rect">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extLst>
                <a:ext uri="{FF2B5EF4-FFF2-40B4-BE49-F238E27FC236}">
                  <a16:creationId xmlns:a16="http://schemas.microsoft.com/office/drawing/2014/main" id="{4D6FD708-B050-BC37-7B28-3B75432D8D9F}"/>
                </a:ext>
              </a:extLst>
            </p:cNvPr>
            <p:cNvSpPr txBox="1"/>
            <p:nvPr/>
          </p:nvSpPr>
          <p:spPr>
            <a:xfrm>
              <a:off x="8481334" y="101404"/>
              <a:ext cx="3550947" cy="1146468"/>
            </a:xfrm>
            <a:prstGeom prst="rect">
              <a:avLst/>
            </a:prstGeom>
            <a:noFill/>
          </p:spPr>
          <p:txBody>
            <a:bodyPr wrap="square" rtlCol="0">
              <a:spAutoFit/>
            </a:bodyPr>
            <a:lstStyle/>
            <a:p>
              <a:r>
                <a:rPr lang="en-US" sz="1600" b="1" u="sng" dirty="0"/>
                <a:t>User Account Activation</a:t>
              </a:r>
            </a:p>
            <a:p>
              <a:pPr marL="171450" indent="-171450">
                <a:buFont typeface="Arial" panose="020B0604020202020204" pitchFamily="34" charset="0"/>
                <a:buChar char="•"/>
              </a:pPr>
              <a:r>
                <a:rPr lang="en-US" sz="1050" dirty="0"/>
                <a:t>Receive an email invitation link</a:t>
              </a:r>
            </a:p>
            <a:p>
              <a:pPr marL="171450" indent="-171450">
                <a:buFont typeface="Arial" panose="020B0604020202020204" pitchFamily="34" charset="0"/>
                <a:buChar char="•"/>
              </a:pPr>
              <a:r>
                <a:rPr lang="en-US" sz="1050" dirty="0"/>
                <a:t>Set up your password</a:t>
              </a:r>
            </a:p>
            <a:p>
              <a:pPr marL="171450" indent="-171450">
                <a:buFont typeface="Arial" panose="020B0604020202020204" pitchFamily="34" charset="0"/>
                <a:buChar char="•"/>
              </a:pPr>
              <a:r>
                <a:rPr lang="en-US" sz="1050" dirty="0"/>
                <a:t>If you did not receive the email invitation link, please submit </a:t>
              </a:r>
              <a:r>
                <a:rPr kumimoji="0" lang="en-US" sz="1050" b="1" i="1" u="sng" strike="noStrike" kern="1200" cap="none" spc="0" normalizeH="0" baseline="0" noProof="0" dirty="0">
                  <a:ln>
                    <a:noFill/>
                  </a:ln>
                  <a:solidFill>
                    <a:schemeClr val="accent5">
                      <a:lumMod val="75000"/>
                      <a:lumOff val="25000"/>
                    </a:schemeClr>
                  </a:solidFill>
                  <a:effectLst/>
                  <a:uLnTx/>
                  <a:uFillTx/>
                  <a:latin typeface="+mj-lt"/>
                  <a:hlinkClick r:id="rId10">
                    <a:extLst>
                      <a:ext uri="{A12FA001-AC4F-418D-AE19-62706E023703}">
                        <ahyp:hlinkClr xmlns:ahyp="http://schemas.microsoft.com/office/drawing/2018/hyperlinkcolor" val="tx"/>
                      </a:ext>
                    </a:extLst>
                  </a:hlinkClick>
                </a:rPr>
                <a:t>Jabil FS2 Vendor Portal - Queries Form</a:t>
              </a:r>
              <a:endParaRPr lang="en-US" sz="1050" dirty="0">
                <a:latin typeface="+mj-lt"/>
              </a:endParaRPr>
            </a:p>
          </p:txBody>
        </p:sp>
        <p:pic>
          <p:nvPicPr>
            <p:cNvPr id="45" name="Graphic 44" descr="Email with solid fill">
              <a:extLst>
                <a:ext uri="{FF2B5EF4-FFF2-40B4-BE49-F238E27FC236}">
                  <a16:creationId xmlns:a16="http://schemas.microsoft.com/office/drawing/2014/main" id="{51247CBB-5D50-55DF-B189-656BBB621244}"/>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100100" y="110469"/>
              <a:ext cx="1138310" cy="1138310"/>
            </a:xfrm>
            <a:prstGeom prst="rect">
              <a:avLst/>
            </a:prstGeom>
          </p:spPr>
        </p:pic>
      </p:grpSp>
      <p:grpSp>
        <p:nvGrpSpPr>
          <p:cNvPr id="86" name="Group 85">
            <a:extLst>
              <a:ext uri="{FF2B5EF4-FFF2-40B4-BE49-F238E27FC236}">
                <a16:creationId xmlns:a16="http://schemas.microsoft.com/office/drawing/2014/main" id="{317B33B7-BF64-0178-82F1-5EEE40A4BA20}"/>
              </a:ext>
            </a:extLst>
          </p:cNvPr>
          <p:cNvGrpSpPr/>
          <p:nvPr/>
        </p:nvGrpSpPr>
        <p:grpSpPr>
          <a:xfrm>
            <a:off x="5939418" y="700808"/>
            <a:ext cx="1044565" cy="5063053"/>
            <a:chOff x="5939418" y="700808"/>
            <a:chExt cx="1044565" cy="5063053"/>
          </a:xfrm>
        </p:grpSpPr>
        <p:cxnSp>
          <p:nvCxnSpPr>
            <p:cNvPr id="52" name="Straight Arrow Connector 51">
              <a:extLst>
                <a:ext uri="{FF2B5EF4-FFF2-40B4-BE49-F238E27FC236}">
                  <a16:creationId xmlns:a16="http://schemas.microsoft.com/office/drawing/2014/main" id="{8C0DE409-ACF9-9014-A76A-F8517E7FF5F6}"/>
                </a:ext>
              </a:extLst>
            </p:cNvPr>
            <p:cNvCxnSpPr>
              <a:cxnSpLocks/>
            </p:cNvCxnSpPr>
            <p:nvPr/>
          </p:nvCxnSpPr>
          <p:spPr>
            <a:xfrm>
              <a:off x="5970324" y="700808"/>
              <a:ext cx="979939" cy="0"/>
            </a:xfrm>
            <a:prstGeom prst="straightConnector1">
              <a:avLst/>
            </a:prstGeom>
            <a:ln w="28575">
              <a:solidFill>
                <a:srgbClr val="005288"/>
              </a:solidFill>
              <a:tailEnd type="triangle"/>
            </a:ln>
            <a:effectLst>
              <a:outerShdw blurRad="152400" dist="317500" dir="5400000" sx="90000" sy="-19000" rotWithShape="0">
                <a:prstClr val="black">
                  <a:alpha val="15000"/>
                </a:prstClr>
              </a:outerShdw>
            </a:effectLst>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6A76168D-89ED-2424-6117-6D66AFBE6181}"/>
                </a:ext>
              </a:extLst>
            </p:cNvPr>
            <p:cNvCxnSpPr>
              <a:cxnSpLocks/>
            </p:cNvCxnSpPr>
            <p:nvPr/>
          </p:nvCxnSpPr>
          <p:spPr>
            <a:xfrm>
              <a:off x="6004044" y="4067126"/>
              <a:ext cx="979939" cy="0"/>
            </a:xfrm>
            <a:prstGeom prst="straightConnector1">
              <a:avLst/>
            </a:prstGeom>
            <a:ln w="28575">
              <a:solidFill>
                <a:srgbClr val="005288"/>
              </a:solidFill>
              <a:tailEnd type="triangle"/>
            </a:ln>
            <a:effectLst>
              <a:outerShdw blurRad="152400" dist="317500" dir="5400000" sx="90000" sy="-19000" rotWithShape="0">
                <a:prstClr val="black">
                  <a:alpha val="15000"/>
                </a:prstClr>
              </a:outerShdw>
            </a:effectLst>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5D75B6C6-8D78-B265-4041-6A2F841BEC8C}"/>
                </a:ext>
              </a:extLst>
            </p:cNvPr>
            <p:cNvCxnSpPr>
              <a:cxnSpLocks/>
            </p:cNvCxnSpPr>
            <p:nvPr/>
          </p:nvCxnSpPr>
          <p:spPr>
            <a:xfrm>
              <a:off x="5939418" y="2388492"/>
              <a:ext cx="363972" cy="0"/>
            </a:xfrm>
            <a:prstGeom prst="straightConnector1">
              <a:avLst/>
            </a:prstGeom>
            <a:ln w="28575">
              <a:solidFill>
                <a:srgbClr val="005288"/>
              </a:solidFill>
              <a:tailEnd type="triangle"/>
            </a:ln>
            <a:effectLst>
              <a:outerShdw blurRad="152400" dist="317500" dir="5400000" sx="90000" sy="-19000" rotWithShape="0">
                <a:prstClr val="black">
                  <a:alpha val="15000"/>
                </a:prstClr>
              </a:outerShdw>
            </a:effectLst>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id="{FD3BF1E8-A001-5907-AEA1-683374A36056}"/>
                </a:ext>
              </a:extLst>
            </p:cNvPr>
            <p:cNvCxnSpPr>
              <a:cxnSpLocks/>
            </p:cNvCxnSpPr>
            <p:nvPr/>
          </p:nvCxnSpPr>
          <p:spPr>
            <a:xfrm>
              <a:off x="5970324" y="5763861"/>
              <a:ext cx="363972" cy="0"/>
            </a:xfrm>
            <a:prstGeom prst="straightConnector1">
              <a:avLst/>
            </a:prstGeom>
            <a:ln w="28575">
              <a:solidFill>
                <a:srgbClr val="005288"/>
              </a:solidFill>
              <a:tailEnd type="triangle"/>
            </a:ln>
            <a:effectLst>
              <a:outerShdw blurRad="152400" dist="317500" dir="5400000" sx="90000" sy="-19000" rotWithShape="0">
                <a:prstClr val="black">
                  <a:alpha val="15000"/>
                </a:prstClr>
              </a:outerShdw>
            </a:effectLst>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DFB7D201-7C60-273A-0D3A-CD77DC27F173}"/>
              </a:ext>
            </a:extLst>
          </p:cNvPr>
          <p:cNvGrpSpPr/>
          <p:nvPr/>
        </p:nvGrpSpPr>
        <p:grpSpPr>
          <a:xfrm>
            <a:off x="0" y="-1"/>
            <a:ext cx="3393649" cy="6391373"/>
            <a:chOff x="0" y="-1"/>
            <a:chExt cx="3393649" cy="6391373"/>
          </a:xfrm>
        </p:grpSpPr>
        <p:sp>
          <p:nvSpPr>
            <p:cNvPr id="10" name="TextBox 9">
              <a:extLst>
                <a:ext uri="{FF2B5EF4-FFF2-40B4-BE49-F238E27FC236}">
                  <a16:creationId xmlns:a16="http://schemas.microsoft.com/office/drawing/2014/main" id="{4531985D-3E6F-E3C4-6A1B-47EE370F1D12}"/>
                </a:ext>
              </a:extLst>
            </p:cNvPr>
            <p:cNvSpPr txBox="1"/>
            <p:nvPr/>
          </p:nvSpPr>
          <p:spPr>
            <a:xfrm>
              <a:off x="0" y="-1"/>
              <a:ext cx="3393649" cy="6391373"/>
            </a:xfrm>
            <a:prstGeom prst="rect">
              <a:avLst/>
            </a:prstGeom>
            <a:solidFill>
              <a:schemeClr val="accent5"/>
            </a:solidFill>
            <a:ln>
              <a:noFill/>
            </a:ln>
            <a:effectLst>
              <a:innerShdw blurRad="63500" dist="50800" dir="13500000">
                <a:prstClr val="black">
                  <a:alpha val="50000"/>
                </a:prstClr>
              </a:innerShdw>
            </a:effectLst>
          </p:spPr>
          <p:txBody>
            <a:bodyPr wrap="square" rtlCol="0" anchor="t">
              <a:noAutofit/>
            </a:bodyPr>
            <a:lstStyle/>
            <a:p>
              <a:pPr marR="0" lvl="0"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a:ln>
                  <a:noFill/>
                </a:ln>
                <a:solidFill>
                  <a:srgbClr val="FFFFFF"/>
                </a:solidFill>
                <a:effectLst/>
                <a:uLnTx/>
                <a:uFillTx/>
                <a:latin typeface="Bernard MT Condensed" panose="02050806060905020404" pitchFamily="18" charset="0"/>
                <a:ea typeface="+mn-ea"/>
                <a:cs typeface="+mn-cs"/>
              </a:endParaRPr>
            </a:p>
          </p:txBody>
        </p:sp>
        <p:grpSp>
          <p:nvGrpSpPr>
            <p:cNvPr id="73" name="Group 72">
              <a:extLst>
                <a:ext uri="{FF2B5EF4-FFF2-40B4-BE49-F238E27FC236}">
                  <a16:creationId xmlns:a16="http://schemas.microsoft.com/office/drawing/2014/main" id="{A9F9C461-0CE4-D8C8-758E-D64CB66E6E0A}"/>
                </a:ext>
              </a:extLst>
            </p:cNvPr>
            <p:cNvGrpSpPr/>
            <p:nvPr/>
          </p:nvGrpSpPr>
          <p:grpSpPr>
            <a:xfrm>
              <a:off x="94267" y="358831"/>
              <a:ext cx="3299381" cy="876611"/>
              <a:chOff x="94267" y="160865"/>
              <a:chExt cx="3299381" cy="876611"/>
            </a:xfrm>
          </p:grpSpPr>
          <p:sp>
            <p:nvSpPr>
              <p:cNvPr id="11" name="TextBox 10">
                <a:extLst>
                  <a:ext uri="{FF2B5EF4-FFF2-40B4-BE49-F238E27FC236}">
                    <a16:creationId xmlns:a16="http://schemas.microsoft.com/office/drawing/2014/main" id="{10E4EA5F-A575-889D-3278-4831E83B3E0B}"/>
                  </a:ext>
                </a:extLst>
              </p:cNvPr>
              <p:cNvSpPr txBox="1"/>
              <p:nvPr/>
            </p:nvSpPr>
            <p:spPr>
              <a:xfrm>
                <a:off x="94267" y="599170"/>
                <a:ext cx="3299381" cy="438306"/>
              </a:xfrm>
              <a:prstGeom prst="rect">
                <a:avLst/>
              </a:prstGeom>
              <a:noFill/>
            </p:spPr>
            <p:txBody>
              <a:bodyPr wrap="square" rtlCol="0">
                <a:noAutofit/>
              </a:bodyPr>
              <a:lstStyle/>
              <a:p>
                <a:r>
                  <a:rPr lang="en-US" sz="2000" b="1" dirty="0">
                    <a:solidFill>
                      <a:schemeClr val="accent5">
                        <a:lumMod val="50000"/>
                        <a:lumOff val="50000"/>
                      </a:schemeClr>
                    </a:solidFill>
                    <a:latin typeface="Amasis MT Pro Black" panose="02040A04050005020304" pitchFamily="18" charset="0"/>
                    <a:cs typeface="Aharoni" panose="02010803020104030203" pitchFamily="2" charset="-79"/>
                  </a:rPr>
                  <a:t>FS2 VENDOR PORTAL</a:t>
                </a:r>
              </a:p>
            </p:txBody>
          </p:sp>
          <p:pic>
            <p:nvPicPr>
              <p:cNvPr id="12" name="Picture 11">
                <a:extLst>
                  <a:ext uri="{FF2B5EF4-FFF2-40B4-BE49-F238E27FC236}">
                    <a16:creationId xmlns:a16="http://schemas.microsoft.com/office/drawing/2014/main" id="{40B54C82-BAF1-92C7-729E-70BCC345440E}"/>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9091" b="88811" l="6086" r="93914">
                            <a14:foregroundMark x1="15625" y1="39161" x2="15625" y2="39161"/>
                            <a14:foregroundMark x1="6086" y1="65734" x2="6086" y2="65734"/>
                            <a14:foregroundMark x1="70395" y1="30769" x2="70395" y2="30769"/>
                            <a14:foregroundMark x1="82730" y1="28671" x2="82730" y2="28671"/>
                            <a14:foregroundMark x1="93914" y1="78322" x2="93914" y2="78322"/>
                          </a14:backgroundRemoval>
                        </a14:imgEffect>
                      </a14:imgLayer>
                    </a14:imgProps>
                  </a:ext>
                </a:extLst>
              </a:blip>
              <a:stretch>
                <a:fillRect/>
              </a:stretch>
            </p:blipFill>
            <p:spPr>
              <a:xfrm>
                <a:off x="94267" y="160865"/>
                <a:ext cx="1863563" cy="438305"/>
              </a:xfrm>
              <a:prstGeom prst="rect">
                <a:avLst/>
              </a:prstGeom>
            </p:spPr>
          </p:pic>
        </p:grpSp>
        <p:sp>
          <p:nvSpPr>
            <p:cNvPr id="72" name="TextBox 71">
              <a:extLst>
                <a:ext uri="{FF2B5EF4-FFF2-40B4-BE49-F238E27FC236}">
                  <a16:creationId xmlns:a16="http://schemas.microsoft.com/office/drawing/2014/main" id="{CA4616C3-1F1B-2B00-FFFD-64C7DC877818}"/>
                </a:ext>
              </a:extLst>
            </p:cNvPr>
            <p:cNvSpPr txBox="1"/>
            <p:nvPr/>
          </p:nvSpPr>
          <p:spPr>
            <a:xfrm>
              <a:off x="94267" y="1303449"/>
              <a:ext cx="3174163" cy="502517"/>
            </a:xfrm>
            <a:prstGeom prst="rect">
              <a:avLst/>
            </a:prstGeom>
            <a:noFill/>
          </p:spPr>
          <p:txBody>
            <a:bodyPr wrap="square" rtlCol="0">
              <a:noAutofit/>
            </a:bodyPr>
            <a:lstStyle/>
            <a:p>
              <a:pPr algn="l"/>
              <a:r>
                <a:rPr lang="en-US" sz="1050" b="1" i="1" dirty="0">
                  <a:solidFill>
                    <a:schemeClr val="bg1">
                      <a:lumMod val="85000"/>
                    </a:schemeClr>
                  </a:solidFill>
                  <a:latin typeface="Grandview" panose="020B0502040204020203" pitchFamily="34" charset="0"/>
                </a:rPr>
                <a:t>A platform for suppliers to ease and simplify the business process with Jabil</a:t>
              </a:r>
            </a:p>
          </p:txBody>
        </p:sp>
        <p:cxnSp>
          <p:nvCxnSpPr>
            <p:cNvPr id="74" name="Straight Connector 73">
              <a:extLst>
                <a:ext uri="{FF2B5EF4-FFF2-40B4-BE49-F238E27FC236}">
                  <a16:creationId xmlns:a16="http://schemas.microsoft.com/office/drawing/2014/main" id="{B0C3DABA-B308-5D97-A4A7-F2E11067BC39}"/>
                </a:ext>
              </a:extLst>
            </p:cNvPr>
            <p:cNvCxnSpPr>
              <a:cxnSpLocks/>
            </p:cNvCxnSpPr>
            <p:nvPr/>
          </p:nvCxnSpPr>
          <p:spPr>
            <a:xfrm>
              <a:off x="109743" y="1873973"/>
              <a:ext cx="3174163" cy="642"/>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76" name="Content Placeholder 9">
              <a:extLst>
                <a:ext uri="{FF2B5EF4-FFF2-40B4-BE49-F238E27FC236}">
                  <a16:creationId xmlns:a16="http://schemas.microsoft.com/office/drawing/2014/main" id="{E08F142F-9F2F-05CA-4304-96862EFFD6B6}"/>
                </a:ext>
              </a:extLst>
            </p:cNvPr>
            <p:cNvSpPr txBox="1">
              <a:spLocks/>
            </p:cNvSpPr>
            <p:nvPr/>
          </p:nvSpPr>
          <p:spPr>
            <a:xfrm>
              <a:off x="170244" y="2022287"/>
              <a:ext cx="3053160" cy="4318093"/>
            </a:xfrm>
            <a:prstGeom prst="rect">
              <a:avLst/>
            </a:prstGeom>
          </p:spPr>
          <p:txBody>
            <a:bodyPr vert="horz" lIns="91440" tIns="45720" rIns="91440" bIns="45720" rtlCol="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600" b="0" i="0" kern="1200">
                  <a:solidFill>
                    <a:schemeClr val="tx1"/>
                  </a:solidFill>
                  <a:latin typeface="Grandview" panose="020B050204020402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1000"/>
                </a:spcAft>
                <a:buNone/>
              </a:pPr>
              <a:r>
                <a:rPr lang="en-US" sz="1100" b="1" dirty="0">
                  <a:solidFill>
                    <a:srgbClr val="CDCDCD"/>
                  </a:solidFill>
                  <a:latin typeface="Grandview"/>
                </a:rPr>
                <a:t>The benefits this platform has to offer includes:  </a:t>
              </a:r>
              <a:r>
                <a:rPr lang="en-US" sz="1200" b="1" dirty="0">
                  <a:solidFill>
                    <a:srgbClr val="CDCDCD"/>
                  </a:solidFill>
                  <a:latin typeface="Grandview"/>
                </a:rPr>
                <a:t>​</a:t>
              </a:r>
            </a:p>
            <a:p>
              <a:pPr>
                <a:spcAft>
                  <a:spcPts val="1000"/>
                </a:spcAft>
              </a:pPr>
              <a:r>
                <a:rPr lang="en-US" sz="1000" dirty="0">
                  <a:solidFill>
                    <a:srgbClr val="CDCDCD"/>
                  </a:solidFill>
                  <a:latin typeface="Grandview"/>
                </a:rPr>
                <a:t>Gain access to enter invoice info directly online in Vendor Portal (self-flip) - a much faster and accurate way to submit your invoices for payment   </a:t>
              </a:r>
              <a:endParaRPr lang="en-US" sz="1000" dirty="0">
                <a:solidFill>
                  <a:srgbClr val="CDCDCD"/>
                </a:solidFill>
              </a:endParaRPr>
            </a:p>
            <a:p>
              <a:pPr>
                <a:spcAft>
                  <a:spcPts val="1000"/>
                </a:spcAft>
              </a:pPr>
              <a:r>
                <a:rPr lang="en-US" sz="1000" dirty="0">
                  <a:solidFill>
                    <a:srgbClr val="CDCDCD"/>
                  </a:solidFill>
                  <a:latin typeface="Grandview"/>
                </a:rPr>
                <a:t>Search, retrieve and flip Purchase Orders (self-flip PO into invoices and view the status of invoices with a click   </a:t>
              </a:r>
              <a:endParaRPr lang="en-US" sz="1000" dirty="0">
                <a:solidFill>
                  <a:srgbClr val="CDCDCD"/>
                </a:solidFill>
              </a:endParaRPr>
            </a:p>
            <a:p>
              <a:pPr>
                <a:spcAft>
                  <a:spcPts val="1000"/>
                </a:spcAft>
              </a:pPr>
              <a:r>
                <a:rPr lang="en-US" sz="1000" dirty="0">
                  <a:solidFill>
                    <a:srgbClr val="CDCDCD"/>
                  </a:solidFill>
                  <a:latin typeface="Grandview"/>
                </a:rPr>
                <a:t>Instant access to PO, Invoice and Payment information in one place  </a:t>
              </a:r>
              <a:endParaRPr lang="en-US" sz="1000" dirty="0">
                <a:solidFill>
                  <a:srgbClr val="CDCDCD"/>
                </a:solidFill>
              </a:endParaRPr>
            </a:p>
            <a:p>
              <a:pPr>
                <a:spcAft>
                  <a:spcPts val="1000"/>
                </a:spcAft>
              </a:pPr>
              <a:r>
                <a:rPr lang="en-US" sz="1000" dirty="0">
                  <a:solidFill>
                    <a:srgbClr val="CDCDCD"/>
                  </a:solidFill>
                </a:rPr>
                <a:t>Check Invoice/ Payment status online at any time    </a:t>
              </a:r>
            </a:p>
            <a:p>
              <a:pPr marL="0" indent="0">
                <a:lnSpc>
                  <a:spcPct val="150000"/>
                </a:lnSpc>
                <a:spcAft>
                  <a:spcPts val="1000"/>
                </a:spcAft>
                <a:buNone/>
              </a:pPr>
              <a:r>
                <a:rPr lang="en-US" sz="1050" b="1" dirty="0">
                  <a:solidFill>
                    <a:srgbClr val="CDCDCD"/>
                  </a:solidFill>
                  <a:latin typeface="Grandview"/>
                </a:rPr>
                <a:t>And most importantly, the service is Free of Charge! </a:t>
              </a:r>
              <a:endParaRPr lang="en-US" sz="1050" b="1" dirty="0">
                <a:solidFill>
                  <a:srgbClr val="CDCDCD"/>
                </a:solidFill>
              </a:endParaRPr>
            </a:p>
          </p:txBody>
        </p:sp>
      </p:grpSp>
      <p:pic>
        <p:nvPicPr>
          <p:cNvPr id="3" name="Picture 2" descr="A mouse cursor and a white circle with red text&#10;&#10;Description automatically generated">
            <a:hlinkClick r:id="rId15" action="ppaction://hlinksldjump"/>
            <a:extLst>
              <a:ext uri="{FF2B5EF4-FFF2-40B4-BE49-F238E27FC236}">
                <a16:creationId xmlns:a16="http://schemas.microsoft.com/office/drawing/2014/main" id="{520655E0-0F55-A0FD-BD28-551469BD120C}"/>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07217" y="150326"/>
            <a:ext cx="537562" cy="495998"/>
          </a:xfrm>
          <a:prstGeom prst="rect">
            <a:avLst/>
          </a:prstGeom>
        </p:spPr>
      </p:pic>
      <p:pic>
        <p:nvPicPr>
          <p:cNvPr id="4" name="Picture 3" descr="A mouse cursor and a white circle with red text&#10;&#10;Description automatically generated">
            <a:hlinkClick r:id="rId17" action="ppaction://hlinksldjump"/>
            <a:extLst>
              <a:ext uri="{FF2B5EF4-FFF2-40B4-BE49-F238E27FC236}">
                <a16:creationId xmlns:a16="http://schemas.microsoft.com/office/drawing/2014/main" id="{583A151D-EBD0-D6B5-52C2-FC184708F3EB}"/>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59992" y="1838010"/>
            <a:ext cx="537562" cy="495998"/>
          </a:xfrm>
          <a:prstGeom prst="rect">
            <a:avLst/>
          </a:prstGeom>
        </p:spPr>
      </p:pic>
      <p:pic>
        <p:nvPicPr>
          <p:cNvPr id="14" name="Picture 13" descr="A mouse cursor and a white circle with red text&#10;&#10;Description automatically generated">
            <a:hlinkClick r:id="rId18" action="ppaction://hlinksldjump"/>
            <a:extLst>
              <a:ext uri="{FF2B5EF4-FFF2-40B4-BE49-F238E27FC236}">
                <a16:creationId xmlns:a16="http://schemas.microsoft.com/office/drawing/2014/main" id="{0852C161-4ED0-F3F3-45CF-EDA2F9C18CB2}"/>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090740" y="3639447"/>
            <a:ext cx="537562" cy="495998"/>
          </a:xfrm>
          <a:prstGeom prst="rect">
            <a:avLst/>
          </a:prstGeom>
        </p:spPr>
      </p:pic>
      <p:pic>
        <p:nvPicPr>
          <p:cNvPr id="15" name="Picture 14" descr="A mouse cursor and a white circle with red text&#10;&#10;Description automatically generated">
            <a:hlinkClick r:id="rId19" action="ppaction://hlinksldjump"/>
            <a:extLst>
              <a:ext uri="{FF2B5EF4-FFF2-40B4-BE49-F238E27FC236}">
                <a16:creationId xmlns:a16="http://schemas.microsoft.com/office/drawing/2014/main" id="{D46472A8-EDED-EEA1-CA26-E5B78BB651C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856338" y="5385111"/>
            <a:ext cx="537562" cy="495998"/>
          </a:xfrm>
          <a:prstGeom prst="rect">
            <a:avLst/>
          </a:prstGeom>
        </p:spPr>
      </p:pic>
    </p:spTree>
    <p:extLst>
      <p:ext uri="{BB962C8B-B14F-4D97-AF65-F5344CB8AC3E}">
        <p14:creationId xmlns:p14="http://schemas.microsoft.com/office/powerpoint/2010/main" val="3410038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58E97-F99F-4319-2817-B00F85EC0167}"/>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grpSp>
        <p:nvGrpSpPr>
          <p:cNvPr id="60" name="Group 59">
            <a:extLst>
              <a:ext uri="{FF2B5EF4-FFF2-40B4-BE49-F238E27FC236}">
                <a16:creationId xmlns:a16="http://schemas.microsoft.com/office/drawing/2014/main" id="{3525AE1E-DFE0-CF8D-952C-4C1574752D8D}"/>
              </a:ext>
            </a:extLst>
          </p:cNvPr>
          <p:cNvGrpSpPr/>
          <p:nvPr/>
        </p:nvGrpSpPr>
        <p:grpSpPr>
          <a:xfrm>
            <a:off x="201483" y="866433"/>
            <a:ext cx="5436621" cy="5420998"/>
            <a:chOff x="201483" y="866433"/>
            <a:chExt cx="5436621" cy="5420998"/>
          </a:xfrm>
        </p:grpSpPr>
        <p:sp>
          <p:nvSpPr>
            <p:cNvPr id="11" name="Rectangle 10">
              <a:extLst>
                <a:ext uri="{FF2B5EF4-FFF2-40B4-BE49-F238E27FC236}">
                  <a16:creationId xmlns:a16="http://schemas.microsoft.com/office/drawing/2014/main" id="{0F9B1D56-3FAE-D05F-A20A-B089E036B41C}"/>
                </a:ext>
              </a:extLst>
            </p:cNvPr>
            <p:cNvSpPr/>
            <p:nvPr/>
          </p:nvSpPr>
          <p:spPr>
            <a:xfrm>
              <a:off x="201483" y="866433"/>
              <a:ext cx="5436621" cy="4328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Email Invitation Link from</a:t>
              </a:r>
              <a:r>
                <a:rPr lang="en-US" sz="1600" b="1" dirty="0"/>
                <a:t> </a:t>
              </a:r>
              <a:r>
                <a:rPr lang="en-US" sz="1600" b="1" i="1" u="sng" dirty="0"/>
                <a:t>ias@notifications.sap.com </a:t>
              </a:r>
            </a:p>
          </p:txBody>
        </p:sp>
        <p:cxnSp>
          <p:nvCxnSpPr>
            <p:cNvPr id="12" name="Straight Connector 11">
              <a:extLst>
                <a:ext uri="{FF2B5EF4-FFF2-40B4-BE49-F238E27FC236}">
                  <a16:creationId xmlns:a16="http://schemas.microsoft.com/office/drawing/2014/main" id="{A9B214FB-8F56-3947-819E-507D34A43BAC}"/>
                </a:ext>
              </a:extLst>
            </p:cNvPr>
            <p:cNvCxnSpPr>
              <a:cxnSpLocks/>
            </p:cNvCxnSpPr>
            <p:nvPr/>
          </p:nvCxnSpPr>
          <p:spPr>
            <a:xfrm>
              <a:off x="201483" y="1403571"/>
              <a:ext cx="5436621"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9" name="Group 58">
              <a:extLst>
                <a:ext uri="{FF2B5EF4-FFF2-40B4-BE49-F238E27FC236}">
                  <a16:creationId xmlns:a16="http://schemas.microsoft.com/office/drawing/2014/main" id="{FA89A09C-2BFD-723A-9548-12B4CF4A2C9B}"/>
                </a:ext>
              </a:extLst>
            </p:cNvPr>
            <p:cNvGrpSpPr/>
            <p:nvPr/>
          </p:nvGrpSpPr>
          <p:grpSpPr>
            <a:xfrm>
              <a:off x="213194" y="1543176"/>
              <a:ext cx="5413198" cy="4156288"/>
              <a:chOff x="219855" y="1543176"/>
              <a:chExt cx="5413198" cy="4156288"/>
            </a:xfrm>
          </p:grpSpPr>
          <p:sp>
            <p:nvSpPr>
              <p:cNvPr id="16" name="Rectangle 15">
                <a:extLst>
                  <a:ext uri="{FF2B5EF4-FFF2-40B4-BE49-F238E27FC236}">
                    <a16:creationId xmlns:a16="http://schemas.microsoft.com/office/drawing/2014/main" id="{AA8DACFE-4D4E-9D2C-EF5D-BE49FD2212FD}"/>
                  </a:ext>
                </a:extLst>
              </p:cNvPr>
              <p:cNvSpPr/>
              <p:nvPr/>
            </p:nvSpPr>
            <p:spPr>
              <a:xfrm>
                <a:off x="219855" y="1543176"/>
                <a:ext cx="5413198" cy="4156288"/>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a:extLst>
                  <a:ext uri="{FF2B5EF4-FFF2-40B4-BE49-F238E27FC236}">
                    <a16:creationId xmlns:a16="http://schemas.microsoft.com/office/drawing/2014/main" id="{296EDEB8-D98A-A168-0AA6-98944745F579}"/>
                  </a:ext>
                </a:extLst>
              </p:cNvPr>
              <p:cNvGrpSpPr/>
              <p:nvPr/>
            </p:nvGrpSpPr>
            <p:grpSpPr>
              <a:xfrm>
                <a:off x="267592" y="1594528"/>
                <a:ext cx="5317724" cy="4053584"/>
                <a:chOff x="267591" y="1610928"/>
                <a:chExt cx="5317724" cy="4053584"/>
              </a:xfrm>
            </p:grpSpPr>
            <p:sp>
              <p:nvSpPr>
                <p:cNvPr id="25" name="Rectangle 24">
                  <a:extLst>
                    <a:ext uri="{FF2B5EF4-FFF2-40B4-BE49-F238E27FC236}">
                      <a16:creationId xmlns:a16="http://schemas.microsoft.com/office/drawing/2014/main" id="{686FCE2E-2220-58D4-1426-7ACE54F057F4}"/>
                    </a:ext>
                  </a:extLst>
                </p:cNvPr>
                <p:cNvSpPr/>
                <p:nvPr/>
              </p:nvSpPr>
              <p:spPr>
                <a:xfrm>
                  <a:off x="291911" y="1610928"/>
                  <a:ext cx="5269084" cy="4053584"/>
                </a:xfrm>
                <a:prstGeom prst="rect">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a:extLst>
                    <a:ext uri="{FF2B5EF4-FFF2-40B4-BE49-F238E27FC236}">
                      <a16:creationId xmlns:a16="http://schemas.microsoft.com/office/drawing/2014/main" id="{A0B7C3FC-3AB7-0315-4FB6-4DD43C24E62E}"/>
                    </a:ext>
                  </a:extLst>
                </p:cNvPr>
                <p:cNvGrpSpPr/>
                <p:nvPr/>
              </p:nvGrpSpPr>
              <p:grpSpPr>
                <a:xfrm>
                  <a:off x="681003" y="1714796"/>
                  <a:ext cx="4490900" cy="3363520"/>
                  <a:chOff x="667683" y="1714796"/>
                  <a:chExt cx="4490900" cy="3363520"/>
                </a:xfrm>
              </p:grpSpPr>
              <p:grpSp>
                <p:nvGrpSpPr>
                  <p:cNvPr id="22" name="Graphic 5" descr="Monitor outline">
                    <a:extLst>
                      <a:ext uri="{FF2B5EF4-FFF2-40B4-BE49-F238E27FC236}">
                        <a16:creationId xmlns:a16="http://schemas.microsoft.com/office/drawing/2014/main" id="{D440CB09-2FA6-363E-5F0A-DEFAA44EE407}"/>
                      </a:ext>
                    </a:extLst>
                  </p:cNvPr>
                  <p:cNvGrpSpPr/>
                  <p:nvPr/>
                </p:nvGrpSpPr>
                <p:grpSpPr>
                  <a:xfrm>
                    <a:off x="667683" y="1714796"/>
                    <a:ext cx="4490900" cy="3363520"/>
                    <a:chOff x="1795518" y="2242953"/>
                    <a:chExt cx="4615735" cy="3571257"/>
                  </a:xfrm>
                  <a:solidFill>
                    <a:schemeClr val="bg1"/>
                  </a:solidFill>
                </p:grpSpPr>
                <p:sp>
                  <p:nvSpPr>
                    <p:cNvPr id="23" name="Freeform: Shape 22">
                      <a:extLst>
                        <a:ext uri="{FF2B5EF4-FFF2-40B4-BE49-F238E27FC236}">
                          <a16:creationId xmlns:a16="http://schemas.microsoft.com/office/drawing/2014/main" id="{46A4502E-420D-C9C9-E924-5528BBF93801}"/>
                        </a:ext>
                      </a:extLst>
                    </p:cNvPr>
                    <p:cNvSpPr/>
                    <p:nvPr/>
                  </p:nvSpPr>
                  <p:spPr>
                    <a:xfrm>
                      <a:off x="1795518" y="2242953"/>
                      <a:ext cx="4615735" cy="3571257"/>
                    </a:xfrm>
                    <a:custGeom>
                      <a:avLst/>
                      <a:gdLst>
                        <a:gd name="connsiteX0" fmla="*/ 4384948 w 4615735"/>
                        <a:gd name="connsiteY0" fmla="*/ 0 h 3571257"/>
                        <a:gd name="connsiteX1" fmla="*/ 230787 w 4615735"/>
                        <a:gd name="connsiteY1" fmla="*/ 0 h 3571257"/>
                        <a:gd name="connsiteX2" fmla="*/ 0 w 4615735"/>
                        <a:gd name="connsiteY2" fmla="*/ 210028 h 3571257"/>
                        <a:gd name="connsiteX3" fmla="*/ 0 w 4615735"/>
                        <a:gd name="connsiteY3" fmla="*/ 2731147 h 3571257"/>
                        <a:gd name="connsiteX4" fmla="*/ 230787 w 4615735"/>
                        <a:gd name="connsiteY4" fmla="*/ 2941174 h 3571257"/>
                        <a:gd name="connsiteX5" fmla="*/ 1903991 w 4615735"/>
                        <a:gd name="connsiteY5" fmla="*/ 2941174 h 3571257"/>
                        <a:gd name="connsiteX6" fmla="*/ 1903991 w 4615735"/>
                        <a:gd name="connsiteY6" fmla="*/ 3466244 h 3571257"/>
                        <a:gd name="connsiteX7" fmla="*/ 1269327 w 4615735"/>
                        <a:gd name="connsiteY7" fmla="*/ 3466244 h 3571257"/>
                        <a:gd name="connsiteX8" fmla="*/ 1269327 w 4615735"/>
                        <a:gd name="connsiteY8" fmla="*/ 3571257 h 3571257"/>
                        <a:gd name="connsiteX9" fmla="*/ 3346408 w 4615735"/>
                        <a:gd name="connsiteY9" fmla="*/ 3571257 h 3571257"/>
                        <a:gd name="connsiteX10" fmla="*/ 3346408 w 4615735"/>
                        <a:gd name="connsiteY10" fmla="*/ 3466244 h 3571257"/>
                        <a:gd name="connsiteX11" fmla="*/ 2711744 w 4615735"/>
                        <a:gd name="connsiteY11" fmla="*/ 3466244 h 3571257"/>
                        <a:gd name="connsiteX12" fmla="*/ 2711744 w 4615735"/>
                        <a:gd name="connsiteY12" fmla="*/ 2941174 h 3571257"/>
                        <a:gd name="connsiteX13" fmla="*/ 4384948 w 4615735"/>
                        <a:gd name="connsiteY13" fmla="*/ 2941174 h 3571257"/>
                        <a:gd name="connsiteX14" fmla="*/ 4615735 w 4615735"/>
                        <a:gd name="connsiteY14" fmla="*/ 2731147 h 3571257"/>
                        <a:gd name="connsiteX15" fmla="*/ 4615735 w 4615735"/>
                        <a:gd name="connsiteY15" fmla="*/ 210028 h 3571257"/>
                        <a:gd name="connsiteX16" fmla="*/ 4384948 w 4615735"/>
                        <a:gd name="connsiteY16" fmla="*/ 0 h 3571257"/>
                        <a:gd name="connsiteX17" fmla="*/ 2596351 w 4615735"/>
                        <a:gd name="connsiteY17" fmla="*/ 3466453 h 3571257"/>
                        <a:gd name="connsiteX18" fmla="*/ 2019384 w 4615735"/>
                        <a:gd name="connsiteY18" fmla="*/ 3466453 h 3571257"/>
                        <a:gd name="connsiteX19" fmla="*/ 2019384 w 4615735"/>
                        <a:gd name="connsiteY19" fmla="*/ 2941384 h 3571257"/>
                        <a:gd name="connsiteX20" fmla="*/ 2596351 w 4615735"/>
                        <a:gd name="connsiteY20" fmla="*/ 2941384 h 3571257"/>
                        <a:gd name="connsiteX21" fmla="*/ 4500342 w 4615735"/>
                        <a:gd name="connsiteY21" fmla="*/ 2731357 h 3571257"/>
                        <a:gd name="connsiteX22" fmla="*/ 4384948 w 4615735"/>
                        <a:gd name="connsiteY22" fmla="*/ 2836371 h 3571257"/>
                        <a:gd name="connsiteX23" fmla="*/ 230787 w 4615735"/>
                        <a:gd name="connsiteY23" fmla="*/ 2836371 h 3571257"/>
                        <a:gd name="connsiteX24" fmla="*/ 115393 w 4615735"/>
                        <a:gd name="connsiteY24" fmla="*/ 2731357 h 3571257"/>
                        <a:gd name="connsiteX25" fmla="*/ 115393 w 4615735"/>
                        <a:gd name="connsiteY25" fmla="*/ 210028 h 3571257"/>
                        <a:gd name="connsiteX26" fmla="*/ 230787 w 4615735"/>
                        <a:gd name="connsiteY26" fmla="*/ 105014 h 3571257"/>
                        <a:gd name="connsiteX27" fmla="*/ 4384948 w 4615735"/>
                        <a:gd name="connsiteY27" fmla="*/ 105014 h 3571257"/>
                        <a:gd name="connsiteX28" fmla="*/ 4500342 w 4615735"/>
                        <a:gd name="connsiteY28" fmla="*/ 210028 h 357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615735" h="3571257">
                          <a:moveTo>
                            <a:pt x="4384948" y="0"/>
                          </a:moveTo>
                          <a:lnTo>
                            <a:pt x="230787" y="0"/>
                          </a:lnTo>
                          <a:cubicBezTo>
                            <a:pt x="103485" y="347"/>
                            <a:pt x="380" y="94176"/>
                            <a:pt x="0" y="210028"/>
                          </a:cubicBezTo>
                          <a:lnTo>
                            <a:pt x="0" y="2731147"/>
                          </a:lnTo>
                          <a:cubicBezTo>
                            <a:pt x="412" y="2846988"/>
                            <a:pt x="103497" y="2940801"/>
                            <a:pt x="230787" y="2941174"/>
                          </a:cubicBezTo>
                          <a:lnTo>
                            <a:pt x="1903991" y="2941174"/>
                          </a:lnTo>
                          <a:lnTo>
                            <a:pt x="1903991" y="3466244"/>
                          </a:lnTo>
                          <a:lnTo>
                            <a:pt x="1269327" y="3466244"/>
                          </a:lnTo>
                          <a:lnTo>
                            <a:pt x="1269327" y="3571257"/>
                          </a:lnTo>
                          <a:lnTo>
                            <a:pt x="3346408" y="3571257"/>
                          </a:lnTo>
                          <a:lnTo>
                            <a:pt x="3346408" y="3466244"/>
                          </a:lnTo>
                          <a:lnTo>
                            <a:pt x="2711744" y="3466244"/>
                          </a:lnTo>
                          <a:lnTo>
                            <a:pt x="2711744" y="2941174"/>
                          </a:lnTo>
                          <a:lnTo>
                            <a:pt x="4384948" y="2941174"/>
                          </a:lnTo>
                          <a:cubicBezTo>
                            <a:pt x="4512239" y="2940801"/>
                            <a:pt x="4615325" y="2846988"/>
                            <a:pt x="4615735" y="2731147"/>
                          </a:cubicBezTo>
                          <a:lnTo>
                            <a:pt x="4615735" y="210028"/>
                          </a:lnTo>
                          <a:cubicBezTo>
                            <a:pt x="4615354" y="94176"/>
                            <a:pt x="4512250" y="347"/>
                            <a:pt x="4384948" y="0"/>
                          </a:cubicBezTo>
                          <a:close/>
                          <a:moveTo>
                            <a:pt x="2596351" y="3466453"/>
                          </a:moveTo>
                          <a:lnTo>
                            <a:pt x="2019384" y="3466453"/>
                          </a:lnTo>
                          <a:lnTo>
                            <a:pt x="2019384" y="2941384"/>
                          </a:lnTo>
                          <a:lnTo>
                            <a:pt x="2596351" y="2941384"/>
                          </a:lnTo>
                          <a:close/>
                          <a:moveTo>
                            <a:pt x="4500342" y="2731357"/>
                          </a:moveTo>
                          <a:cubicBezTo>
                            <a:pt x="4500342" y="2789356"/>
                            <a:pt x="4448680" y="2836371"/>
                            <a:pt x="4384948" y="2836371"/>
                          </a:cubicBezTo>
                          <a:lnTo>
                            <a:pt x="230787" y="2836371"/>
                          </a:lnTo>
                          <a:cubicBezTo>
                            <a:pt x="167055" y="2836371"/>
                            <a:pt x="115393" y="2789356"/>
                            <a:pt x="115393" y="2731357"/>
                          </a:cubicBezTo>
                          <a:lnTo>
                            <a:pt x="115393" y="210028"/>
                          </a:lnTo>
                          <a:cubicBezTo>
                            <a:pt x="115393" y="152028"/>
                            <a:pt x="167055" y="105014"/>
                            <a:pt x="230787" y="105014"/>
                          </a:cubicBezTo>
                          <a:lnTo>
                            <a:pt x="4384948" y="105014"/>
                          </a:lnTo>
                          <a:cubicBezTo>
                            <a:pt x="4448680" y="105014"/>
                            <a:pt x="4500342" y="152028"/>
                            <a:pt x="4500342" y="210028"/>
                          </a:cubicBezTo>
                          <a:close/>
                        </a:path>
                      </a:pathLst>
                    </a:custGeom>
                    <a:grpFill/>
                    <a:ln w="57646"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3E6295C9-05A7-7C68-E41C-7097BD7AAB03}"/>
                        </a:ext>
                      </a:extLst>
                    </p:cNvPr>
                    <p:cNvSpPr/>
                    <p:nvPr/>
                  </p:nvSpPr>
                  <p:spPr>
                    <a:xfrm>
                      <a:off x="2084001" y="2505488"/>
                      <a:ext cx="4038768" cy="2416052"/>
                    </a:xfrm>
                    <a:custGeom>
                      <a:avLst/>
                      <a:gdLst>
                        <a:gd name="connsiteX0" fmla="*/ 115393 w 4038768"/>
                        <a:gd name="connsiteY0" fmla="*/ 0 h 2416052"/>
                        <a:gd name="connsiteX1" fmla="*/ 0 w 4038768"/>
                        <a:gd name="connsiteY1" fmla="*/ 0 h 2416052"/>
                        <a:gd name="connsiteX2" fmla="*/ 0 w 4038768"/>
                        <a:gd name="connsiteY2" fmla="*/ 2416053 h 2416052"/>
                        <a:gd name="connsiteX3" fmla="*/ 4038768 w 4038768"/>
                        <a:gd name="connsiteY3" fmla="*/ 2416053 h 2416052"/>
                        <a:gd name="connsiteX4" fmla="*/ 4038768 w 4038768"/>
                        <a:gd name="connsiteY4" fmla="*/ 0 h 2416052"/>
                        <a:gd name="connsiteX5" fmla="*/ 115393 w 4038768"/>
                        <a:gd name="connsiteY5" fmla="*/ 0 h 2416052"/>
                        <a:gd name="connsiteX6" fmla="*/ 3923375 w 4038768"/>
                        <a:gd name="connsiteY6" fmla="*/ 2311039 h 2416052"/>
                        <a:gd name="connsiteX7" fmla="*/ 115393 w 4038768"/>
                        <a:gd name="connsiteY7" fmla="*/ 2311039 h 2416052"/>
                        <a:gd name="connsiteX8" fmla="*/ 115393 w 4038768"/>
                        <a:gd name="connsiteY8" fmla="*/ 105014 h 2416052"/>
                        <a:gd name="connsiteX9" fmla="*/ 3923375 w 4038768"/>
                        <a:gd name="connsiteY9" fmla="*/ 105014 h 2416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8768" h="2416052">
                          <a:moveTo>
                            <a:pt x="115393" y="0"/>
                          </a:moveTo>
                          <a:lnTo>
                            <a:pt x="0" y="0"/>
                          </a:lnTo>
                          <a:lnTo>
                            <a:pt x="0" y="2416053"/>
                          </a:lnTo>
                          <a:lnTo>
                            <a:pt x="4038768" y="2416053"/>
                          </a:lnTo>
                          <a:lnTo>
                            <a:pt x="4038768" y="0"/>
                          </a:lnTo>
                          <a:lnTo>
                            <a:pt x="115393" y="0"/>
                          </a:lnTo>
                          <a:close/>
                          <a:moveTo>
                            <a:pt x="3923375" y="2311039"/>
                          </a:moveTo>
                          <a:lnTo>
                            <a:pt x="115393" y="2311039"/>
                          </a:lnTo>
                          <a:lnTo>
                            <a:pt x="115393" y="105014"/>
                          </a:lnTo>
                          <a:lnTo>
                            <a:pt x="3923375" y="105014"/>
                          </a:lnTo>
                          <a:close/>
                        </a:path>
                      </a:pathLst>
                    </a:custGeom>
                    <a:grpFill/>
                    <a:ln w="57646" cap="flat">
                      <a:noFill/>
                      <a:prstDash val="solid"/>
                      <a:miter/>
                    </a:ln>
                  </p:spPr>
                  <p:txBody>
                    <a:bodyPr rtlCol="0" anchor="ctr"/>
                    <a:lstStyle/>
                    <a:p>
                      <a:endParaRPr lang="en-US"/>
                    </a:p>
                  </p:txBody>
                </p:sp>
              </p:grpSp>
              <p:pic>
                <p:nvPicPr>
                  <p:cNvPr id="4" name="Picture 3">
                    <a:extLst>
                      <a:ext uri="{FF2B5EF4-FFF2-40B4-BE49-F238E27FC236}">
                        <a16:creationId xmlns:a16="http://schemas.microsoft.com/office/drawing/2014/main" id="{1395EB0B-3827-A8F9-0C04-88CFB2D235B8}"/>
                      </a:ext>
                    </a:extLst>
                  </p:cNvPr>
                  <p:cNvPicPr>
                    <a:picLocks noChangeAspect="1"/>
                  </p:cNvPicPr>
                  <p:nvPr/>
                </p:nvPicPr>
                <p:blipFill>
                  <a:blip r:embed="rId3"/>
                  <a:stretch>
                    <a:fillRect/>
                  </a:stretch>
                </p:blipFill>
                <p:spPr>
                  <a:xfrm>
                    <a:off x="1056285" y="2097488"/>
                    <a:ext cx="3713696" cy="2013411"/>
                  </a:xfrm>
                  <a:prstGeom prst="rect">
                    <a:avLst/>
                  </a:prstGeom>
                  <a:ln>
                    <a:noFill/>
                  </a:ln>
                </p:spPr>
              </p:pic>
            </p:grpSp>
            <p:sp>
              <p:nvSpPr>
                <p:cNvPr id="14" name="TextBox 13">
                  <a:extLst>
                    <a:ext uri="{FF2B5EF4-FFF2-40B4-BE49-F238E27FC236}">
                      <a16:creationId xmlns:a16="http://schemas.microsoft.com/office/drawing/2014/main" id="{7112454A-2D00-DC35-4AE2-D3E0425F499B}"/>
                    </a:ext>
                  </a:extLst>
                </p:cNvPr>
                <p:cNvSpPr txBox="1"/>
                <p:nvPr/>
              </p:nvSpPr>
              <p:spPr>
                <a:xfrm>
                  <a:off x="267591" y="5335369"/>
                  <a:ext cx="5317724" cy="261610"/>
                </a:xfrm>
                <a:prstGeom prst="rect">
                  <a:avLst/>
                </a:prstGeom>
                <a:noFill/>
              </p:spPr>
              <p:txBody>
                <a:bodyPr wrap="square" rtlCol="0">
                  <a:spAutoFit/>
                </a:bodyPr>
                <a:lstStyle/>
                <a:p>
                  <a:pPr marL="285750" indent="-285750" algn="ctr">
                    <a:buFont typeface="Wingdings" panose="05000000000000000000" pitchFamily="2" charset="2"/>
                    <a:buChar char="q"/>
                  </a:pPr>
                  <a:r>
                    <a:rPr lang="en-US" sz="1100" dirty="0">
                      <a:solidFill>
                        <a:schemeClr val="bg1"/>
                      </a:solidFill>
                    </a:rPr>
                    <a:t>Click the blue box to activate your Vendor Portal user account</a:t>
                  </a:r>
                </a:p>
              </p:txBody>
            </p:sp>
          </p:grpSp>
        </p:grpSp>
        <p:sp>
          <p:nvSpPr>
            <p:cNvPr id="38" name="Rectangle 37">
              <a:extLst>
                <a:ext uri="{FF2B5EF4-FFF2-40B4-BE49-F238E27FC236}">
                  <a16:creationId xmlns:a16="http://schemas.microsoft.com/office/drawing/2014/main" id="{D31828CF-244A-E053-4728-308AF40BABDE}"/>
                </a:ext>
              </a:extLst>
            </p:cNvPr>
            <p:cNvSpPr/>
            <p:nvPr/>
          </p:nvSpPr>
          <p:spPr>
            <a:xfrm>
              <a:off x="201483" y="5854578"/>
              <a:ext cx="5436621" cy="432853"/>
            </a:xfrm>
            <a:prstGeom prst="rect">
              <a:avLst/>
            </a:prstGeom>
            <a:solidFill>
              <a:srgbClr val="CDCDCD"/>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US" sz="980" b="1" dirty="0">
                  <a:solidFill>
                    <a:srgbClr val="005288"/>
                  </a:solidFill>
                </a:rPr>
                <a:t>If you do not receive any Vendor Portal invitation link from us, please log a ticket through</a:t>
              </a:r>
            </a:p>
            <a:p>
              <a:pPr algn="r"/>
              <a:r>
                <a:rPr lang="en-US" sz="1020" b="1" i="1" dirty="0">
                  <a:solidFill>
                    <a:srgbClr val="005288"/>
                  </a:solidFill>
                  <a:hlinkClick r:id="rId4"/>
                </a:rPr>
                <a:t>Jabil FS2 Vendor Portal - Queries Form</a:t>
              </a:r>
              <a:endParaRPr lang="en-US" sz="1020" b="1" i="1" dirty="0">
                <a:solidFill>
                  <a:srgbClr val="005288"/>
                </a:solidFill>
              </a:endParaRPr>
            </a:p>
          </p:txBody>
        </p:sp>
      </p:grpSp>
      <p:pic>
        <p:nvPicPr>
          <p:cNvPr id="39" name="Picture 38" descr="Icon&#10;&#10;Description automatically generated">
            <a:extLst>
              <a:ext uri="{FF2B5EF4-FFF2-40B4-BE49-F238E27FC236}">
                <a16:creationId xmlns:a16="http://schemas.microsoft.com/office/drawing/2014/main" id="{F72A6E42-8C9C-9D66-4F29-5D649ABBC2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5027" y="5560226"/>
            <a:ext cx="548566" cy="852388"/>
          </a:xfrm>
          <a:prstGeom prst="rect">
            <a:avLst/>
          </a:prstGeom>
        </p:spPr>
      </p:pic>
      <p:grpSp>
        <p:nvGrpSpPr>
          <p:cNvPr id="62" name="Group 61">
            <a:extLst>
              <a:ext uri="{FF2B5EF4-FFF2-40B4-BE49-F238E27FC236}">
                <a16:creationId xmlns:a16="http://schemas.microsoft.com/office/drawing/2014/main" id="{216FF53F-3EC7-F427-6BB8-736B658B5E36}"/>
              </a:ext>
            </a:extLst>
          </p:cNvPr>
          <p:cNvGrpSpPr/>
          <p:nvPr/>
        </p:nvGrpSpPr>
        <p:grpSpPr>
          <a:xfrm>
            <a:off x="6144526" y="866434"/>
            <a:ext cx="5848383" cy="3534592"/>
            <a:chOff x="6356909" y="866434"/>
            <a:chExt cx="5636000" cy="3534592"/>
          </a:xfrm>
        </p:grpSpPr>
        <p:sp>
          <p:nvSpPr>
            <p:cNvPr id="32" name="Rectangle 31">
              <a:extLst>
                <a:ext uri="{FF2B5EF4-FFF2-40B4-BE49-F238E27FC236}">
                  <a16:creationId xmlns:a16="http://schemas.microsoft.com/office/drawing/2014/main" id="{E6AC6290-8D3A-D143-D02A-393C58D4885F}"/>
                </a:ext>
              </a:extLst>
            </p:cNvPr>
            <p:cNvSpPr/>
            <p:nvPr/>
          </p:nvSpPr>
          <p:spPr>
            <a:xfrm>
              <a:off x="6356909" y="866434"/>
              <a:ext cx="3867332" cy="3519135"/>
            </a:xfrm>
            <a:prstGeom prst="rect">
              <a:avLst/>
            </a:prstGeom>
            <a:solidFill>
              <a:schemeClr val="bg1">
                <a:lumMod val="95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B872227-5DE1-76DE-B227-9B33B281CFB5}"/>
                </a:ext>
              </a:extLst>
            </p:cNvPr>
            <p:cNvPicPr>
              <a:picLocks noChangeAspect="1"/>
            </p:cNvPicPr>
            <p:nvPr/>
          </p:nvPicPr>
          <p:blipFill rotWithShape="1">
            <a:blip r:embed="rId6"/>
            <a:srcRect l="22919" r="17259"/>
            <a:stretch/>
          </p:blipFill>
          <p:spPr>
            <a:xfrm>
              <a:off x="6474761" y="994703"/>
              <a:ext cx="3631627" cy="3262597"/>
            </a:xfrm>
            <a:prstGeom prst="rect">
              <a:avLst/>
            </a:prstGeom>
            <a:solidFill>
              <a:schemeClr val="accent1">
                <a:lumMod val="20000"/>
                <a:lumOff val="80000"/>
              </a:scheme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7" name="TextBox 36">
              <a:extLst>
                <a:ext uri="{FF2B5EF4-FFF2-40B4-BE49-F238E27FC236}">
                  <a16:creationId xmlns:a16="http://schemas.microsoft.com/office/drawing/2014/main" id="{A5452276-F595-F156-85B5-2A587CCA3946}"/>
                </a:ext>
              </a:extLst>
            </p:cNvPr>
            <p:cNvSpPr txBox="1"/>
            <p:nvPr/>
          </p:nvSpPr>
          <p:spPr>
            <a:xfrm>
              <a:off x="10224239" y="1541485"/>
              <a:ext cx="1685639" cy="2199946"/>
            </a:xfrm>
            <a:prstGeom prst="rect">
              <a:avLst/>
            </a:prstGeom>
            <a:noFill/>
          </p:spPr>
          <p:txBody>
            <a:bodyPr wrap="square" lIns="0" tIns="0" rIns="0" bIns="182880" rtlCol="0" anchor="t">
              <a:noAutofit/>
            </a:bodyPr>
            <a:lstStyle/>
            <a:p>
              <a:pPr marL="285750" marR="0" lvl="0" indent="-285750" defTabSz="914400" rtl="0" eaLnBrk="1" fontAlgn="auto" latinLnBrk="0" hangingPunct="1">
                <a:lnSpc>
                  <a:spcPct val="100000"/>
                </a:lnSpc>
                <a:spcBef>
                  <a:spcPts val="0"/>
                </a:spcBef>
                <a:spcAft>
                  <a:spcPts val="600"/>
                </a:spcAft>
                <a:buClr>
                  <a:srgbClr val="003C6B"/>
                </a:buClr>
                <a:buSzTx/>
                <a:buFont typeface="Wingdings" panose="05000000000000000000" pitchFamily="2" charset="2"/>
                <a:buChar char="q"/>
                <a:tabLst/>
                <a:defRPr/>
              </a:pPr>
              <a:r>
                <a:rPr lang="en-US" altLang="zh-TW" sz="1100" dirty="0">
                  <a:solidFill>
                    <a:srgbClr val="60605B"/>
                  </a:solidFill>
                  <a:latin typeface="+mj-lt"/>
                  <a:ea typeface="新細明體" panose="02020500000000000000" pitchFamily="18" charset="-120"/>
                </a:rPr>
                <a:t>You will be directed to Vendor Portal Account Activation page</a:t>
              </a:r>
            </a:p>
            <a:p>
              <a:pPr marL="285750" marR="0" lvl="0" indent="-285750" defTabSz="914400" rtl="0" eaLnBrk="1" fontAlgn="auto" latinLnBrk="0" hangingPunct="1">
                <a:lnSpc>
                  <a:spcPct val="100000"/>
                </a:lnSpc>
                <a:spcBef>
                  <a:spcPts val="0"/>
                </a:spcBef>
                <a:spcAft>
                  <a:spcPts val="600"/>
                </a:spcAft>
                <a:buClr>
                  <a:srgbClr val="003C6B"/>
                </a:buClr>
                <a:buSzTx/>
                <a:buFont typeface="Wingdings" panose="05000000000000000000" pitchFamily="2" charset="2"/>
                <a:buChar char="q"/>
                <a:tabLst/>
                <a:defRPr/>
              </a:pPr>
              <a:endParaRPr kumimoji="0" lang="en-US" altLang="zh-TW" sz="1100" b="0" i="0" u="none" strike="noStrike" kern="1200" cap="none" spc="0" normalizeH="0" baseline="0" noProof="0" dirty="0">
                <a:ln>
                  <a:noFill/>
                </a:ln>
                <a:solidFill>
                  <a:srgbClr val="60605B"/>
                </a:solidFill>
                <a:effectLst/>
                <a:uLnTx/>
                <a:uFillTx/>
                <a:latin typeface="+mj-lt"/>
                <a:ea typeface="新細明體" panose="02020500000000000000" pitchFamily="18" charset="-120"/>
                <a:cs typeface="+mn-cs"/>
              </a:endParaRPr>
            </a:p>
            <a:p>
              <a:pPr marL="285750" marR="0" lvl="0" indent="-285750" defTabSz="914400" rtl="0" eaLnBrk="1" fontAlgn="auto" latinLnBrk="0" hangingPunct="1">
                <a:lnSpc>
                  <a:spcPct val="100000"/>
                </a:lnSpc>
                <a:spcBef>
                  <a:spcPts val="0"/>
                </a:spcBef>
                <a:spcAft>
                  <a:spcPts val="600"/>
                </a:spcAft>
                <a:buClr>
                  <a:srgbClr val="003C6B"/>
                </a:buClr>
                <a:buSzTx/>
                <a:buFont typeface="Wingdings" panose="05000000000000000000" pitchFamily="2" charset="2"/>
                <a:buChar char="q"/>
                <a:tabLst/>
                <a:defRPr/>
              </a:pPr>
              <a:r>
                <a:rPr lang="en-US" altLang="zh-TW" sz="1100" dirty="0">
                  <a:solidFill>
                    <a:srgbClr val="60605B"/>
                  </a:solidFill>
                  <a:latin typeface="+mj-lt"/>
                  <a:ea typeface="新細明體" panose="02020500000000000000" pitchFamily="18" charset="-120"/>
                </a:rPr>
                <a:t>Ensure your details is correct</a:t>
              </a:r>
            </a:p>
            <a:p>
              <a:pPr marL="285750" marR="0" lvl="0" indent="-285750" defTabSz="914400" rtl="0" eaLnBrk="1" fontAlgn="auto" latinLnBrk="0" hangingPunct="1">
                <a:lnSpc>
                  <a:spcPct val="100000"/>
                </a:lnSpc>
                <a:spcBef>
                  <a:spcPts val="0"/>
                </a:spcBef>
                <a:spcAft>
                  <a:spcPts val="600"/>
                </a:spcAft>
                <a:buClr>
                  <a:srgbClr val="003C6B"/>
                </a:buClr>
                <a:buSzTx/>
                <a:buFont typeface="Wingdings" panose="05000000000000000000" pitchFamily="2" charset="2"/>
                <a:buChar char="q"/>
                <a:tabLst/>
                <a:defRPr/>
              </a:pPr>
              <a:endParaRPr lang="en-US" altLang="zh-TW" sz="1100" dirty="0">
                <a:solidFill>
                  <a:srgbClr val="60605B"/>
                </a:solidFill>
                <a:latin typeface="+mj-lt"/>
                <a:ea typeface="新細明體" panose="02020500000000000000" pitchFamily="18" charset="-120"/>
              </a:endParaRPr>
            </a:p>
            <a:p>
              <a:pPr marL="285750" marR="0" lvl="0" indent="-285750" defTabSz="914400" rtl="0" eaLnBrk="1" fontAlgn="auto" latinLnBrk="0" hangingPunct="1">
                <a:lnSpc>
                  <a:spcPct val="100000"/>
                </a:lnSpc>
                <a:spcBef>
                  <a:spcPts val="0"/>
                </a:spcBef>
                <a:spcAft>
                  <a:spcPts val="600"/>
                </a:spcAft>
                <a:buClr>
                  <a:srgbClr val="003C6B"/>
                </a:buClr>
                <a:buSzTx/>
                <a:buFont typeface="Wingdings" panose="05000000000000000000" pitchFamily="2" charset="2"/>
                <a:buChar char="q"/>
                <a:tabLst/>
                <a:defRPr/>
              </a:pPr>
              <a:r>
                <a:rPr lang="en-US" altLang="zh-TW" sz="1100" dirty="0">
                  <a:solidFill>
                    <a:srgbClr val="60605B"/>
                  </a:solidFill>
                  <a:latin typeface="+mj-lt"/>
                  <a:ea typeface="新細明體" panose="02020500000000000000" pitchFamily="18" charset="-120"/>
                </a:rPr>
                <a:t>Set your own password, then click “Save”</a:t>
              </a:r>
            </a:p>
          </p:txBody>
        </p:sp>
        <p:sp>
          <p:nvSpPr>
            <p:cNvPr id="44" name="Rectangle 43">
              <a:extLst>
                <a:ext uri="{FF2B5EF4-FFF2-40B4-BE49-F238E27FC236}">
                  <a16:creationId xmlns:a16="http://schemas.microsoft.com/office/drawing/2014/main" id="{CDFDDDFF-6771-571B-1B30-68819770A2B5}"/>
                </a:ext>
              </a:extLst>
            </p:cNvPr>
            <p:cNvSpPr/>
            <p:nvPr/>
          </p:nvSpPr>
          <p:spPr>
            <a:xfrm>
              <a:off x="6356910" y="881891"/>
              <a:ext cx="5635999" cy="3519135"/>
            </a:xfrm>
            <a:prstGeom prst="rect">
              <a:avLst/>
            </a:prstGeom>
            <a:no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3" name="Table 52">
            <a:extLst>
              <a:ext uri="{FF2B5EF4-FFF2-40B4-BE49-F238E27FC236}">
                <a16:creationId xmlns:a16="http://schemas.microsoft.com/office/drawing/2014/main" id="{43050786-5F79-C5B8-DE89-7CA2EE698D60}"/>
              </a:ext>
            </a:extLst>
          </p:cNvPr>
          <p:cNvGraphicFramePr>
            <a:graphicFrameLocks noGrp="1"/>
          </p:cNvGraphicFramePr>
          <p:nvPr/>
        </p:nvGraphicFramePr>
        <p:xfrm>
          <a:off x="6144526" y="4505875"/>
          <a:ext cx="5848383" cy="1828800"/>
        </p:xfrm>
        <a:graphic>
          <a:graphicData uri="http://schemas.openxmlformats.org/drawingml/2006/table">
            <a:tbl>
              <a:tblPr/>
              <a:tblGrid>
                <a:gridCol w="5848383">
                  <a:extLst>
                    <a:ext uri="{9D8B030D-6E8A-4147-A177-3AD203B41FA5}">
                      <a16:colId xmlns:a16="http://schemas.microsoft.com/office/drawing/2014/main" val="552644619"/>
                    </a:ext>
                  </a:extLst>
                </a:gridCol>
              </a:tblGrid>
              <a:tr h="274320">
                <a:tc>
                  <a:txBody>
                    <a:bodyPr/>
                    <a:lstStyle/>
                    <a:p>
                      <a:pPr algn="ctr"/>
                      <a:r>
                        <a:rPr lang="en-US" b="1" dirty="0">
                          <a:solidFill>
                            <a:srgbClr val="005288"/>
                          </a:solidFill>
                        </a:rPr>
                        <a:t>Things to take note:</a:t>
                      </a:r>
                    </a:p>
                  </a:txBody>
                  <a:tcPr>
                    <a:lnL w="38100" cmpd="sng">
                      <a:solidFill>
                        <a:srgbClr val="005288"/>
                      </a:solidFill>
                      <a:prstDash val="solid"/>
                    </a:lnL>
                    <a:lnR w="38100" cmpd="sng">
                      <a:solidFill>
                        <a:srgbClr val="005288"/>
                      </a:solidFill>
                      <a:prstDash val="solid"/>
                    </a:lnR>
                    <a:lnT w="38100" cmpd="sng">
                      <a:solidFill>
                        <a:srgbClr val="005288"/>
                      </a:solidFill>
                      <a:prstDash val="solid"/>
                    </a:lnT>
                    <a:lnB w="38100" cap="flat" cmpd="sng" algn="ctr">
                      <a:solidFill>
                        <a:srgbClr val="005288"/>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971485387"/>
                  </a:ext>
                </a:extLst>
              </a:tr>
              <a:tr h="1463040">
                <a:tc>
                  <a:txBody>
                    <a:bodyPr/>
                    <a:lstStyle/>
                    <a:p>
                      <a:pPr marL="285750" indent="-285750" algn="l">
                        <a:buFont typeface="Wingdings" panose="05000000000000000000" pitchFamily="2" charset="2"/>
                        <a:buChar char="Ø"/>
                      </a:pPr>
                      <a:r>
                        <a:rPr lang="en-US" sz="1100" dirty="0"/>
                        <a:t>Each account registration link can only be activated once</a:t>
                      </a:r>
                    </a:p>
                    <a:p>
                      <a:pPr marL="285750" indent="-285750" algn="l">
                        <a:buFont typeface="Wingdings" panose="05000000000000000000" pitchFamily="2" charset="2"/>
                        <a:buChar char="Ø"/>
                      </a:pPr>
                      <a:endParaRPr lang="en-US" sz="1100" dirty="0"/>
                    </a:p>
                    <a:p>
                      <a:pPr marL="285750" indent="-285750" algn="l">
                        <a:buFont typeface="Wingdings" panose="05000000000000000000" pitchFamily="2" charset="2"/>
                        <a:buChar char="Ø"/>
                      </a:pPr>
                      <a:r>
                        <a:rPr lang="en-US" sz="1100" dirty="0"/>
                        <a:t>If you are not the right person to access to Vendor Portal, please log a ticket using the </a:t>
                      </a:r>
                      <a:r>
                        <a:rPr lang="en-US" sz="1100" b="1" i="1" dirty="0">
                          <a:hlinkClick r:id="rId4"/>
                        </a:rPr>
                        <a:t>Jabil FS2 Vendor Portal - Queries Form</a:t>
                      </a:r>
                      <a:endParaRPr lang="en-US" sz="1100" b="1" i="1" dirty="0"/>
                    </a:p>
                    <a:p>
                      <a:pPr marL="285750" indent="-285750" algn="l">
                        <a:buFont typeface="Wingdings" panose="05000000000000000000" pitchFamily="2" charset="2"/>
                        <a:buChar char="Ø"/>
                      </a:pPr>
                      <a:endParaRPr lang="en-US" sz="1100" dirty="0"/>
                    </a:p>
                    <a:p>
                      <a:pPr marL="285750" indent="-285750" algn="l">
                        <a:buFont typeface="Wingdings" panose="05000000000000000000" pitchFamily="2" charset="2"/>
                        <a:buChar char="Ø"/>
                      </a:pPr>
                      <a:r>
                        <a:rPr lang="en-US" sz="1100" dirty="0"/>
                        <a:t>Shared mailbox required for Vendor Portal registration if more than two users need access </a:t>
                      </a:r>
                      <a:r>
                        <a:rPr lang="en-US" sz="1050" b="1" i="1" dirty="0">
                          <a:solidFill>
                            <a:schemeClr val="accent6">
                              <a:lumMod val="60000"/>
                              <a:lumOff val="40000"/>
                            </a:schemeClr>
                          </a:solidFill>
                        </a:rPr>
                        <a:t>(Note: A distribution list is not feasible and not acceptable)</a:t>
                      </a:r>
                      <a:endParaRPr lang="en-US" sz="1100" b="1" i="1" dirty="0">
                        <a:solidFill>
                          <a:schemeClr val="accent6">
                            <a:lumMod val="60000"/>
                            <a:lumOff val="40000"/>
                          </a:schemeClr>
                        </a:solidFill>
                      </a:endParaRPr>
                    </a:p>
                  </a:txBody>
                  <a:tcPr anchor="ctr">
                    <a:lnL w="38100" cmpd="sng">
                      <a:solidFill>
                        <a:srgbClr val="005288"/>
                      </a:solidFill>
                      <a:prstDash val="solid"/>
                    </a:lnL>
                    <a:lnR w="38100" cmpd="sng">
                      <a:solidFill>
                        <a:srgbClr val="005288"/>
                      </a:solidFill>
                      <a:prstDash val="solid"/>
                    </a:lnR>
                    <a:lnT w="38100" cmpd="sng">
                      <a:solidFill>
                        <a:srgbClr val="005288"/>
                      </a:solidFill>
                      <a:prstDash val="solid"/>
                    </a:lnT>
                    <a:lnB w="38100" cmpd="sng">
                      <a:solidFill>
                        <a:srgbClr val="005288"/>
                      </a:solidFill>
                      <a:prstDash val="solid"/>
                    </a:lnB>
                    <a:solidFill>
                      <a:schemeClr val="bg1"/>
                    </a:solidFill>
                  </a:tcPr>
                </a:tc>
                <a:extLst>
                  <a:ext uri="{0D108BD9-81ED-4DB2-BD59-A6C34878D82A}">
                    <a16:rowId xmlns:a16="http://schemas.microsoft.com/office/drawing/2014/main" val="2001354574"/>
                  </a:ext>
                </a:extLst>
              </a:tr>
            </a:tbl>
          </a:graphicData>
        </a:graphic>
      </p:graphicFrame>
      <p:sp>
        <p:nvSpPr>
          <p:cNvPr id="65" name="Isosceles Triangle 64">
            <a:extLst>
              <a:ext uri="{FF2B5EF4-FFF2-40B4-BE49-F238E27FC236}">
                <a16:creationId xmlns:a16="http://schemas.microsoft.com/office/drawing/2014/main" id="{C0AE373B-C72B-EF52-255D-3C26EE383163}"/>
              </a:ext>
            </a:extLst>
          </p:cNvPr>
          <p:cNvSpPr/>
          <p:nvPr/>
        </p:nvSpPr>
        <p:spPr>
          <a:xfrm rot="5400000">
            <a:off x="5242875" y="3372326"/>
            <a:ext cx="1285168" cy="412524"/>
          </a:xfrm>
          <a:prstGeom prst="triangl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a:extLst>
              <a:ext uri="{FF2B5EF4-FFF2-40B4-BE49-F238E27FC236}">
                <a16:creationId xmlns:a16="http://schemas.microsoft.com/office/drawing/2014/main" id="{04C7E0CD-D438-CEEC-3E7A-2EC409FC0E2D}"/>
              </a:ext>
            </a:extLst>
          </p:cNvPr>
          <p:cNvSpPr txBox="1"/>
          <p:nvPr/>
        </p:nvSpPr>
        <p:spPr>
          <a:xfrm>
            <a:off x="0" y="106536"/>
            <a:ext cx="12192000" cy="646331"/>
          </a:xfrm>
          <a:prstGeom prst="rect">
            <a:avLst/>
          </a:prstGeom>
          <a:noFill/>
        </p:spPr>
        <p:txBody>
          <a:bodyPr wrap="square">
            <a:spAutoFit/>
          </a:bodyPr>
          <a:lstStyle/>
          <a:p>
            <a:r>
              <a:rPr lang="en-US" sz="3600" b="1" dirty="0">
                <a:latin typeface="72 Black" panose="020B0A04030603020204" pitchFamily="34" charset="0"/>
                <a:cs typeface="72 Black" panose="020B0A04030603020204" pitchFamily="34" charset="0"/>
              </a:rPr>
              <a:t>1. User Account Activation</a:t>
            </a:r>
          </a:p>
        </p:txBody>
      </p:sp>
      <p:grpSp>
        <p:nvGrpSpPr>
          <p:cNvPr id="68" name="Group 67">
            <a:extLst>
              <a:ext uri="{FF2B5EF4-FFF2-40B4-BE49-F238E27FC236}">
                <a16:creationId xmlns:a16="http://schemas.microsoft.com/office/drawing/2014/main" id="{4448655D-B235-14B2-9A9C-E35413C51418}"/>
              </a:ext>
            </a:extLst>
          </p:cNvPr>
          <p:cNvGrpSpPr/>
          <p:nvPr/>
        </p:nvGrpSpPr>
        <p:grpSpPr>
          <a:xfrm>
            <a:off x="10035298" y="6439524"/>
            <a:ext cx="1501707" cy="366283"/>
            <a:chOff x="7315520" y="1867791"/>
            <a:chExt cx="3425620" cy="835547"/>
          </a:xfrm>
        </p:grpSpPr>
        <p:sp>
          <p:nvSpPr>
            <p:cNvPr id="69" name="Oval 68">
              <a:extLst>
                <a:ext uri="{FF2B5EF4-FFF2-40B4-BE49-F238E27FC236}">
                  <a16:creationId xmlns:a16="http://schemas.microsoft.com/office/drawing/2014/main" id="{B534ED55-DCBC-390F-4A4D-5A0F06170B57}"/>
                </a:ext>
              </a:extLst>
            </p:cNvPr>
            <p:cNvSpPr/>
            <p:nvPr/>
          </p:nvSpPr>
          <p:spPr>
            <a:xfrm>
              <a:off x="9905695" y="1867850"/>
              <a:ext cx="835445" cy="835488"/>
            </a:xfrm>
            <a:prstGeom prst="ellipse">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0" name="Freeform: Shape 69">
              <a:extLst>
                <a:ext uri="{FF2B5EF4-FFF2-40B4-BE49-F238E27FC236}">
                  <a16:creationId xmlns:a16="http://schemas.microsoft.com/office/drawing/2014/main" id="{E813E950-EE85-1927-72EB-929EED064D04}"/>
                </a:ext>
              </a:extLst>
            </p:cNvPr>
            <p:cNvSpPr/>
            <p:nvPr/>
          </p:nvSpPr>
          <p:spPr>
            <a:xfrm>
              <a:off x="9933639"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53327" tIns="153328" rIns="153326" bIns="153328" numCol="1" spcCol="1270" anchor="ctr" anchorCtr="0">
              <a:noAutofit/>
            </a:bodyPr>
            <a:lstStyle/>
            <a:p>
              <a:pPr marL="0" lvl="0" indent="0" algn="ctr" defTabSz="1466850">
                <a:lnSpc>
                  <a:spcPct val="90000"/>
                </a:lnSpc>
                <a:spcBef>
                  <a:spcPct val="0"/>
                </a:spcBef>
                <a:spcAft>
                  <a:spcPct val="35000"/>
                </a:spcAft>
                <a:buNone/>
              </a:pPr>
              <a:endParaRPr lang="en-US" sz="3300" kern="1200"/>
            </a:p>
          </p:txBody>
        </p:sp>
        <p:sp>
          <p:nvSpPr>
            <p:cNvPr id="71" name="Teardrop 70">
              <a:extLst>
                <a:ext uri="{FF2B5EF4-FFF2-40B4-BE49-F238E27FC236}">
                  <a16:creationId xmlns:a16="http://schemas.microsoft.com/office/drawing/2014/main" id="{3DC95D3B-C027-015B-5353-DA49DCF1AC98}"/>
                </a:ext>
              </a:extLst>
            </p:cNvPr>
            <p:cNvSpPr/>
            <p:nvPr/>
          </p:nvSpPr>
          <p:spPr>
            <a:xfrm rot="2700000">
              <a:off x="9038717"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2" name="Freeform: Shape 71">
              <a:extLst>
                <a:ext uri="{FF2B5EF4-FFF2-40B4-BE49-F238E27FC236}">
                  <a16:creationId xmlns:a16="http://schemas.microsoft.com/office/drawing/2014/main" id="{10F55BCC-0EEB-ED98-693B-0B0F3B0B4370}"/>
                </a:ext>
              </a:extLst>
            </p:cNvPr>
            <p:cNvSpPr/>
            <p:nvPr/>
          </p:nvSpPr>
          <p:spPr>
            <a:xfrm>
              <a:off x="907025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6" tIns="130468" rIns="130467" bIns="130468" numCol="1" spcCol="1270" anchor="ctr" anchorCtr="0">
              <a:noAutofit/>
            </a:bodyPr>
            <a:lstStyle/>
            <a:p>
              <a:pPr marL="0" lvl="0" indent="0" algn="ctr" defTabSz="666750">
                <a:lnSpc>
                  <a:spcPct val="90000"/>
                </a:lnSpc>
                <a:spcBef>
                  <a:spcPct val="0"/>
                </a:spcBef>
                <a:spcAft>
                  <a:spcPct val="35000"/>
                </a:spcAft>
                <a:buNone/>
              </a:pPr>
              <a:endParaRPr lang="en-US" sz="1500" kern="1200"/>
            </a:p>
          </p:txBody>
        </p:sp>
        <p:sp>
          <p:nvSpPr>
            <p:cNvPr id="73" name="Teardrop 72">
              <a:extLst>
                <a:ext uri="{FF2B5EF4-FFF2-40B4-BE49-F238E27FC236}">
                  <a16:creationId xmlns:a16="http://schemas.microsoft.com/office/drawing/2014/main" id="{710B3AFC-AACE-69C2-1EE1-E0FA099ABB92}"/>
                </a:ext>
              </a:extLst>
            </p:cNvPr>
            <p:cNvSpPr/>
            <p:nvPr/>
          </p:nvSpPr>
          <p:spPr>
            <a:xfrm rot="2700000">
              <a:off x="817891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4" name="Freeform: Shape 73">
              <a:extLst>
                <a:ext uri="{FF2B5EF4-FFF2-40B4-BE49-F238E27FC236}">
                  <a16:creationId xmlns:a16="http://schemas.microsoft.com/office/drawing/2014/main" id="{340C4799-C650-845F-E55D-6F5CD06E9089}"/>
                </a:ext>
              </a:extLst>
            </p:cNvPr>
            <p:cNvSpPr/>
            <p:nvPr/>
          </p:nvSpPr>
          <p:spPr>
            <a:xfrm>
              <a:off x="820686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sp>
          <p:nvSpPr>
            <p:cNvPr id="75" name="Teardrop 74">
              <a:extLst>
                <a:ext uri="{FF2B5EF4-FFF2-40B4-BE49-F238E27FC236}">
                  <a16:creationId xmlns:a16="http://schemas.microsoft.com/office/drawing/2014/main" id="{67205D1D-0A52-45F9-8264-AB1B2CC1980E}"/>
                </a:ext>
              </a:extLst>
            </p:cNvPr>
            <p:cNvSpPr/>
            <p:nvPr/>
          </p:nvSpPr>
          <p:spPr>
            <a:xfrm rot="2700000">
              <a:off x="731552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6" name="Freeform: Shape 75">
              <a:extLst>
                <a:ext uri="{FF2B5EF4-FFF2-40B4-BE49-F238E27FC236}">
                  <a16:creationId xmlns:a16="http://schemas.microsoft.com/office/drawing/2014/main" id="{37A59E27-95A6-BE74-1789-AFCB279E89BC}"/>
                </a:ext>
              </a:extLst>
            </p:cNvPr>
            <p:cNvSpPr/>
            <p:nvPr/>
          </p:nvSpPr>
          <p:spPr>
            <a:xfrm>
              <a:off x="7343471"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alpha val="90000"/>
              </a:srgbClr>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pic>
          <p:nvPicPr>
            <p:cNvPr id="77" name="Picture 76">
              <a:extLst>
                <a:ext uri="{FF2B5EF4-FFF2-40B4-BE49-F238E27FC236}">
                  <a16:creationId xmlns:a16="http://schemas.microsoft.com/office/drawing/2014/main" id="{4253E3EB-F2C1-1508-4CD7-8ED5EEEF6C3A}"/>
                </a:ext>
              </a:extLst>
            </p:cNvPr>
            <p:cNvPicPr>
              <a:picLocks noChangeAspect="1"/>
            </p:cNvPicPr>
            <p:nvPr/>
          </p:nvPicPr>
          <p:blipFill>
            <a:blip r:embed="rId7">
              <a:biLevel thresh="25000"/>
            </a:blip>
            <a:stretch>
              <a:fillRect/>
            </a:stretch>
          </p:blipFill>
          <p:spPr>
            <a:xfrm>
              <a:off x="7485923" y="2038087"/>
              <a:ext cx="495013" cy="495013"/>
            </a:xfrm>
            <a:prstGeom prst="rect">
              <a:avLst/>
            </a:prstGeom>
            <a:noFill/>
            <a:effectLst>
              <a:glow rad="63500">
                <a:schemeClr val="accent1">
                  <a:satMod val="175000"/>
                  <a:alpha val="40000"/>
                </a:schemeClr>
              </a:glow>
            </a:effectLst>
          </p:spPr>
        </p:pic>
        <p:pic>
          <p:nvPicPr>
            <p:cNvPr id="78" name="Picture 77">
              <a:hlinkClick r:id="rId8" action="ppaction://hlinksldjump"/>
              <a:extLst>
                <a:ext uri="{FF2B5EF4-FFF2-40B4-BE49-F238E27FC236}">
                  <a16:creationId xmlns:a16="http://schemas.microsoft.com/office/drawing/2014/main" id="{5E49DE85-1F43-C0B8-E315-2989AA6F4E21}"/>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8349312" y="2038087"/>
              <a:ext cx="495013" cy="495013"/>
            </a:xfrm>
            <a:prstGeom prst="rect">
              <a:avLst/>
            </a:prstGeom>
            <a:noFill/>
            <a:effectLst/>
          </p:spPr>
        </p:pic>
        <p:pic>
          <p:nvPicPr>
            <p:cNvPr id="79" name="Picture 78">
              <a:hlinkClick r:id="rId10" action="ppaction://hlinksldjump"/>
              <a:extLst>
                <a:ext uri="{FF2B5EF4-FFF2-40B4-BE49-F238E27FC236}">
                  <a16:creationId xmlns:a16="http://schemas.microsoft.com/office/drawing/2014/main" id="{096AC34C-9280-1C45-F0AD-FF3D0D7E701C}"/>
                </a:ext>
              </a:extLst>
            </p:cNvPr>
            <p:cNvPicPr>
              <a:picLocks noChangeAspect="1"/>
            </p:cNvPicPr>
            <p:nvPr/>
          </p:nvPicPr>
          <p:blipFill>
            <a:blip r:embed="rId11">
              <a:biLevel thresh="25000"/>
              <a:extLst>
                <a:ext uri="{28A0092B-C50C-407E-A947-70E740481C1C}">
                  <a14:useLocalDpi xmlns:a14="http://schemas.microsoft.com/office/drawing/2010/main" val="0"/>
                </a:ext>
              </a:extLst>
            </a:blip>
            <a:stretch>
              <a:fillRect/>
            </a:stretch>
          </p:blipFill>
          <p:spPr>
            <a:xfrm>
              <a:off x="9212702" y="2038087"/>
              <a:ext cx="495013" cy="495013"/>
            </a:xfrm>
            <a:prstGeom prst="rect">
              <a:avLst/>
            </a:prstGeom>
            <a:noFill/>
            <a:effectLst/>
          </p:spPr>
        </p:pic>
        <p:pic>
          <p:nvPicPr>
            <p:cNvPr id="80" name="Picture 79">
              <a:hlinkClick r:id="rId12" action="ppaction://hlinksldjump"/>
              <a:extLst>
                <a:ext uri="{FF2B5EF4-FFF2-40B4-BE49-F238E27FC236}">
                  <a16:creationId xmlns:a16="http://schemas.microsoft.com/office/drawing/2014/main" id="{51D021FD-1811-3740-37A8-38206BAF6BDF}"/>
                </a:ext>
              </a:extLst>
            </p:cNvPr>
            <p:cNvPicPr>
              <a:picLocks noChangeAspect="1"/>
            </p:cNvPicPr>
            <p:nvPr/>
          </p:nvPicPr>
          <p:blipFill>
            <a:blip r:embed="rId13">
              <a:biLevel thresh="25000"/>
            </a:blip>
            <a:stretch>
              <a:fillRect/>
            </a:stretch>
          </p:blipFill>
          <p:spPr>
            <a:xfrm>
              <a:off x="10076091" y="2038087"/>
              <a:ext cx="495013" cy="495013"/>
            </a:xfrm>
            <a:prstGeom prst="rect">
              <a:avLst/>
            </a:prstGeom>
            <a:noFill/>
            <a:effectLst/>
          </p:spPr>
        </p:pic>
      </p:grpSp>
      <p:pic>
        <p:nvPicPr>
          <p:cNvPr id="18" name="Picture 17">
            <a:hlinkClick r:id="rId14" action="ppaction://hlinksldjump"/>
            <a:extLst>
              <a:ext uri="{FF2B5EF4-FFF2-40B4-BE49-F238E27FC236}">
                <a16:creationId xmlns:a16="http://schemas.microsoft.com/office/drawing/2014/main" id="{6EE2C190-511F-2DDE-CFE0-0A1A34A2363B}"/>
              </a:ext>
            </a:extLst>
          </p:cNvPr>
          <p:cNvPicPr>
            <a:picLocks noChangeAspect="1"/>
          </p:cNvPicPr>
          <p:nvPr/>
        </p:nvPicPr>
        <p:blipFill>
          <a:blip r:embed="rId15"/>
          <a:stretch>
            <a:fillRect/>
          </a:stretch>
        </p:blipFill>
        <p:spPr>
          <a:xfrm>
            <a:off x="11170767" y="523325"/>
            <a:ext cx="908383" cy="384081"/>
          </a:xfrm>
          <a:prstGeom prst="rect">
            <a:avLst/>
          </a:prstGeom>
        </p:spPr>
      </p:pic>
    </p:spTree>
    <p:extLst>
      <p:ext uri="{BB962C8B-B14F-4D97-AF65-F5344CB8AC3E}">
        <p14:creationId xmlns:p14="http://schemas.microsoft.com/office/powerpoint/2010/main" val="1575244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126149-4AF9-AB9D-8A25-F39FAABDAB46}"/>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grpSp>
        <p:nvGrpSpPr>
          <p:cNvPr id="10" name="Group 9">
            <a:extLst>
              <a:ext uri="{FF2B5EF4-FFF2-40B4-BE49-F238E27FC236}">
                <a16:creationId xmlns:a16="http://schemas.microsoft.com/office/drawing/2014/main" id="{C8D209C2-8F2E-F1C5-62B6-175DF3EF818D}"/>
              </a:ext>
            </a:extLst>
          </p:cNvPr>
          <p:cNvGrpSpPr/>
          <p:nvPr/>
        </p:nvGrpSpPr>
        <p:grpSpPr>
          <a:xfrm>
            <a:off x="84690" y="960669"/>
            <a:ext cx="3466375" cy="2057734"/>
            <a:chOff x="164592" y="1164860"/>
            <a:chExt cx="3466375" cy="2057734"/>
          </a:xfrm>
        </p:grpSpPr>
        <p:sp>
          <p:nvSpPr>
            <p:cNvPr id="11" name="Rectangle 10">
              <a:extLst>
                <a:ext uri="{FF2B5EF4-FFF2-40B4-BE49-F238E27FC236}">
                  <a16:creationId xmlns:a16="http://schemas.microsoft.com/office/drawing/2014/main" id="{C3262391-AE55-F403-CFA2-C92B4B9D3E64}"/>
                </a:ext>
              </a:extLst>
            </p:cNvPr>
            <p:cNvSpPr/>
            <p:nvPr/>
          </p:nvSpPr>
          <p:spPr>
            <a:xfrm>
              <a:off x="164592" y="1164860"/>
              <a:ext cx="3359843" cy="2057734"/>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E69A1378-2D68-DC30-4A44-62F65E09A9CB}"/>
                </a:ext>
              </a:extLst>
            </p:cNvPr>
            <p:cNvSpPr txBox="1"/>
            <p:nvPr/>
          </p:nvSpPr>
          <p:spPr>
            <a:xfrm>
              <a:off x="164592" y="2281561"/>
              <a:ext cx="3466375" cy="900246"/>
            </a:xfrm>
            <a:prstGeom prst="rect">
              <a:avLst/>
            </a:prstGeom>
            <a:noFill/>
          </p:spPr>
          <p:txBody>
            <a:bodyPr wrap="square" rtlCol="0">
              <a:spAutoFit/>
            </a:bodyPr>
            <a:lstStyle/>
            <a:p>
              <a:pPr marL="171450" indent="-171450">
                <a:buFont typeface="Wingdings" panose="05000000000000000000" pitchFamily="2" charset="2"/>
                <a:buChar char="q"/>
              </a:pPr>
              <a:r>
                <a:rPr lang="en-US" sz="1050" dirty="0">
                  <a:latin typeface="Century Gothic" panose="020B0502020202020204" pitchFamily="34" charset="0"/>
                </a:rPr>
                <a:t>Click on the "Purchase Orders" tile</a:t>
              </a:r>
            </a:p>
            <a:p>
              <a:pPr marL="171450" indent="-171450">
                <a:buFont typeface="Arial" panose="020B0604020202020204" pitchFamily="34" charset="0"/>
                <a:buChar char="•"/>
              </a:pPr>
              <a:endParaRPr lang="en-US" sz="1050" dirty="0">
                <a:latin typeface="Century Gothic" panose="020B0502020202020204" pitchFamily="34" charset="0"/>
              </a:endParaRPr>
            </a:p>
            <a:p>
              <a:pPr marL="171450" indent="-171450">
                <a:buFont typeface="Wingdings" panose="05000000000000000000" pitchFamily="2" charset="2"/>
                <a:buChar char="q"/>
              </a:pPr>
              <a:r>
                <a:rPr lang="en-US" sz="1050" dirty="0">
                  <a:latin typeface="Century Gothic" panose="020B0502020202020204" pitchFamily="34" charset="0"/>
                </a:rPr>
                <a:t>This tile displays the open Purchase Orders with suppliers, at the same time enabling invoice submission directly from the purchase order</a:t>
              </a:r>
            </a:p>
          </p:txBody>
        </p:sp>
        <p:pic>
          <p:nvPicPr>
            <p:cNvPr id="13" name="Picture 5" descr="Graphical user interface, text, application&#10;&#10;Description automatically generated">
              <a:extLst>
                <a:ext uri="{FF2B5EF4-FFF2-40B4-BE49-F238E27FC236}">
                  <a16:creationId xmlns:a16="http://schemas.microsoft.com/office/drawing/2014/main" id="{C277F2BF-5836-4D1A-B8D0-5242BECE692C}"/>
                </a:ext>
              </a:extLst>
            </p:cNvPr>
            <p:cNvPicPr>
              <a:picLocks noChangeAspect="1"/>
            </p:cNvPicPr>
            <p:nvPr/>
          </p:nvPicPr>
          <p:blipFill>
            <a:blip r:embed="rId3"/>
            <a:stretch>
              <a:fillRect/>
            </a:stretch>
          </p:blipFill>
          <p:spPr>
            <a:xfrm>
              <a:off x="249048" y="1235637"/>
              <a:ext cx="3190930" cy="1011480"/>
            </a:xfrm>
            <a:prstGeom prst="rect">
              <a:avLst/>
            </a:prstGeom>
          </p:spPr>
        </p:pic>
      </p:grpSp>
      <p:grpSp>
        <p:nvGrpSpPr>
          <p:cNvPr id="14" name="Group 13">
            <a:extLst>
              <a:ext uri="{FF2B5EF4-FFF2-40B4-BE49-F238E27FC236}">
                <a16:creationId xmlns:a16="http://schemas.microsoft.com/office/drawing/2014/main" id="{A94039FD-362E-F15D-CC0C-AB8E8F5E491F}"/>
              </a:ext>
            </a:extLst>
          </p:cNvPr>
          <p:cNvGrpSpPr/>
          <p:nvPr/>
        </p:nvGrpSpPr>
        <p:grpSpPr>
          <a:xfrm>
            <a:off x="3529612" y="962877"/>
            <a:ext cx="5126736" cy="2057734"/>
            <a:chOff x="3529612" y="1176304"/>
            <a:chExt cx="5126736" cy="2057734"/>
          </a:xfrm>
        </p:grpSpPr>
        <p:sp>
          <p:nvSpPr>
            <p:cNvPr id="15" name="Rectangle 14">
              <a:extLst>
                <a:ext uri="{FF2B5EF4-FFF2-40B4-BE49-F238E27FC236}">
                  <a16:creationId xmlns:a16="http://schemas.microsoft.com/office/drawing/2014/main" id="{A0492EE6-C568-FABD-7133-149A12535DF3}"/>
                </a:ext>
              </a:extLst>
            </p:cNvPr>
            <p:cNvSpPr/>
            <p:nvPr/>
          </p:nvSpPr>
          <p:spPr>
            <a:xfrm>
              <a:off x="3529612" y="1176304"/>
              <a:ext cx="5126736" cy="2057734"/>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1DD36DA3-B84B-4FD9-F2FD-5D0A13ACE5BC}"/>
                </a:ext>
              </a:extLst>
            </p:cNvPr>
            <p:cNvSpPr txBox="1"/>
            <p:nvPr/>
          </p:nvSpPr>
          <p:spPr>
            <a:xfrm>
              <a:off x="7073636" y="1189509"/>
              <a:ext cx="1488473" cy="2031325"/>
            </a:xfrm>
            <a:prstGeom prst="rect">
              <a:avLst/>
            </a:prstGeom>
            <a:noFill/>
          </p:spPr>
          <p:txBody>
            <a:bodyPr wrap="square" rtlCol="0">
              <a:spAutoFit/>
            </a:bodyPr>
            <a:lstStyle/>
            <a:p>
              <a:pPr marL="171450" indent="-171450">
                <a:buFont typeface="Wingdings" panose="05000000000000000000" pitchFamily="2" charset="2"/>
                <a:buChar char="q"/>
              </a:pPr>
              <a:r>
                <a:rPr lang="en-US" sz="1050" dirty="0">
                  <a:solidFill>
                    <a:srgbClr val="60605B"/>
                  </a:solidFill>
                  <a:latin typeface="Century Gothic" panose="020F0302020204030204"/>
                </a:rPr>
                <a:t>To submit an invoice, key in the Purchase Order you wish to invoice against, then click to select it</a:t>
              </a:r>
            </a:p>
            <a:p>
              <a:pPr marL="171450" indent="-171450">
                <a:buFont typeface="Wingdings" panose="05000000000000000000" pitchFamily="2" charset="2"/>
                <a:buChar char="q"/>
              </a:pPr>
              <a:endParaRPr lang="en-US" sz="1050" dirty="0">
                <a:solidFill>
                  <a:srgbClr val="60605B"/>
                </a:solidFill>
                <a:latin typeface="Century Gothic" panose="020F0302020204030204"/>
              </a:endParaRPr>
            </a:p>
            <a:p>
              <a:pPr marL="171450" indent="-171450">
                <a:buFont typeface="Wingdings" panose="05000000000000000000" pitchFamily="2" charset="2"/>
                <a:buChar char="q"/>
              </a:pPr>
              <a:r>
                <a:rPr kumimoji="0" lang="en-US" sz="1050" b="0" i="0" u="none" strike="noStrike" kern="0" cap="none" spc="0" normalizeH="0" baseline="0" noProof="0" dirty="0">
                  <a:ln>
                    <a:noFill/>
                  </a:ln>
                  <a:solidFill>
                    <a:srgbClr val="60605B"/>
                  </a:solidFill>
                  <a:effectLst/>
                  <a:uLnTx/>
                  <a:uFillTx/>
                  <a:latin typeface="Century Gothic" panose="020F0302020204030204"/>
                </a:rPr>
                <a:t>Select the line item to be billed and click “Copy to Invoice”</a:t>
              </a:r>
              <a:endParaRPr lang="en-US" sz="1050" dirty="0">
                <a:solidFill>
                  <a:srgbClr val="60605B"/>
                </a:solidFill>
                <a:latin typeface="Century Gothic" panose="020F0302020204030204"/>
              </a:endParaRPr>
            </a:p>
          </p:txBody>
        </p:sp>
        <p:pic>
          <p:nvPicPr>
            <p:cNvPr id="17" name="Picture 16">
              <a:extLst>
                <a:ext uri="{FF2B5EF4-FFF2-40B4-BE49-F238E27FC236}">
                  <a16:creationId xmlns:a16="http://schemas.microsoft.com/office/drawing/2014/main" id="{0F5DF833-1B41-28AD-93B9-D87D2AEE4938}"/>
                </a:ext>
              </a:extLst>
            </p:cNvPr>
            <p:cNvPicPr>
              <a:picLocks noChangeAspect="1"/>
            </p:cNvPicPr>
            <p:nvPr/>
          </p:nvPicPr>
          <p:blipFill>
            <a:blip r:embed="rId4"/>
            <a:stretch>
              <a:fillRect/>
            </a:stretch>
          </p:blipFill>
          <p:spPr>
            <a:xfrm>
              <a:off x="3605265" y="1268391"/>
              <a:ext cx="3392718" cy="1873560"/>
            </a:xfrm>
            <a:prstGeom prst="rect">
              <a:avLst/>
            </a:prstGeom>
          </p:spPr>
        </p:pic>
      </p:grpSp>
      <p:grpSp>
        <p:nvGrpSpPr>
          <p:cNvPr id="18" name="Group 17">
            <a:extLst>
              <a:ext uri="{FF2B5EF4-FFF2-40B4-BE49-F238E27FC236}">
                <a16:creationId xmlns:a16="http://schemas.microsoft.com/office/drawing/2014/main" id="{777EC1CE-360B-CE17-A52D-B0A9ADB13DBD}"/>
              </a:ext>
            </a:extLst>
          </p:cNvPr>
          <p:cNvGrpSpPr/>
          <p:nvPr/>
        </p:nvGrpSpPr>
        <p:grpSpPr>
          <a:xfrm>
            <a:off x="8750586" y="960669"/>
            <a:ext cx="3359843" cy="2057734"/>
            <a:chOff x="8750586" y="1164860"/>
            <a:chExt cx="3359843" cy="2057734"/>
          </a:xfrm>
        </p:grpSpPr>
        <p:sp>
          <p:nvSpPr>
            <p:cNvPr id="19" name="Rectangle 18">
              <a:extLst>
                <a:ext uri="{FF2B5EF4-FFF2-40B4-BE49-F238E27FC236}">
                  <a16:creationId xmlns:a16="http://schemas.microsoft.com/office/drawing/2014/main" id="{5E8FB207-72CF-FE62-B882-566DF843D84C}"/>
                </a:ext>
              </a:extLst>
            </p:cNvPr>
            <p:cNvSpPr/>
            <p:nvPr/>
          </p:nvSpPr>
          <p:spPr>
            <a:xfrm>
              <a:off x="8750586" y="1164860"/>
              <a:ext cx="3359843" cy="2057734"/>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06EC3B45-6960-F251-2EB9-4E1400B7329B}"/>
                </a:ext>
              </a:extLst>
            </p:cNvPr>
            <p:cNvPicPr>
              <a:picLocks noChangeAspect="1"/>
            </p:cNvPicPr>
            <p:nvPr/>
          </p:nvPicPr>
          <p:blipFill>
            <a:blip r:embed="rId5"/>
            <a:stretch>
              <a:fillRect/>
            </a:stretch>
          </p:blipFill>
          <p:spPr>
            <a:xfrm>
              <a:off x="8807657" y="1486976"/>
              <a:ext cx="3245700" cy="1413502"/>
            </a:xfrm>
            <a:prstGeom prst="rect">
              <a:avLst/>
            </a:prstGeom>
          </p:spPr>
        </p:pic>
      </p:grpSp>
      <p:grpSp>
        <p:nvGrpSpPr>
          <p:cNvPr id="21" name="Group 20">
            <a:extLst>
              <a:ext uri="{FF2B5EF4-FFF2-40B4-BE49-F238E27FC236}">
                <a16:creationId xmlns:a16="http://schemas.microsoft.com/office/drawing/2014/main" id="{D56D4B91-439F-29FC-BC8F-85915991F172}"/>
              </a:ext>
            </a:extLst>
          </p:cNvPr>
          <p:cNvGrpSpPr/>
          <p:nvPr/>
        </p:nvGrpSpPr>
        <p:grpSpPr>
          <a:xfrm>
            <a:off x="8735627" y="4119564"/>
            <a:ext cx="3359843" cy="2068893"/>
            <a:chOff x="8735627" y="4334730"/>
            <a:chExt cx="3359843" cy="2057734"/>
          </a:xfrm>
        </p:grpSpPr>
        <p:sp>
          <p:nvSpPr>
            <p:cNvPr id="22" name="Rectangle 21">
              <a:extLst>
                <a:ext uri="{FF2B5EF4-FFF2-40B4-BE49-F238E27FC236}">
                  <a16:creationId xmlns:a16="http://schemas.microsoft.com/office/drawing/2014/main" id="{1372F3EC-1850-3004-901B-97C11CB7717C}"/>
                </a:ext>
              </a:extLst>
            </p:cNvPr>
            <p:cNvSpPr/>
            <p:nvPr/>
          </p:nvSpPr>
          <p:spPr>
            <a:xfrm>
              <a:off x="8735627" y="4334730"/>
              <a:ext cx="3359843" cy="2057734"/>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 name="Picture 22">
              <a:extLst>
                <a:ext uri="{FF2B5EF4-FFF2-40B4-BE49-F238E27FC236}">
                  <a16:creationId xmlns:a16="http://schemas.microsoft.com/office/drawing/2014/main" id="{B512F1E7-ED81-4FF6-BC3D-F6A0AEED1615}"/>
                </a:ext>
              </a:extLst>
            </p:cNvPr>
            <p:cNvPicPr>
              <a:picLocks noChangeAspect="1"/>
            </p:cNvPicPr>
            <p:nvPr/>
          </p:nvPicPr>
          <p:blipFill>
            <a:blip r:embed="rId6"/>
            <a:stretch>
              <a:fillRect/>
            </a:stretch>
          </p:blipFill>
          <p:spPr>
            <a:xfrm>
              <a:off x="8792698" y="4614178"/>
              <a:ext cx="3245701" cy="1430839"/>
            </a:xfrm>
            <a:prstGeom prst="rect">
              <a:avLst/>
            </a:prstGeom>
          </p:spPr>
        </p:pic>
      </p:grpSp>
      <p:grpSp>
        <p:nvGrpSpPr>
          <p:cNvPr id="72" name="Group 71">
            <a:extLst>
              <a:ext uri="{FF2B5EF4-FFF2-40B4-BE49-F238E27FC236}">
                <a16:creationId xmlns:a16="http://schemas.microsoft.com/office/drawing/2014/main" id="{95DDE5E3-6102-6F30-946D-D22F0DD53886}"/>
              </a:ext>
            </a:extLst>
          </p:cNvPr>
          <p:cNvGrpSpPr/>
          <p:nvPr/>
        </p:nvGrpSpPr>
        <p:grpSpPr>
          <a:xfrm>
            <a:off x="84690" y="4121966"/>
            <a:ext cx="8562157" cy="2068893"/>
            <a:chOff x="84690" y="4326157"/>
            <a:chExt cx="8562157" cy="2068893"/>
          </a:xfrm>
        </p:grpSpPr>
        <p:grpSp>
          <p:nvGrpSpPr>
            <p:cNvPr id="4" name="Group 3">
              <a:extLst>
                <a:ext uri="{FF2B5EF4-FFF2-40B4-BE49-F238E27FC236}">
                  <a16:creationId xmlns:a16="http://schemas.microsoft.com/office/drawing/2014/main" id="{7EEBA58C-A8D7-90F2-DFC7-06A126D5702F}"/>
                </a:ext>
              </a:extLst>
            </p:cNvPr>
            <p:cNvGrpSpPr/>
            <p:nvPr/>
          </p:nvGrpSpPr>
          <p:grpSpPr>
            <a:xfrm>
              <a:off x="84690" y="4326157"/>
              <a:ext cx="8562157" cy="2068893"/>
              <a:chOff x="4157209" y="1181350"/>
              <a:chExt cx="7870199" cy="2068893"/>
            </a:xfrm>
          </p:grpSpPr>
          <p:sp>
            <p:nvSpPr>
              <p:cNvPr id="5" name="Rectangle 4">
                <a:extLst>
                  <a:ext uri="{FF2B5EF4-FFF2-40B4-BE49-F238E27FC236}">
                    <a16:creationId xmlns:a16="http://schemas.microsoft.com/office/drawing/2014/main" id="{75CD7AFD-6614-F66F-035E-777F871CC64B}"/>
                  </a:ext>
                </a:extLst>
              </p:cNvPr>
              <p:cNvSpPr/>
              <p:nvPr/>
            </p:nvSpPr>
            <p:spPr>
              <a:xfrm>
                <a:off x="4157209" y="1181350"/>
                <a:ext cx="7870199" cy="2068893"/>
              </a:xfrm>
              <a:prstGeom prst="rect">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7EE5556-000E-C3CB-3F8A-9E07808F3ECE}"/>
                  </a:ext>
                </a:extLst>
              </p:cNvPr>
              <p:cNvSpPr txBox="1"/>
              <p:nvPr/>
            </p:nvSpPr>
            <p:spPr>
              <a:xfrm>
                <a:off x="4220091" y="1200134"/>
                <a:ext cx="2267971" cy="2031325"/>
              </a:xfrm>
              <a:prstGeom prst="rect">
                <a:avLst/>
              </a:prstGeom>
              <a:noFill/>
            </p:spPr>
            <p:txBody>
              <a:bodyPr wrap="square" rtlCol="0">
                <a:spAutoFit/>
              </a:bodyPr>
              <a:lstStyle/>
              <a:p>
                <a:pPr marL="171450" indent="-171450">
                  <a:buFont typeface="Wingdings" panose="05000000000000000000" pitchFamily="2" charset="2"/>
                  <a:buChar char="q"/>
                </a:pPr>
                <a:r>
                  <a:rPr lang="en-US" sz="1050" dirty="0">
                    <a:solidFill>
                      <a:srgbClr val="60605B"/>
                    </a:solidFill>
                    <a:latin typeface="Century Gothic" panose="020F0302020204030204"/>
                  </a:rPr>
                  <a:t>Available Purchase Orders are displayed on the left side panel of the screen</a:t>
                </a:r>
              </a:p>
              <a:p>
                <a:pPr marL="171450" indent="-171450">
                  <a:buFont typeface="Arial" panose="020B0604020202020204" pitchFamily="34" charset="0"/>
                  <a:buChar char="•"/>
                </a:pPr>
                <a:endParaRPr lang="en-US" sz="1050" dirty="0">
                  <a:solidFill>
                    <a:srgbClr val="60605B"/>
                  </a:solidFill>
                  <a:latin typeface="Century Gothic" panose="020F0302020204030204"/>
                </a:endParaRPr>
              </a:p>
              <a:p>
                <a:pPr marL="171450" indent="-171450">
                  <a:buFont typeface="Wingdings" panose="05000000000000000000" pitchFamily="2" charset="2"/>
                  <a:buChar char="q"/>
                </a:pPr>
                <a:r>
                  <a:rPr lang="en-US" sz="1050" dirty="0">
                    <a:solidFill>
                      <a:srgbClr val="60605B"/>
                    </a:solidFill>
                    <a:latin typeface="Century Gothic" panose="020F0302020204030204"/>
                  </a:rPr>
                  <a:t>Feel free to submit an invoice as long as the corresponding PO is shown here, regardless of the wording</a:t>
                </a:r>
              </a:p>
              <a:p>
                <a:pPr marL="171450" indent="-171450">
                  <a:buFont typeface="Arial" panose="020B0604020202020204" pitchFamily="34" charset="0"/>
                  <a:buChar char="•"/>
                </a:pPr>
                <a:endParaRPr lang="en-US" sz="1050" dirty="0">
                  <a:solidFill>
                    <a:srgbClr val="60605B"/>
                  </a:solidFill>
                  <a:latin typeface="Century Gothic" panose="020F0302020204030204"/>
                </a:endParaRPr>
              </a:p>
              <a:p>
                <a:pPr marL="171450" indent="-171450">
                  <a:buFont typeface="Wingdings" panose="05000000000000000000" pitchFamily="2" charset="2"/>
                  <a:buChar char="q"/>
                </a:pPr>
                <a:r>
                  <a:rPr kumimoji="0" lang="en-US" sz="1050" b="0" i="0" u="none" strike="noStrike" kern="0" cap="none" spc="0" normalizeH="0" baseline="0" noProof="0" dirty="0">
                    <a:ln>
                      <a:noFill/>
                    </a:ln>
                    <a:solidFill>
                      <a:srgbClr val="60605B"/>
                    </a:solidFill>
                    <a:effectLst/>
                    <a:uLnTx/>
                    <a:uFillTx/>
                    <a:latin typeface="Century Gothic" panose="020F0302020204030204"/>
                  </a:rPr>
                  <a:t>When a purchase order is selected, the details will appear on the right side</a:t>
                </a:r>
              </a:p>
            </p:txBody>
          </p:sp>
          <p:grpSp>
            <p:nvGrpSpPr>
              <p:cNvPr id="7" name="Group 6">
                <a:extLst>
                  <a:ext uri="{FF2B5EF4-FFF2-40B4-BE49-F238E27FC236}">
                    <a16:creationId xmlns:a16="http://schemas.microsoft.com/office/drawing/2014/main" id="{6C69DF44-710E-8BD1-4DD5-E48670A02AE0}"/>
                  </a:ext>
                </a:extLst>
              </p:cNvPr>
              <p:cNvGrpSpPr/>
              <p:nvPr/>
            </p:nvGrpSpPr>
            <p:grpSpPr>
              <a:xfrm>
                <a:off x="10235776" y="1283543"/>
                <a:ext cx="1614274" cy="1822407"/>
                <a:chOff x="10235776" y="1283543"/>
                <a:chExt cx="1614274" cy="1822407"/>
              </a:xfrm>
            </p:grpSpPr>
            <p:sp>
              <p:nvSpPr>
                <p:cNvPr id="8" name="Rectangle: Folded Corner 7">
                  <a:extLst>
                    <a:ext uri="{FF2B5EF4-FFF2-40B4-BE49-F238E27FC236}">
                      <a16:creationId xmlns:a16="http://schemas.microsoft.com/office/drawing/2014/main" id="{A73FEF54-34EB-77AE-1314-94D49F9310FB}"/>
                    </a:ext>
                  </a:extLst>
                </p:cNvPr>
                <p:cNvSpPr/>
                <p:nvPr/>
              </p:nvSpPr>
              <p:spPr>
                <a:xfrm>
                  <a:off x="10235776" y="1283543"/>
                  <a:ext cx="1614273" cy="1822407"/>
                </a:xfrm>
                <a:prstGeom prst="foldedCorner">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862CE45-2CB6-ADE3-3042-C282B136E554}"/>
                    </a:ext>
                  </a:extLst>
                </p:cNvPr>
                <p:cNvSpPr txBox="1"/>
                <p:nvPr/>
              </p:nvSpPr>
              <p:spPr>
                <a:xfrm>
                  <a:off x="10271216" y="1479166"/>
                  <a:ext cx="1578834" cy="1431161"/>
                </a:xfrm>
                <a:prstGeom prst="rect">
                  <a:avLst/>
                </a:prstGeom>
                <a:noFill/>
              </p:spPr>
              <p:txBody>
                <a:bodyPr wrap="square" rtlCol="0">
                  <a:spAutoFit/>
                </a:bodyPr>
                <a:lstStyle/>
                <a:p>
                  <a:r>
                    <a:rPr lang="en-US" sz="800" b="1" u="sng" kern="0" dirty="0">
                      <a:solidFill>
                        <a:srgbClr val="FF0000"/>
                      </a:solidFill>
                      <a:latin typeface="Century Gothic" panose="020F0302020204030204"/>
                    </a:rPr>
                    <a:t>Note</a:t>
                  </a:r>
                </a:p>
                <a:p>
                  <a:endParaRPr lang="en-US" sz="700" b="1" u="sng" kern="0" dirty="0">
                    <a:solidFill>
                      <a:srgbClr val="FF0000"/>
                    </a:solidFill>
                    <a:latin typeface="Century Gothic" panose="020F0302020204030204"/>
                  </a:endParaRPr>
                </a:p>
                <a:p>
                  <a:r>
                    <a:rPr lang="en-US" sz="700" kern="0" dirty="0">
                      <a:solidFill>
                        <a:srgbClr val="FF0000"/>
                      </a:solidFill>
                      <a:latin typeface="Century Gothic" panose="020F0302020204030204"/>
                    </a:rPr>
                    <a:t>The following PO cannot be located:</a:t>
                  </a:r>
                </a:p>
                <a:p>
                  <a:endParaRPr lang="en-US" sz="700" kern="0" dirty="0">
                    <a:solidFill>
                      <a:srgbClr val="FF0000"/>
                    </a:solidFill>
                    <a:latin typeface="Century Gothic" panose="020F0302020204030204"/>
                  </a:endParaRPr>
                </a:p>
                <a:p>
                  <a:pPr marL="171450" indent="-171450">
                    <a:buFont typeface="Wingdings" panose="05000000000000000000" pitchFamily="2" charset="2"/>
                    <a:buChar char="v"/>
                  </a:pPr>
                  <a:r>
                    <a:rPr lang="en-US" sz="800" b="1" kern="0" dirty="0">
                      <a:solidFill>
                        <a:srgbClr val="FF0000"/>
                      </a:solidFill>
                      <a:latin typeface="Century Gothic" panose="020F0302020204030204"/>
                    </a:rPr>
                    <a:t>PO deleted or blocked: </a:t>
                  </a:r>
                  <a:br>
                    <a:rPr lang="en-US" sz="800" b="1" kern="0" dirty="0">
                      <a:solidFill>
                        <a:srgbClr val="FF0000"/>
                      </a:solidFill>
                      <a:latin typeface="Century Gothic" panose="020F0302020204030204"/>
                    </a:rPr>
                  </a:br>
                  <a:r>
                    <a:rPr lang="en-US" sz="700" kern="0" dirty="0">
                      <a:solidFill>
                        <a:srgbClr val="FF0000"/>
                      </a:solidFill>
                      <a:latin typeface="Century Gothic" panose="020F0302020204030204"/>
                    </a:rPr>
                    <a:t>Please contact the buyer to unblock it</a:t>
                  </a:r>
                </a:p>
                <a:p>
                  <a:pPr marL="171450" indent="-171450">
                    <a:buFont typeface="Wingdings" panose="05000000000000000000" pitchFamily="2" charset="2"/>
                    <a:buChar char="§"/>
                  </a:pPr>
                  <a:endParaRPr lang="en-US" sz="700" kern="0" dirty="0">
                    <a:solidFill>
                      <a:srgbClr val="FF0000"/>
                    </a:solidFill>
                    <a:latin typeface="Century Gothic" panose="020F0302020204030204"/>
                  </a:endParaRPr>
                </a:p>
                <a:p>
                  <a:pPr marL="171450" indent="-171450">
                    <a:buFont typeface="Wingdings" panose="05000000000000000000" pitchFamily="2" charset="2"/>
                    <a:buChar char="v"/>
                  </a:pPr>
                  <a:r>
                    <a:rPr lang="en-US" sz="800" b="1" kern="0" dirty="0">
                      <a:solidFill>
                        <a:srgbClr val="FF0000"/>
                      </a:solidFill>
                      <a:latin typeface="Century Gothic" panose="020F0302020204030204"/>
                    </a:rPr>
                    <a:t>PO created over one year: </a:t>
                  </a:r>
                  <a:br>
                    <a:rPr lang="en-US" sz="800" b="1" kern="0" dirty="0">
                      <a:solidFill>
                        <a:srgbClr val="FF0000"/>
                      </a:solidFill>
                      <a:latin typeface="Century Gothic" panose="020F0302020204030204"/>
                    </a:rPr>
                  </a:br>
                  <a:r>
                    <a:rPr lang="en-US" sz="700" kern="0" dirty="0">
                      <a:solidFill>
                        <a:srgbClr val="FF0000"/>
                      </a:solidFill>
                      <a:latin typeface="Century Gothic" panose="020F0302020204030204"/>
                    </a:rPr>
                    <a:t>Please reach out to PIC accountant</a:t>
                  </a:r>
                </a:p>
              </p:txBody>
            </p:sp>
          </p:grpSp>
        </p:grpSp>
        <p:pic>
          <p:nvPicPr>
            <p:cNvPr id="24" name="Picture 5" descr="Graphical user interface, application&#10;&#10;Description automatically generated">
              <a:extLst>
                <a:ext uri="{FF2B5EF4-FFF2-40B4-BE49-F238E27FC236}">
                  <a16:creationId xmlns:a16="http://schemas.microsoft.com/office/drawing/2014/main" id="{CDFE69A0-0316-74C8-FD1E-8DA0DD230F0D}"/>
                </a:ext>
              </a:extLst>
            </p:cNvPr>
            <p:cNvPicPr>
              <a:picLocks noChangeAspect="1"/>
            </p:cNvPicPr>
            <p:nvPr/>
          </p:nvPicPr>
          <p:blipFill>
            <a:blip r:embed="rId7"/>
            <a:stretch>
              <a:fillRect/>
            </a:stretch>
          </p:blipFill>
          <p:spPr>
            <a:xfrm>
              <a:off x="2705164" y="4387454"/>
              <a:ext cx="3838131" cy="1919113"/>
            </a:xfrm>
            <a:prstGeom prst="rect">
              <a:avLst/>
            </a:prstGeom>
          </p:spPr>
        </p:pic>
      </p:grpSp>
      <p:grpSp>
        <p:nvGrpSpPr>
          <p:cNvPr id="44" name="Group 43">
            <a:extLst>
              <a:ext uri="{FF2B5EF4-FFF2-40B4-BE49-F238E27FC236}">
                <a16:creationId xmlns:a16="http://schemas.microsoft.com/office/drawing/2014/main" id="{E766E7BA-B1AC-37C0-C1B0-21C1942FAE84}"/>
              </a:ext>
            </a:extLst>
          </p:cNvPr>
          <p:cNvGrpSpPr/>
          <p:nvPr/>
        </p:nvGrpSpPr>
        <p:grpSpPr>
          <a:xfrm>
            <a:off x="857056" y="3010482"/>
            <a:ext cx="11269042" cy="1111484"/>
            <a:chOff x="857056" y="3214673"/>
            <a:chExt cx="11269042" cy="1111484"/>
          </a:xfrm>
        </p:grpSpPr>
        <p:grpSp>
          <p:nvGrpSpPr>
            <p:cNvPr id="45" name="Group 44">
              <a:extLst>
                <a:ext uri="{FF2B5EF4-FFF2-40B4-BE49-F238E27FC236}">
                  <a16:creationId xmlns:a16="http://schemas.microsoft.com/office/drawing/2014/main" id="{D32999C0-A298-8B5E-7CB6-04D92DD58FA3}"/>
                </a:ext>
              </a:extLst>
            </p:cNvPr>
            <p:cNvGrpSpPr/>
            <p:nvPr/>
          </p:nvGrpSpPr>
          <p:grpSpPr>
            <a:xfrm>
              <a:off x="857056" y="3222594"/>
              <a:ext cx="5573052" cy="1103563"/>
              <a:chOff x="1425204" y="3222594"/>
              <a:chExt cx="5004903" cy="1103563"/>
            </a:xfrm>
          </p:grpSpPr>
          <p:grpSp>
            <p:nvGrpSpPr>
              <p:cNvPr id="56" name="Group 55">
                <a:extLst>
                  <a:ext uri="{FF2B5EF4-FFF2-40B4-BE49-F238E27FC236}">
                    <a16:creationId xmlns:a16="http://schemas.microsoft.com/office/drawing/2014/main" id="{56BB1BF6-49DE-ED3F-9472-0B01E0BE6BD3}"/>
                  </a:ext>
                </a:extLst>
              </p:cNvPr>
              <p:cNvGrpSpPr/>
              <p:nvPr/>
            </p:nvGrpSpPr>
            <p:grpSpPr>
              <a:xfrm>
                <a:off x="4042423" y="3428287"/>
                <a:ext cx="674255" cy="580952"/>
                <a:chOff x="4042423" y="3428287"/>
                <a:chExt cx="674255" cy="580952"/>
              </a:xfrm>
            </p:grpSpPr>
            <p:sp>
              <p:nvSpPr>
                <p:cNvPr id="68" name="Oval 67">
                  <a:extLst>
                    <a:ext uri="{FF2B5EF4-FFF2-40B4-BE49-F238E27FC236}">
                      <a16:creationId xmlns:a16="http://schemas.microsoft.com/office/drawing/2014/main" id="{7148018C-B01F-F3B0-779D-13196CD89981}"/>
                    </a:ext>
                  </a:extLst>
                </p:cNvPr>
                <p:cNvSpPr/>
                <p:nvPr/>
              </p:nvSpPr>
              <p:spPr>
                <a:xfrm>
                  <a:off x="4090180" y="3428287"/>
                  <a:ext cx="563419" cy="563419"/>
                </a:xfrm>
                <a:prstGeom prst="ellipse">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a:extLst>
                    <a:ext uri="{FF2B5EF4-FFF2-40B4-BE49-F238E27FC236}">
                      <a16:creationId xmlns:a16="http://schemas.microsoft.com/office/drawing/2014/main" id="{3467ED23-7CBE-6C99-114D-59A04FFCEDB8}"/>
                    </a:ext>
                  </a:extLst>
                </p:cNvPr>
                <p:cNvSpPr txBox="1"/>
                <p:nvPr/>
              </p:nvSpPr>
              <p:spPr>
                <a:xfrm>
                  <a:off x="4042423" y="3455241"/>
                  <a:ext cx="674255" cy="553998"/>
                </a:xfrm>
                <a:prstGeom prst="rect">
                  <a:avLst/>
                </a:prstGeom>
                <a:noFill/>
              </p:spPr>
              <p:txBody>
                <a:bodyPr wrap="square" rtlCol="0">
                  <a:spAutoFit/>
                </a:bodyPr>
                <a:lstStyle/>
                <a:p>
                  <a:pPr algn="ctr"/>
                  <a:r>
                    <a:rPr lang="en-US" sz="1200" b="1" dirty="0">
                      <a:solidFill>
                        <a:srgbClr val="005288"/>
                      </a:solidFill>
                    </a:rPr>
                    <a:t>STEP</a:t>
                  </a:r>
                  <a:br>
                    <a:rPr lang="en-US" b="1" dirty="0">
                      <a:solidFill>
                        <a:srgbClr val="005288"/>
                      </a:solidFill>
                    </a:rPr>
                  </a:br>
                  <a:r>
                    <a:rPr lang="en-US" b="1" dirty="0">
                      <a:solidFill>
                        <a:srgbClr val="005288"/>
                      </a:solidFill>
                    </a:rPr>
                    <a:t>2</a:t>
                  </a:r>
                </a:p>
              </p:txBody>
            </p:sp>
          </p:grpSp>
          <p:grpSp>
            <p:nvGrpSpPr>
              <p:cNvPr id="57" name="Group 56">
                <a:extLst>
                  <a:ext uri="{FF2B5EF4-FFF2-40B4-BE49-F238E27FC236}">
                    <a16:creationId xmlns:a16="http://schemas.microsoft.com/office/drawing/2014/main" id="{2D98CC53-CD6C-3CFB-7B12-DA7FFEF1A41F}"/>
                  </a:ext>
                </a:extLst>
              </p:cNvPr>
              <p:cNvGrpSpPr/>
              <p:nvPr/>
            </p:nvGrpSpPr>
            <p:grpSpPr>
              <a:xfrm>
                <a:off x="5755852" y="3454921"/>
                <a:ext cx="674255" cy="563419"/>
                <a:chOff x="2326583" y="3475151"/>
                <a:chExt cx="674255" cy="563419"/>
              </a:xfrm>
            </p:grpSpPr>
            <p:sp>
              <p:nvSpPr>
                <p:cNvPr id="66" name="Oval 65">
                  <a:extLst>
                    <a:ext uri="{FF2B5EF4-FFF2-40B4-BE49-F238E27FC236}">
                      <a16:creationId xmlns:a16="http://schemas.microsoft.com/office/drawing/2014/main" id="{FFAD5E93-82DE-740C-4B39-DB22036B9333}"/>
                    </a:ext>
                  </a:extLst>
                </p:cNvPr>
                <p:cNvSpPr/>
                <p:nvPr/>
              </p:nvSpPr>
              <p:spPr>
                <a:xfrm>
                  <a:off x="2382001" y="3475151"/>
                  <a:ext cx="563419" cy="56341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a:extLst>
                    <a:ext uri="{FF2B5EF4-FFF2-40B4-BE49-F238E27FC236}">
                      <a16:creationId xmlns:a16="http://schemas.microsoft.com/office/drawing/2014/main" id="{70C55513-4C67-EE15-4C06-31F71D67CE93}"/>
                    </a:ext>
                  </a:extLst>
                </p:cNvPr>
                <p:cNvSpPr txBox="1"/>
                <p:nvPr/>
              </p:nvSpPr>
              <p:spPr>
                <a:xfrm>
                  <a:off x="2326583" y="3479861"/>
                  <a:ext cx="674255" cy="553998"/>
                </a:xfrm>
                <a:prstGeom prst="rect">
                  <a:avLst/>
                </a:prstGeom>
                <a:noFill/>
              </p:spPr>
              <p:txBody>
                <a:bodyPr wrap="square" rtlCol="0">
                  <a:spAutoFit/>
                </a:bodyPr>
                <a:lstStyle/>
                <a:p>
                  <a:pPr algn="ctr"/>
                  <a:r>
                    <a:rPr lang="en-US" sz="1200" b="1" dirty="0">
                      <a:solidFill>
                        <a:schemeClr val="bg1"/>
                      </a:solidFill>
                    </a:rPr>
                    <a:t>STEP</a:t>
                  </a:r>
                  <a:br>
                    <a:rPr lang="en-US" b="1" dirty="0">
                      <a:solidFill>
                        <a:schemeClr val="bg1"/>
                      </a:solidFill>
                    </a:rPr>
                  </a:br>
                  <a:r>
                    <a:rPr lang="en-US" b="1" dirty="0">
                      <a:solidFill>
                        <a:schemeClr val="bg1"/>
                      </a:solidFill>
                    </a:rPr>
                    <a:t>3</a:t>
                  </a:r>
                </a:p>
              </p:txBody>
            </p:sp>
          </p:grpSp>
          <p:grpSp>
            <p:nvGrpSpPr>
              <p:cNvPr id="58" name="Group 57">
                <a:extLst>
                  <a:ext uri="{FF2B5EF4-FFF2-40B4-BE49-F238E27FC236}">
                    <a16:creationId xmlns:a16="http://schemas.microsoft.com/office/drawing/2014/main" id="{DB672F36-D9A3-089E-B4FB-EF6ABCB70E61}"/>
                  </a:ext>
                </a:extLst>
              </p:cNvPr>
              <p:cNvGrpSpPr/>
              <p:nvPr/>
            </p:nvGrpSpPr>
            <p:grpSpPr>
              <a:xfrm>
                <a:off x="1425204" y="3454921"/>
                <a:ext cx="674255" cy="563419"/>
                <a:chOff x="2326583" y="3475151"/>
                <a:chExt cx="674255" cy="563419"/>
              </a:xfrm>
            </p:grpSpPr>
            <p:sp>
              <p:nvSpPr>
                <p:cNvPr id="64" name="Oval 63">
                  <a:extLst>
                    <a:ext uri="{FF2B5EF4-FFF2-40B4-BE49-F238E27FC236}">
                      <a16:creationId xmlns:a16="http://schemas.microsoft.com/office/drawing/2014/main" id="{B29CE1FA-9630-0288-44AB-71F05D79C33E}"/>
                    </a:ext>
                  </a:extLst>
                </p:cNvPr>
                <p:cNvSpPr/>
                <p:nvPr/>
              </p:nvSpPr>
              <p:spPr>
                <a:xfrm>
                  <a:off x="2382001" y="3475151"/>
                  <a:ext cx="563419" cy="563419"/>
                </a:xfrm>
                <a:prstGeom prst="ellipse">
                  <a:avLst/>
                </a:prstGeom>
                <a:solidFill>
                  <a:srgbClr val="0052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a:extLst>
                    <a:ext uri="{FF2B5EF4-FFF2-40B4-BE49-F238E27FC236}">
                      <a16:creationId xmlns:a16="http://schemas.microsoft.com/office/drawing/2014/main" id="{6648C6B6-54BF-6E71-B7EC-F584297CE65B}"/>
                    </a:ext>
                  </a:extLst>
                </p:cNvPr>
                <p:cNvSpPr txBox="1"/>
                <p:nvPr/>
              </p:nvSpPr>
              <p:spPr>
                <a:xfrm>
                  <a:off x="2326583" y="3479861"/>
                  <a:ext cx="674255" cy="553998"/>
                </a:xfrm>
                <a:prstGeom prst="rect">
                  <a:avLst/>
                </a:prstGeom>
                <a:noFill/>
              </p:spPr>
              <p:txBody>
                <a:bodyPr wrap="square" rtlCol="0">
                  <a:spAutoFit/>
                </a:bodyPr>
                <a:lstStyle/>
                <a:p>
                  <a:pPr algn="ctr"/>
                  <a:r>
                    <a:rPr lang="en-US" sz="1200" b="1" dirty="0">
                      <a:solidFill>
                        <a:schemeClr val="bg1"/>
                      </a:solidFill>
                    </a:rPr>
                    <a:t>STEP</a:t>
                  </a:r>
                  <a:br>
                    <a:rPr lang="en-US" b="1" dirty="0">
                      <a:solidFill>
                        <a:schemeClr val="bg1"/>
                      </a:solidFill>
                    </a:rPr>
                  </a:br>
                  <a:r>
                    <a:rPr lang="en-US" b="1" dirty="0">
                      <a:solidFill>
                        <a:schemeClr val="bg1"/>
                      </a:solidFill>
                    </a:rPr>
                    <a:t>1</a:t>
                  </a:r>
                </a:p>
              </p:txBody>
            </p:sp>
          </p:grpSp>
          <p:cxnSp>
            <p:nvCxnSpPr>
              <p:cNvPr id="59" name="Straight Connector 58">
                <a:extLst>
                  <a:ext uri="{FF2B5EF4-FFF2-40B4-BE49-F238E27FC236}">
                    <a16:creationId xmlns:a16="http://schemas.microsoft.com/office/drawing/2014/main" id="{97305B83-18D8-AA29-90C6-6329356450C0}"/>
                  </a:ext>
                </a:extLst>
              </p:cNvPr>
              <p:cNvCxnSpPr>
                <a:stCxn id="64" idx="0"/>
              </p:cNvCxnSpPr>
              <p:nvPr/>
            </p:nvCxnSpPr>
            <p:spPr>
              <a:xfrm flipV="1">
                <a:off x="1762332" y="3222594"/>
                <a:ext cx="2280" cy="232327"/>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5B5E4DB-36B2-33DF-EF7B-2A80AEC6932B}"/>
                  </a:ext>
                </a:extLst>
              </p:cNvPr>
              <p:cNvCxnSpPr>
                <a:cxnSpLocks/>
              </p:cNvCxnSpPr>
              <p:nvPr/>
            </p:nvCxnSpPr>
            <p:spPr>
              <a:xfrm>
                <a:off x="4365769" y="4009239"/>
                <a:ext cx="0" cy="316918"/>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3C2270A-D07D-80ED-4A24-7665F142C1FD}"/>
                  </a:ext>
                </a:extLst>
              </p:cNvPr>
              <p:cNvCxnSpPr>
                <a:stCxn id="67" idx="0"/>
              </p:cNvCxnSpPr>
              <p:nvPr/>
            </p:nvCxnSpPr>
            <p:spPr>
              <a:xfrm flipV="1">
                <a:off x="6092980" y="3224802"/>
                <a:ext cx="0" cy="234829"/>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F0C1440-71F8-E4E0-8E5E-7D94DE6FA181}"/>
                  </a:ext>
                </a:extLst>
              </p:cNvPr>
              <p:cNvCxnSpPr>
                <a:cxnSpLocks/>
                <a:endCxn id="68" idx="2"/>
              </p:cNvCxnSpPr>
              <p:nvPr/>
            </p:nvCxnSpPr>
            <p:spPr>
              <a:xfrm>
                <a:off x="1970843" y="3709996"/>
                <a:ext cx="2119337" cy="1"/>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256026B-4F36-BE38-B991-D018587DD80E}"/>
                  </a:ext>
                </a:extLst>
              </p:cNvPr>
              <p:cNvCxnSpPr>
                <a:cxnSpLocks/>
                <a:stCxn id="68" idx="6"/>
              </p:cNvCxnSpPr>
              <p:nvPr/>
            </p:nvCxnSpPr>
            <p:spPr>
              <a:xfrm flipV="1">
                <a:off x="4653599" y="3709996"/>
                <a:ext cx="1294619" cy="1"/>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grpSp>
        <p:grpSp>
          <p:nvGrpSpPr>
            <p:cNvPr id="46" name="Group 45">
              <a:extLst>
                <a:ext uri="{FF2B5EF4-FFF2-40B4-BE49-F238E27FC236}">
                  <a16:creationId xmlns:a16="http://schemas.microsoft.com/office/drawing/2014/main" id="{02501344-9E41-80C2-E87A-D048F85352CF}"/>
                </a:ext>
              </a:extLst>
            </p:cNvPr>
            <p:cNvGrpSpPr/>
            <p:nvPr/>
          </p:nvGrpSpPr>
          <p:grpSpPr>
            <a:xfrm>
              <a:off x="8687975" y="3569648"/>
              <a:ext cx="1499793" cy="363924"/>
              <a:chOff x="9213926" y="3429000"/>
              <a:chExt cx="1843026" cy="397276"/>
            </a:xfrm>
          </p:grpSpPr>
          <p:sp>
            <p:nvSpPr>
              <p:cNvPr id="54" name="Rectangle: Rounded Corners 53">
                <a:extLst>
                  <a:ext uri="{FF2B5EF4-FFF2-40B4-BE49-F238E27FC236}">
                    <a16:creationId xmlns:a16="http://schemas.microsoft.com/office/drawing/2014/main" id="{0444F963-5406-16E9-AAA9-95F39EFA6F2F}"/>
                  </a:ext>
                </a:extLst>
              </p:cNvPr>
              <p:cNvSpPr/>
              <p:nvPr/>
            </p:nvSpPr>
            <p:spPr>
              <a:xfrm>
                <a:off x="9214842" y="3429000"/>
                <a:ext cx="1841194" cy="397276"/>
              </a:xfrm>
              <a:prstGeom prst="roundRect">
                <a:avLst>
                  <a:gd name="adj" fmla="val 50000"/>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9BF6DFA0-84FD-556F-DBCC-40DCE047A0BF}"/>
                  </a:ext>
                </a:extLst>
              </p:cNvPr>
              <p:cNvSpPr txBox="1"/>
              <p:nvPr/>
            </p:nvSpPr>
            <p:spPr>
              <a:xfrm>
                <a:off x="9213926" y="3489139"/>
                <a:ext cx="1843026" cy="261610"/>
              </a:xfrm>
              <a:prstGeom prst="rect">
                <a:avLst/>
              </a:prstGeom>
              <a:noFill/>
            </p:spPr>
            <p:txBody>
              <a:bodyPr wrap="square" rtlCol="0">
                <a:spAutoFit/>
              </a:bodyPr>
              <a:lstStyle/>
              <a:p>
                <a:pPr algn="ctr"/>
                <a:r>
                  <a:rPr lang="en-US" sz="1100" b="1" dirty="0">
                    <a:solidFill>
                      <a:srgbClr val="005288"/>
                    </a:solidFill>
                  </a:rPr>
                  <a:t>Invoice without Tax</a:t>
                </a:r>
              </a:p>
            </p:txBody>
          </p:sp>
        </p:grpSp>
        <p:grpSp>
          <p:nvGrpSpPr>
            <p:cNvPr id="47" name="Group 46">
              <a:extLst>
                <a:ext uri="{FF2B5EF4-FFF2-40B4-BE49-F238E27FC236}">
                  <a16:creationId xmlns:a16="http://schemas.microsoft.com/office/drawing/2014/main" id="{82A49486-E4BC-4B28-9DB7-7952C5337C97}"/>
                </a:ext>
              </a:extLst>
            </p:cNvPr>
            <p:cNvGrpSpPr/>
            <p:nvPr/>
          </p:nvGrpSpPr>
          <p:grpSpPr>
            <a:xfrm>
              <a:off x="10839635" y="3553316"/>
              <a:ext cx="1286463" cy="363924"/>
              <a:chOff x="9474983" y="3827277"/>
              <a:chExt cx="1929741" cy="363924"/>
            </a:xfrm>
          </p:grpSpPr>
          <p:sp>
            <p:nvSpPr>
              <p:cNvPr id="52" name="Rectangle: Rounded Corners 51">
                <a:extLst>
                  <a:ext uri="{FF2B5EF4-FFF2-40B4-BE49-F238E27FC236}">
                    <a16:creationId xmlns:a16="http://schemas.microsoft.com/office/drawing/2014/main" id="{9B13A079-2AE8-6D14-F0FF-9A238EDA9B93}"/>
                  </a:ext>
                </a:extLst>
              </p:cNvPr>
              <p:cNvSpPr/>
              <p:nvPr/>
            </p:nvSpPr>
            <p:spPr>
              <a:xfrm>
                <a:off x="9475942" y="3827277"/>
                <a:ext cx="1927823" cy="363924"/>
              </a:xfrm>
              <a:prstGeom prst="roundRect">
                <a:avLst>
                  <a:gd name="adj" fmla="val 50000"/>
                </a:avLst>
              </a:prstGeom>
              <a:solidFill>
                <a:schemeClr val="bg1">
                  <a:lumMod val="95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TextBox 52">
                <a:extLst>
                  <a:ext uri="{FF2B5EF4-FFF2-40B4-BE49-F238E27FC236}">
                    <a16:creationId xmlns:a16="http://schemas.microsoft.com/office/drawing/2014/main" id="{C733F16F-20FC-EFF9-CF8D-ABD2BFB93C1D}"/>
                  </a:ext>
                </a:extLst>
              </p:cNvPr>
              <p:cNvSpPr txBox="1"/>
              <p:nvPr/>
            </p:nvSpPr>
            <p:spPr>
              <a:xfrm>
                <a:off x="9474983" y="3878434"/>
                <a:ext cx="1929741" cy="261610"/>
              </a:xfrm>
              <a:prstGeom prst="rect">
                <a:avLst/>
              </a:prstGeom>
              <a:noFill/>
            </p:spPr>
            <p:txBody>
              <a:bodyPr wrap="square" rtlCol="0">
                <a:spAutoFit/>
              </a:bodyPr>
              <a:lstStyle/>
              <a:p>
                <a:pPr algn="ctr"/>
                <a:r>
                  <a:rPr lang="en-US" sz="1100" b="1" dirty="0">
                    <a:solidFill>
                      <a:srgbClr val="005288"/>
                    </a:solidFill>
                  </a:rPr>
                  <a:t>Invoice with Tax</a:t>
                </a:r>
              </a:p>
            </p:txBody>
          </p:sp>
        </p:grpSp>
        <p:cxnSp>
          <p:nvCxnSpPr>
            <p:cNvPr id="48" name="Straight Arrow Connector 47">
              <a:extLst>
                <a:ext uri="{FF2B5EF4-FFF2-40B4-BE49-F238E27FC236}">
                  <a16:creationId xmlns:a16="http://schemas.microsoft.com/office/drawing/2014/main" id="{4183A8F3-F8CA-C1CD-2D13-373698D92A1B}"/>
                </a:ext>
              </a:extLst>
            </p:cNvPr>
            <p:cNvCxnSpPr>
              <a:cxnSpLocks/>
              <a:stCxn id="54" idx="0"/>
            </p:cNvCxnSpPr>
            <p:nvPr/>
          </p:nvCxnSpPr>
          <p:spPr>
            <a:xfrm flipV="1">
              <a:off x="9437871" y="3214673"/>
              <a:ext cx="0" cy="354975"/>
            </a:xfrm>
            <a:prstGeom prst="straightConnector1">
              <a:avLst/>
            </a:prstGeom>
            <a:ln w="38100">
              <a:solidFill>
                <a:srgbClr val="005288"/>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A65AAB25-7248-1EC3-C869-EBD0D8BB33F2}"/>
                </a:ext>
              </a:extLst>
            </p:cNvPr>
            <p:cNvCxnSpPr>
              <a:cxnSpLocks/>
              <a:stCxn id="52" idx="2"/>
            </p:cNvCxnSpPr>
            <p:nvPr/>
          </p:nvCxnSpPr>
          <p:spPr>
            <a:xfrm>
              <a:off x="11482866" y="3917240"/>
              <a:ext cx="0" cy="355999"/>
            </a:xfrm>
            <a:prstGeom prst="straightConnector1">
              <a:avLst/>
            </a:prstGeom>
            <a:ln w="38100">
              <a:solidFill>
                <a:srgbClr val="005288"/>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42EE3E3-BEA4-4B89-C75F-B7D9F722A73F}"/>
                </a:ext>
              </a:extLst>
            </p:cNvPr>
            <p:cNvCxnSpPr>
              <a:cxnSpLocks/>
              <a:endCxn id="55" idx="1"/>
            </p:cNvCxnSpPr>
            <p:nvPr/>
          </p:nvCxnSpPr>
          <p:spPr>
            <a:xfrm>
              <a:off x="6243784" y="3739920"/>
              <a:ext cx="2444191" cy="4642"/>
            </a:xfrm>
            <a:prstGeom prst="line">
              <a:avLst/>
            </a:prstGeom>
            <a:ln w="3810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EE4147C1-520F-0EA2-EA20-C0F9C4D07C64}"/>
                </a:ext>
              </a:extLst>
            </p:cNvPr>
            <p:cNvCxnSpPr>
              <a:cxnSpLocks/>
              <a:stCxn id="55" idx="3"/>
              <a:endCxn id="53" idx="1"/>
            </p:cNvCxnSpPr>
            <p:nvPr/>
          </p:nvCxnSpPr>
          <p:spPr>
            <a:xfrm flipV="1">
              <a:off x="10187768" y="3735278"/>
              <a:ext cx="651867" cy="9284"/>
            </a:xfrm>
            <a:prstGeom prst="line">
              <a:avLst/>
            </a:prstGeom>
            <a:ln w="38100">
              <a:solidFill>
                <a:srgbClr val="005288"/>
              </a:solidFill>
              <a:prstDash val="sysDash"/>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6E3C3F22-0521-B0CE-6616-2EB87D3339A5}"/>
              </a:ext>
            </a:extLst>
          </p:cNvPr>
          <p:cNvGrpSpPr/>
          <p:nvPr/>
        </p:nvGrpSpPr>
        <p:grpSpPr>
          <a:xfrm>
            <a:off x="0" y="106536"/>
            <a:ext cx="10250749" cy="646331"/>
            <a:chOff x="0" y="106536"/>
            <a:chExt cx="10250749" cy="646331"/>
          </a:xfrm>
        </p:grpSpPr>
        <p:sp>
          <p:nvSpPr>
            <p:cNvPr id="70" name="TextBox 69">
              <a:extLst>
                <a:ext uri="{FF2B5EF4-FFF2-40B4-BE49-F238E27FC236}">
                  <a16:creationId xmlns:a16="http://schemas.microsoft.com/office/drawing/2014/main" id="{2EF2BF25-B083-8299-14E5-BCF4D4CB66A3}"/>
                </a:ext>
              </a:extLst>
            </p:cNvPr>
            <p:cNvSpPr txBox="1"/>
            <p:nvPr/>
          </p:nvSpPr>
          <p:spPr>
            <a:xfrm>
              <a:off x="0" y="106536"/>
              <a:ext cx="5202315"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2. Invoice Submission</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73" name="TextBox 72">
              <a:extLst>
                <a:ext uri="{FF2B5EF4-FFF2-40B4-BE49-F238E27FC236}">
                  <a16:creationId xmlns:a16="http://schemas.microsoft.com/office/drawing/2014/main" id="{CD23F700-CB40-9826-BF12-8B6E723C9BFC}"/>
                </a:ext>
              </a:extLst>
            </p:cNvPr>
            <p:cNvSpPr txBox="1"/>
            <p:nvPr/>
          </p:nvSpPr>
          <p:spPr>
            <a:xfrm>
              <a:off x="5048434"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“PURCHASE ORDERS” tile</a:t>
              </a:r>
            </a:p>
          </p:txBody>
        </p:sp>
      </p:grpSp>
      <p:grpSp>
        <p:nvGrpSpPr>
          <p:cNvPr id="75" name="Group 74">
            <a:extLst>
              <a:ext uri="{FF2B5EF4-FFF2-40B4-BE49-F238E27FC236}">
                <a16:creationId xmlns:a16="http://schemas.microsoft.com/office/drawing/2014/main" id="{B1636983-E849-CC9F-F52F-945B8BB7FAAD}"/>
              </a:ext>
            </a:extLst>
          </p:cNvPr>
          <p:cNvGrpSpPr/>
          <p:nvPr/>
        </p:nvGrpSpPr>
        <p:grpSpPr>
          <a:xfrm>
            <a:off x="9981159" y="6351476"/>
            <a:ext cx="1501707" cy="366283"/>
            <a:chOff x="7315520" y="1867791"/>
            <a:chExt cx="3425620" cy="835547"/>
          </a:xfrm>
        </p:grpSpPr>
        <p:sp>
          <p:nvSpPr>
            <p:cNvPr id="76" name="Oval 75">
              <a:extLst>
                <a:ext uri="{FF2B5EF4-FFF2-40B4-BE49-F238E27FC236}">
                  <a16:creationId xmlns:a16="http://schemas.microsoft.com/office/drawing/2014/main" id="{EE263B82-D9E6-9B81-FF61-13ADB9BDB609}"/>
                </a:ext>
              </a:extLst>
            </p:cNvPr>
            <p:cNvSpPr/>
            <p:nvPr/>
          </p:nvSpPr>
          <p:spPr>
            <a:xfrm>
              <a:off x="9905695" y="1867850"/>
              <a:ext cx="835445" cy="835488"/>
            </a:xfrm>
            <a:prstGeom prst="ellipse">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7" name="Freeform: Shape 76">
              <a:extLst>
                <a:ext uri="{FF2B5EF4-FFF2-40B4-BE49-F238E27FC236}">
                  <a16:creationId xmlns:a16="http://schemas.microsoft.com/office/drawing/2014/main" id="{A47B9B44-1623-E013-EF62-C65FA85F59CC}"/>
                </a:ext>
              </a:extLst>
            </p:cNvPr>
            <p:cNvSpPr/>
            <p:nvPr/>
          </p:nvSpPr>
          <p:spPr>
            <a:xfrm>
              <a:off x="9933639"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53327" tIns="153328" rIns="153326" bIns="153328" numCol="1" spcCol="1270" anchor="ctr" anchorCtr="0">
              <a:noAutofit/>
            </a:bodyPr>
            <a:lstStyle/>
            <a:p>
              <a:pPr marL="0" lvl="0" indent="0" algn="ctr" defTabSz="1466850">
                <a:lnSpc>
                  <a:spcPct val="90000"/>
                </a:lnSpc>
                <a:spcBef>
                  <a:spcPct val="0"/>
                </a:spcBef>
                <a:spcAft>
                  <a:spcPct val="35000"/>
                </a:spcAft>
                <a:buNone/>
              </a:pPr>
              <a:endParaRPr lang="en-US" sz="3300" kern="1200"/>
            </a:p>
          </p:txBody>
        </p:sp>
        <p:sp>
          <p:nvSpPr>
            <p:cNvPr id="78" name="Teardrop 77">
              <a:extLst>
                <a:ext uri="{FF2B5EF4-FFF2-40B4-BE49-F238E27FC236}">
                  <a16:creationId xmlns:a16="http://schemas.microsoft.com/office/drawing/2014/main" id="{60D894E0-15B0-CCFC-CEC3-5EB5EB73704C}"/>
                </a:ext>
              </a:extLst>
            </p:cNvPr>
            <p:cNvSpPr/>
            <p:nvPr/>
          </p:nvSpPr>
          <p:spPr>
            <a:xfrm rot="2700000">
              <a:off x="9038717"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79" name="Freeform: Shape 78">
              <a:extLst>
                <a:ext uri="{FF2B5EF4-FFF2-40B4-BE49-F238E27FC236}">
                  <a16:creationId xmlns:a16="http://schemas.microsoft.com/office/drawing/2014/main" id="{233FE91B-99A7-5DC5-18B3-7F87734B5FB3}"/>
                </a:ext>
              </a:extLst>
            </p:cNvPr>
            <p:cNvSpPr/>
            <p:nvPr/>
          </p:nvSpPr>
          <p:spPr>
            <a:xfrm>
              <a:off x="907025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6" tIns="130468" rIns="130467" bIns="130468" numCol="1" spcCol="1270" anchor="ctr" anchorCtr="0">
              <a:noAutofit/>
            </a:bodyPr>
            <a:lstStyle/>
            <a:p>
              <a:pPr marL="0" lvl="0" indent="0" algn="ctr" defTabSz="666750">
                <a:lnSpc>
                  <a:spcPct val="90000"/>
                </a:lnSpc>
                <a:spcBef>
                  <a:spcPct val="0"/>
                </a:spcBef>
                <a:spcAft>
                  <a:spcPct val="35000"/>
                </a:spcAft>
                <a:buNone/>
              </a:pPr>
              <a:endParaRPr lang="en-US" sz="1500" kern="1200"/>
            </a:p>
          </p:txBody>
        </p:sp>
        <p:sp>
          <p:nvSpPr>
            <p:cNvPr id="80" name="Teardrop 79">
              <a:extLst>
                <a:ext uri="{FF2B5EF4-FFF2-40B4-BE49-F238E27FC236}">
                  <a16:creationId xmlns:a16="http://schemas.microsoft.com/office/drawing/2014/main" id="{E91A399B-E28F-4F66-3807-B863E36F3617}"/>
                </a:ext>
              </a:extLst>
            </p:cNvPr>
            <p:cNvSpPr/>
            <p:nvPr/>
          </p:nvSpPr>
          <p:spPr>
            <a:xfrm rot="2700000">
              <a:off x="817891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81" name="Freeform: Shape 80">
              <a:extLst>
                <a:ext uri="{FF2B5EF4-FFF2-40B4-BE49-F238E27FC236}">
                  <a16:creationId xmlns:a16="http://schemas.microsoft.com/office/drawing/2014/main" id="{CF9AC51E-E9F9-82AE-8D1F-47679CEDF484}"/>
                </a:ext>
              </a:extLst>
            </p:cNvPr>
            <p:cNvSpPr/>
            <p:nvPr/>
          </p:nvSpPr>
          <p:spPr>
            <a:xfrm>
              <a:off x="820686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sp>
          <p:nvSpPr>
            <p:cNvPr id="82" name="Teardrop 81">
              <a:extLst>
                <a:ext uri="{FF2B5EF4-FFF2-40B4-BE49-F238E27FC236}">
                  <a16:creationId xmlns:a16="http://schemas.microsoft.com/office/drawing/2014/main" id="{0B97234C-8814-7A01-4483-1575CCD5F403}"/>
                </a:ext>
              </a:extLst>
            </p:cNvPr>
            <p:cNvSpPr/>
            <p:nvPr/>
          </p:nvSpPr>
          <p:spPr>
            <a:xfrm rot="2700000">
              <a:off x="731552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83" name="Freeform: Shape 82">
              <a:extLst>
                <a:ext uri="{FF2B5EF4-FFF2-40B4-BE49-F238E27FC236}">
                  <a16:creationId xmlns:a16="http://schemas.microsoft.com/office/drawing/2014/main" id="{90B0D4B5-C42F-6926-C85F-C11E03057D3A}"/>
                </a:ext>
              </a:extLst>
            </p:cNvPr>
            <p:cNvSpPr/>
            <p:nvPr/>
          </p:nvSpPr>
          <p:spPr>
            <a:xfrm>
              <a:off x="7343471"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alpha val="90000"/>
              </a:srgbClr>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pic>
          <p:nvPicPr>
            <p:cNvPr id="84" name="Picture 83">
              <a:hlinkClick r:id="rId8" action="ppaction://hlinksldjump"/>
              <a:extLst>
                <a:ext uri="{FF2B5EF4-FFF2-40B4-BE49-F238E27FC236}">
                  <a16:creationId xmlns:a16="http://schemas.microsoft.com/office/drawing/2014/main" id="{02BE5E36-518A-E9FC-4ADA-EC7D29C535E6}"/>
                </a:ext>
              </a:extLst>
            </p:cNvPr>
            <p:cNvPicPr>
              <a:picLocks noChangeAspect="1"/>
            </p:cNvPicPr>
            <p:nvPr/>
          </p:nvPicPr>
          <p:blipFill>
            <a:blip r:embed="rId9">
              <a:biLevel thresh="25000"/>
            </a:blip>
            <a:stretch>
              <a:fillRect/>
            </a:stretch>
          </p:blipFill>
          <p:spPr>
            <a:xfrm>
              <a:off x="7485923" y="2038087"/>
              <a:ext cx="495013" cy="495013"/>
            </a:xfrm>
            <a:prstGeom prst="rect">
              <a:avLst/>
            </a:prstGeom>
            <a:noFill/>
            <a:effectLst/>
          </p:spPr>
        </p:pic>
        <p:pic>
          <p:nvPicPr>
            <p:cNvPr id="85" name="Picture 84">
              <a:extLst>
                <a:ext uri="{FF2B5EF4-FFF2-40B4-BE49-F238E27FC236}">
                  <a16:creationId xmlns:a16="http://schemas.microsoft.com/office/drawing/2014/main" id="{0043AF26-4333-08CE-C861-9A61FEC9C146}"/>
                </a:ext>
              </a:extLst>
            </p:cNvPr>
            <p:cNvPicPr>
              <a:picLocks noChangeAspect="1"/>
            </p:cNvPicPr>
            <p:nvPr/>
          </p:nvPicPr>
          <p:blipFill>
            <a:blip r:embed="rId10">
              <a:biLevel thresh="25000"/>
              <a:extLst>
                <a:ext uri="{28A0092B-C50C-407E-A947-70E740481C1C}">
                  <a14:useLocalDpi xmlns:a14="http://schemas.microsoft.com/office/drawing/2010/main" val="0"/>
                </a:ext>
              </a:extLst>
            </a:blip>
            <a:stretch>
              <a:fillRect/>
            </a:stretch>
          </p:blipFill>
          <p:spPr>
            <a:xfrm>
              <a:off x="8349312" y="2038087"/>
              <a:ext cx="495013" cy="495013"/>
            </a:xfrm>
            <a:prstGeom prst="rect">
              <a:avLst/>
            </a:prstGeom>
            <a:noFill/>
            <a:effectLst>
              <a:glow rad="63500">
                <a:schemeClr val="accent1">
                  <a:satMod val="175000"/>
                  <a:alpha val="40000"/>
                </a:schemeClr>
              </a:glow>
            </a:effectLst>
          </p:spPr>
        </p:pic>
        <p:pic>
          <p:nvPicPr>
            <p:cNvPr id="86" name="Picture 85">
              <a:hlinkClick r:id="rId11" action="ppaction://hlinksldjump"/>
              <a:extLst>
                <a:ext uri="{FF2B5EF4-FFF2-40B4-BE49-F238E27FC236}">
                  <a16:creationId xmlns:a16="http://schemas.microsoft.com/office/drawing/2014/main" id="{9AA11385-26B3-CD35-3766-E769C730A876}"/>
                </a:ext>
              </a:extLst>
            </p:cNvPr>
            <p:cNvPicPr>
              <a:picLocks noChangeAspect="1"/>
            </p:cNvPicPr>
            <p:nvPr/>
          </p:nvPicPr>
          <p:blipFill>
            <a:blip r:embed="rId12">
              <a:biLevel thresh="25000"/>
              <a:extLst>
                <a:ext uri="{28A0092B-C50C-407E-A947-70E740481C1C}">
                  <a14:useLocalDpi xmlns:a14="http://schemas.microsoft.com/office/drawing/2010/main" val="0"/>
                </a:ext>
              </a:extLst>
            </a:blip>
            <a:stretch>
              <a:fillRect/>
            </a:stretch>
          </p:blipFill>
          <p:spPr>
            <a:xfrm>
              <a:off x="9212702" y="2038087"/>
              <a:ext cx="495013" cy="495013"/>
            </a:xfrm>
            <a:prstGeom prst="rect">
              <a:avLst/>
            </a:prstGeom>
            <a:noFill/>
            <a:effectLst/>
          </p:spPr>
        </p:pic>
        <p:pic>
          <p:nvPicPr>
            <p:cNvPr id="87" name="Picture 86">
              <a:hlinkClick r:id="rId13" action="ppaction://hlinksldjump"/>
              <a:extLst>
                <a:ext uri="{FF2B5EF4-FFF2-40B4-BE49-F238E27FC236}">
                  <a16:creationId xmlns:a16="http://schemas.microsoft.com/office/drawing/2014/main" id="{8B65A7F6-8D93-A216-54F6-971D388731DA}"/>
                </a:ext>
              </a:extLst>
            </p:cNvPr>
            <p:cNvPicPr>
              <a:picLocks noChangeAspect="1"/>
            </p:cNvPicPr>
            <p:nvPr/>
          </p:nvPicPr>
          <p:blipFill>
            <a:blip r:embed="rId14">
              <a:biLevel thresh="25000"/>
            </a:blip>
            <a:stretch>
              <a:fillRect/>
            </a:stretch>
          </p:blipFill>
          <p:spPr>
            <a:xfrm>
              <a:off x="10076091" y="2038087"/>
              <a:ext cx="495013" cy="495013"/>
            </a:xfrm>
            <a:prstGeom prst="rect">
              <a:avLst/>
            </a:prstGeom>
            <a:noFill/>
            <a:effectLst/>
          </p:spPr>
        </p:pic>
      </p:grpSp>
      <p:pic>
        <p:nvPicPr>
          <p:cNvPr id="31" name="Picture 30" descr="A blue magnifying glass with a cross&#10;&#10;Description automatically generated">
            <a:hlinkClick r:id="rId15" action="ppaction://hlinksldjump"/>
            <a:extLst>
              <a:ext uri="{FF2B5EF4-FFF2-40B4-BE49-F238E27FC236}">
                <a16:creationId xmlns:a16="http://schemas.microsoft.com/office/drawing/2014/main" id="{C48ECC80-E0CA-0FB9-354F-8DBE07C4015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900345" y="2548383"/>
            <a:ext cx="457204" cy="457204"/>
          </a:xfrm>
          <a:prstGeom prst="rect">
            <a:avLst/>
          </a:prstGeom>
        </p:spPr>
      </p:pic>
      <p:pic>
        <p:nvPicPr>
          <p:cNvPr id="34" name="Picture 33" descr="A blue magnifying glass with a cross&#10;&#10;Description automatically generated">
            <a:hlinkClick r:id="rId17" action="ppaction://hlinksldjump"/>
            <a:extLst>
              <a:ext uri="{FF2B5EF4-FFF2-40B4-BE49-F238E27FC236}">
                <a16:creationId xmlns:a16="http://schemas.microsoft.com/office/drawing/2014/main" id="{6D634965-43A0-1525-836E-B08F106171D4}"/>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900345" y="5697069"/>
            <a:ext cx="457204" cy="457204"/>
          </a:xfrm>
          <a:prstGeom prst="rect">
            <a:avLst/>
          </a:prstGeom>
        </p:spPr>
      </p:pic>
      <p:pic>
        <p:nvPicPr>
          <p:cNvPr id="2" name="Picture 1">
            <a:hlinkClick r:id="rId18" action="ppaction://hlinksldjump"/>
            <a:extLst>
              <a:ext uri="{FF2B5EF4-FFF2-40B4-BE49-F238E27FC236}">
                <a16:creationId xmlns:a16="http://schemas.microsoft.com/office/drawing/2014/main" id="{378F8A2E-D89E-FC89-DE79-B282743BB3FB}"/>
              </a:ext>
            </a:extLst>
          </p:cNvPr>
          <p:cNvPicPr>
            <a:picLocks noChangeAspect="1"/>
          </p:cNvPicPr>
          <p:nvPr/>
        </p:nvPicPr>
        <p:blipFill>
          <a:blip r:embed="rId19"/>
          <a:stretch>
            <a:fillRect/>
          </a:stretch>
        </p:blipFill>
        <p:spPr>
          <a:xfrm>
            <a:off x="11170767" y="523325"/>
            <a:ext cx="908383" cy="384081"/>
          </a:xfrm>
          <a:prstGeom prst="rect">
            <a:avLst/>
          </a:prstGeom>
        </p:spPr>
      </p:pic>
    </p:spTree>
    <p:extLst>
      <p:ext uri="{BB962C8B-B14F-4D97-AF65-F5344CB8AC3E}">
        <p14:creationId xmlns:p14="http://schemas.microsoft.com/office/powerpoint/2010/main" val="1214368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B58BF2B7-6250-D55D-EC20-8A90271B1006}"/>
              </a:ext>
            </a:extLst>
          </p:cNvPr>
          <p:cNvPicPr>
            <a:picLocks noGrp="1" noRot="1" noChangeAspec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7834"/>
            <a:ext cx="12192000" cy="6426199"/>
          </a:xfrm>
          <a:prstGeom prst="rect">
            <a:avLst/>
          </a:prstGeom>
        </p:spPr>
      </p:pic>
      <p:grpSp>
        <p:nvGrpSpPr>
          <p:cNvPr id="22" name="Group 21">
            <a:extLst>
              <a:ext uri="{FF2B5EF4-FFF2-40B4-BE49-F238E27FC236}">
                <a16:creationId xmlns:a16="http://schemas.microsoft.com/office/drawing/2014/main" id="{62AF1BB6-FEF3-DE27-7F9D-F6D82157577E}"/>
              </a:ext>
            </a:extLst>
          </p:cNvPr>
          <p:cNvGrpSpPr/>
          <p:nvPr/>
        </p:nvGrpSpPr>
        <p:grpSpPr>
          <a:xfrm>
            <a:off x="0" y="823144"/>
            <a:ext cx="12192000" cy="627627"/>
            <a:chOff x="0" y="911924"/>
            <a:chExt cx="12192000" cy="627627"/>
          </a:xfrm>
        </p:grpSpPr>
        <p:sp>
          <p:nvSpPr>
            <p:cNvPr id="5" name="Rectangle 4">
              <a:extLst>
                <a:ext uri="{FF2B5EF4-FFF2-40B4-BE49-F238E27FC236}">
                  <a16:creationId xmlns:a16="http://schemas.microsoft.com/office/drawing/2014/main" id="{8A7345E9-5E30-EFD0-E5E9-F67486018B82}"/>
                </a:ext>
              </a:extLst>
            </p:cNvPr>
            <p:cNvSpPr/>
            <p:nvPr/>
          </p:nvSpPr>
          <p:spPr>
            <a:xfrm>
              <a:off x="0" y="911924"/>
              <a:ext cx="12192000" cy="62762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panose="020B0502040204020203" pitchFamily="34" charset="0"/>
                <a:ea typeface="+mn-ea"/>
                <a:cs typeface="+mn-cs"/>
              </a:endParaRPr>
            </a:p>
          </p:txBody>
        </p:sp>
        <p:sp>
          <p:nvSpPr>
            <p:cNvPr id="6" name="TextBox 5">
              <a:extLst>
                <a:ext uri="{FF2B5EF4-FFF2-40B4-BE49-F238E27FC236}">
                  <a16:creationId xmlns:a16="http://schemas.microsoft.com/office/drawing/2014/main" id="{D701E2B8-6348-2195-F2D7-9E3381C3A017}"/>
                </a:ext>
              </a:extLst>
            </p:cNvPr>
            <p:cNvSpPr txBox="1"/>
            <p:nvPr/>
          </p:nvSpPr>
          <p:spPr>
            <a:xfrm>
              <a:off x="0" y="997470"/>
              <a:ext cx="11256156" cy="456535"/>
            </a:xfrm>
            <a:prstGeom prst="rect">
              <a:avLst/>
            </a:prstGeom>
            <a:noFill/>
          </p:spPr>
          <p:txBody>
            <a:bodyPr wrap="square" lIns="91440" tIns="45720" rIns="91440" bIns="45720" rtlCol="0" anchor="ctr">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srgbClr val="FFFFFF"/>
                  </a:solidFill>
                  <a:effectLst/>
                  <a:uLnTx/>
                  <a:uFillTx/>
                  <a:latin typeface="72 Black" panose="020B0A04030603020204" pitchFamily="34" charset="0"/>
                  <a:cs typeface="72 Black" panose="020B0A04030603020204" pitchFamily="34" charset="0"/>
                </a:rPr>
                <a:t>Submit invoice through Purchase Orders tile - Invoice without Tax</a:t>
              </a:r>
            </a:p>
          </p:txBody>
        </p:sp>
      </p:grpSp>
      <p:sp>
        <p:nvSpPr>
          <p:cNvPr id="24" name="TextBox 23">
            <a:extLst>
              <a:ext uri="{FF2B5EF4-FFF2-40B4-BE49-F238E27FC236}">
                <a16:creationId xmlns:a16="http://schemas.microsoft.com/office/drawing/2014/main" id="{7917E2B6-AD69-5356-1191-B30684511211}"/>
              </a:ext>
            </a:extLst>
          </p:cNvPr>
          <p:cNvSpPr txBox="1"/>
          <p:nvPr/>
        </p:nvSpPr>
        <p:spPr>
          <a:xfrm>
            <a:off x="8810033" y="4564803"/>
            <a:ext cx="203540" cy="137878"/>
          </a:xfrm>
          <a:prstGeom prst="rect">
            <a:avLst/>
          </a:prstGeom>
          <a:noFill/>
          <a:ln>
            <a:noFill/>
          </a:ln>
        </p:spPr>
        <p:txBody>
          <a:bodyPr wrap="square"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4472C4"/>
              </a:solidFill>
              <a:effectLst/>
              <a:uLnTx/>
              <a:uFillTx/>
              <a:latin typeface="Grandview" panose="020B0502040204020203" pitchFamily="34" charset="0"/>
              <a:ea typeface="+mn-ea"/>
              <a:cs typeface="+mn-cs"/>
            </a:endParaRPr>
          </a:p>
        </p:txBody>
      </p:sp>
      <p:pic>
        <p:nvPicPr>
          <p:cNvPr id="3" name="Picture 2" descr="A screenshot of a computer&#10;&#10;Description automatically generated">
            <a:extLst>
              <a:ext uri="{FF2B5EF4-FFF2-40B4-BE49-F238E27FC236}">
                <a16:creationId xmlns:a16="http://schemas.microsoft.com/office/drawing/2014/main" id="{9B1041A3-0584-02F2-DE5F-E612FF277920}"/>
              </a:ext>
            </a:extLst>
          </p:cNvPr>
          <p:cNvPicPr>
            <a:picLocks noChangeAspect="1"/>
          </p:cNvPicPr>
          <p:nvPr/>
        </p:nvPicPr>
        <p:blipFill>
          <a:blip r:embed="rId3"/>
          <a:stretch>
            <a:fillRect/>
          </a:stretch>
        </p:blipFill>
        <p:spPr>
          <a:xfrm>
            <a:off x="0" y="1530860"/>
            <a:ext cx="12192000" cy="5306112"/>
          </a:xfrm>
          <a:prstGeom prst="rect">
            <a:avLst/>
          </a:prstGeom>
        </p:spPr>
      </p:pic>
      <p:grpSp>
        <p:nvGrpSpPr>
          <p:cNvPr id="79" name="Group 78">
            <a:extLst>
              <a:ext uri="{FF2B5EF4-FFF2-40B4-BE49-F238E27FC236}">
                <a16:creationId xmlns:a16="http://schemas.microsoft.com/office/drawing/2014/main" id="{11A61AA1-9075-36D9-F19B-12AA269004D9}"/>
              </a:ext>
            </a:extLst>
          </p:cNvPr>
          <p:cNvGrpSpPr>
            <a:grpSpLocks/>
          </p:cNvGrpSpPr>
          <p:nvPr/>
        </p:nvGrpSpPr>
        <p:grpSpPr>
          <a:xfrm>
            <a:off x="567544" y="3765479"/>
            <a:ext cx="5466559" cy="2387084"/>
            <a:chOff x="1062844" y="4150412"/>
            <a:chExt cx="5466559" cy="2387084"/>
          </a:xfrm>
        </p:grpSpPr>
        <p:sp>
          <p:nvSpPr>
            <p:cNvPr id="10" name="TextBox 9">
              <a:extLst>
                <a:ext uri="{FF2B5EF4-FFF2-40B4-BE49-F238E27FC236}">
                  <a16:creationId xmlns:a16="http://schemas.microsoft.com/office/drawing/2014/main" id="{F6BEBC41-990E-D6E1-708D-77CCDC17442C}"/>
                </a:ext>
              </a:extLst>
            </p:cNvPr>
            <p:cNvSpPr txBox="1">
              <a:spLocks/>
            </p:cNvSpPr>
            <p:nvPr/>
          </p:nvSpPr>
          <p:spPr>
            <a:xfrm>
              <a:off x="5810656" y="415041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1</a:t>
              </a:r>
            </a:p>
          </p:txBody>
        </p:sp>
        <p:sp>
          <p:nvSpPr>
            <p:cNvPr id="11" name="Oval 10">
              <a:extLst>
                <a:ext uri="{FF2B5EF4-FFF2-40B4-BE49-F238E27FC236}">
                  <a16:creationId xmlns:a16="http://schemas.microsoft.com/office/drawing/2014/main" id="{61DC3383-544C-9FFD-A4F4-0CA5F72A4E48}"/>
                </a:ext>
              </a:extLst>
            </p:cNvPr>
            <p:cNvSpPr>
              <a:spLocks/>
            </p:cNvSpPr>
            <p:nvPr/>
          </p:nvSpPr>
          <p:spPr>
            <a:xfrm>
              <a:off x="5842881" y="416789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13" name="TextBox 12">
              <a:extLst>
                <a:ext uri="{FF2B5EF4-FFF2-40B4-BE49-F238E27FC236}">
                  <a16:creationId xmlns:a16="http://schemas.microsoft.com/office/drawing/2014/main" id="{8A469ABD-9314-B2C5-D0AF-13CD2B6A3B8B}"/>
                </a:ext>
              </a:extLst>
            </p:cNvPr>
            <p:cNvSpPr txBox="1">
              <a:spLocks/>
            </p:cNvSpPr>
            <p:nvPr/>
          </p:nvSpPr>
          <p:spPr>
            <a:xfrm>
              <a:off x="6215700" y="4411362"/>
              <a:ext cx="232756"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2</a:t>
              </a:r>
            </a:p>
          </p:txBody>
        </p:sp>
        <p:sp>
          <p:nvSpPr>
            <p:cNvPr id="14" name="Oval 13">
              <a:extLst>
                <a:ext uri="{FF2B5EF4-FFF2-40B4-BE49-F238E27FC236}">
                  <a16:creationId xmlns:a16="http://schemas.microsoft.com/office/drawing/2014/main" id="{72523EE5-6409-AA58-E856-2C726C1D4FB2}"/>
                </a:ext>
              </a:extLst>
            </p:cNvPr>
            <p:cNvSpPr>
              <a:spLocks/>
            </p:cNvSpPr>
            <p:nvPr/>
          </p:nvSpPr>
          <p:spPr>
            <a:xfrm>
              <a:off x="6247925" y="442884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17" name="TextBox 16">
              <a:extLst>
                <a:ext uri="{FF2B5EF4-FFF2-40B4-BE49-F238E27FC236}">
                  <a16:creationId xmlns:a16="http://schemas.microsoft.com/office/drawing/2014/main" id="{B3819735-79EA-1C5B-8665-21F0EFE9C209}"/>
                </a:ext>
              </a:extLst>
            </p:cNvPr>
            <p:cNvSpPr txBox="1">
              <a:spLocks/>
            </p:cNvSpPr>
            <p:nvPr/>
          </p:nvSpPr>
          <p:spPr>
            <a:xfrm>
              <a:off x="6133150" y="4674301"/>
              <a:ext cx="232756"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3</a:t>
              </a:r>
            </a:p>
          </p:txBody>
        </p:sp>
        <p:sp>
          <p:nvSpPr>
            <p:cNvPr id="18" name="Oval 17">
              <a:extLst>
                <a:ext uri="{FF2B5EF4-FFF2-40B4-BE49-F238E27FC236}">
                  <a16:creationId xmlns:a16="http://schemas.microsoft.com/office/drawing/2014/main" id="{CCC8578B-BF68-BD6A-EEF2-3559E647E0AE}"/>
                </a:ext>
              </a:extLst>
            </p:cNvPr>
            <p:cNvSpPr>
              <a:spLocks/>
            </p:cNvSpPr>
            <p:nvPr/>
          </p:nvSpPr>
          <p:spPr>
            <a:xfrm>
              <a:off x="6165375" y="4691779"/>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20" name="TextBox 19">
              <a:extLst>
                <a:ext uri="{FF2B5EF4-FFF2-40B4-BE49-F238E27FC236}">
                  <a16:creationId xmlns:a16="http://schemas.microsoft.com/office/drawing/2014/main" id="{F4DB6331-2A6B-8F9F-5CAF-15EC96B0BAA0}"/>
                </a:ext>
              </a:extLst>
            </p:cNvPr>
            <p:cNvSpPr txBox="1">
              <a:spLocks/>
            </p:cNvSpPr>
            <p:nvPr/>
          </p:nvSpPr>
          <p:spPr>
            <a:xfrm>
              <a:off x="1062844" y="5846048"/>
              <a:ext cx="232756"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4</a:t>
              </a:r>
            </a:p>
          </p:txBody>
        </p:sp>
        <p:sp>
          <p:nvSpPr>
            <p:cNvPr id="21" name="Oval 20">
              <a:extLst>
                <a:ext uri="{FF2B5EF4-FFF2-40B4-BE49-F238E27FC236}">
                  <a16:creationId xmlns:a16="http://schemas.microsoft.com/office/drawing/2014/main" id="{4848A250-19C2-9345-7728-39C5D130A66C}"/>
                </a:ext>
              </a:extLst>
            </p:cNvPr>
            <p:cNvSpPr>
              <a:spLocks/>
            </p:cNvSpPr>
            <p:nvPr/>
          </p:nvSpPr>
          <p:spPr>
            <a:xfrm>
              <a:off x="1095069" y="5863526"/>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23" name="TextBox 22">
              <a:extLst>
                <a:ext uri="{FF2B5EF4-FFF2-40B4-BE49-F238E27FC236}">
                  <a16:creationId xmlns:a16="http://schemas.microsoft.com/office/drawing/2014/main" id="{E2A95199-5879-8B0A-534F-4B2263922E29}"/>
                </a:ext>
              </a:extLst>
            </p:cNvPr>
            <p:cNvSpPr txBox="1">
              <a:spLocks/>
            </p:cNvSpPr>
            <p:nvPr/>
          </p:nvSpPr>
          <p:spPr>
            <a:xfrm>
              <a:off x="6296647" y="5846048"/>
              <a:ext cx="232756"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5</a:t>
              </a:r>
            </a:p>
          </p:txBody>
        </p:sp>
        <p:sp>
          <p:nvSpPr>
            <p:cNvPr id="25" name="Oval 24">
              <a:extLst>
                <a:ext uri="{FF2B5EF4-FFF2-40B4-BE49-F238E27FC236}">
                  <a16:creationId xmlns:a16="http://schemas.microsoft.com/office/drawing/2014/main" id="{FEC2C8B9-9A02-E145-0CEE-20211BBC668F}"/>
                </a:ext>
              </a:extLst>
            </p:cNvPr>
            <p:cNvSpPr>
              <a:spLocks/>
            </p:cNvSpPr>
            <p:nvPr/>
          </p:nvSpPr>
          <p:spPr>
            <a:xfrm>
              <a:off x="6328872" y="5863526"/>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27" name="TextBox 26">
              <a:extLst>
                <a:ext uri="{FF2B5EF4-FFF2-40B4-BE49-F238E27FC236}">
                  <a16:creationId xmlns:a16="http://schemas.microsoft.com/office/drawing/2014/main" id="{436B4C33-2A90-AFC1-5DEF-BCCFFBB586E6}"/>
                </a:ext>
              </a:extLst>
            </p:cNvPr>
            <p:cNvSpPr txBox="1">
              <a:spLocks/>
            </p:cNvSpPr>
            <p:nvPr/>
          </p:nvSpPr>
          <p:spPr>
            <a:xfrm>
              <a:off x="6016772" y="6337441"/>
              <a:ext cx="232756"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6</a:t>
              </a:r>
            </a:p>
          </p:txBody>
        </p:sp>
        <p:sp>
          <p:nvSpPr>
            <p:cNvPr id="29" name="Oval 28">
              <a:extLst>
                <a:ext uri="{FF2B5EF4-FFF2-40B4-BE49-F238E27FC236}">
                  <a16:creationId xmlns:a16="http://schemas.microsoft.com/office/drawing/2014/main" id="{09896168-2E8F-BF11-24E3-36976779266F}"/>
                </a:ext>
              </a:extLst>
            </p:cNvPr>
            <p:cNvSpPr>
              <a:spLocks/>
            </p:cNvSpPr>
            <p:nvPr/>
          </p:nvSpPr>
          <p:spPr>
            <a:xfrm>
              <a:off x="6048997" y="6354919"/>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2" name="Group 1">
            <a:extLst>
              <a:ext uri="{FF2B5EF4-FFF2-40B4-BE49-F238E27FC236}">
                <a16:creationId xmlns:a16="http://schemas.microsoft.com/office/drawing/2014/main" id="{040F4B37-5FA9-782A-F325-E87050223E38}"/>
              </a:ext>
            </a:extLst>
          </p:cNvPr>
          <p:cNvGrpSpPr>
            <a:grpSpLocks/>
          </p:cNvGrpSpPr>
          <p:nvPr/>
        </p:nvGrpSpPr>
        <p:grpSpPr>
          <a:xfrm>
            <a:off x="7430712" y="1909917"/>
            <a:ext cx="4094919" cy="1086109"/>
            <a:chOff x="7430712" y="1909917"/>
            <a:chExt cx="4094919" cy="1086109"/>
          </a:xfrm>
        </p:grpSpPr>
        <p:grpSp>
          <p:nvGrpSpPr>
            <p:cNvPr id="78" name="Group 77">
              <a:extLst>
                <a:ext uri="{FF2B5EF4-FFF2-40B4-BE49-F238E27FC236}">
                  <a16:creationId xmlns:a16="http://schemas.microsoft.com/office/drawing/2014/main" id="{13C93F38-F8E8-2C3D-3FAE-191774B03225}"/>
                </a:ext>
              </a:extLst>
            </p:cNvPr>
            <p:cNvGrpSpPr>
              <a:grpSpLocks/>
            </p:cNvGrpSpPr>
            <p:nvPr/>
          </p:nvGrpSpPr>
          <p:grpSpPr>
            <a:xfrm>
              <a:off x="9541233" y="2795971"/>
              <a:ext cx="270123" cy="200055"/>
              <a:chOff x="9321894" y="2847283"/>
              <a:chExt cx="270123" cy="200055"/>
            </a:xfrm>
          </p:grpSpPr>
          <p:sp>
            <p:nvSpPr>
              <p:cNvPr id="37" name="Oval 36">
                <a:extLst>
                  <a:ext uri="{FF2B5EF4-FFF2-40B4-BE49-F238E27FC236}">
                    <a16:creationId xmlns:a16="http://schemas.microsoft.com/office/drawing/2014/main" id="{9EE8B15A-D478-B956-4EB0-909836DA9A64}"/>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41" name="TextBox 40">
                <a:extLst>
                  <a:ext uri="{FF2B5EF4-FFF2-40B4-BE49-F238E27FC236}">
                    <a16:creationId xmlns:a16="http://schemas.microsoft.com/office/drawing/2014/main" id="{F4933FE9-A0DA-99F1-A3F8-82AE014CD649}"/>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5</a:t>
                </a:r>
              </a:p>
            </p:txBody>
          </p:sp>
        </p:grpSp>
        <p:grpSp>
          <p:nvGrpSpPr>
            <p:cNvPr id="80" name="Group 79">
              <a:extLst>
                <a:ext uri="{FF2B5EF4-FFF2-40B4-BE49-F238E27FC236}">
                  <a16:creationId xmlns:a16="http://schemas.microsoft.com/office/drawing/2014/main" id="{87DA39B9-568E-4F2E-ADC9-CEB1FC70C81B}"/>
                </a:ext>
              </a:extLst>
            </p:cNvPr>
            <p:cNvGrpSpPr>
              <a:grpSpLocks/>
            </p:cNvGrpSpPr>
            <p:nvPr/>
          </p:nvGrpSpPr>
          <p:grpSpPr>
            <a:xfrm>
              <a:off x="8171164" y="1909917"/>
              <a:ext cx="270123" cy="200055"/>
              <a:chOff x="9321894" y="2847283"/>
              <a:chExt cx="270123" cy="200055"/>
            </a:xfrm>
          </p:grpSpPr>
          <p:sp>
            <p:nvSpPr>
              <p:cNvPr id="81" name="Oval 80">
                <a:extLst>
                  <a:ext uri="{FF2B5EF4-FFF2-40B4-BE49-F238E27FC236}">
                    <a16:creationId xmlns:a16="http://schemas.microsoft.com/office/drawing/2014/main" id="{AFEC64D6-7332-19EB-B9CD-826D23CF401E}"/>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82" name="TextBox 81">
                <a:extLst>
                  <a:ext uri="{FF2B5EF4-FFF2-40B4-BE49-F238E27FC236}">
                    <a16:creationId xmlns:a16="http://schemas.microsoft.com/office/drawing/2014/main" id="{4ED6930B-8FB3-B82C-FFF3-C1DDEB6A8018}"/>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1</a:t>
                </a:r>
              </a:p>
            </p:txBody>
          </p:sp>
        </p:grpSp>
        <p:grpSp>
          <p:nvGrpSpPr>
            <p:cNvPr id="83" name="Group 82">
              <a:extLst>
                <a:ext uri="{FF2B5EF4-FFF2-40B4-BE49-F238E27FC236}">
                  <a16:creationId xmlns:a16="http://schemas.microsoft.com/office/drawing/2014/main" id="{33BC9ECF-F4E3-150B-3B9C-89F46BE3BA95}"/>
                </a:ext>
              </a:extLst>
            </p:cNvPr>
            <p:cNvGrpSpPr>
              <a:grpSpLocks/>
            </p:cNvGrpSpPr>
            <p:nvPr/>
          </p:nvGrpSpPr>
          <p:grpSpPr>
            <a:xfrm>
              <a:off x="8011882" y="2070906"/>
              <a:ext cx="270123" cy="200055"/>
              <a:chOff x="9321894" y="2847283"/>
              <a:chExt cx="270123" cy="200055"/>
            </a:xfrm>
          </p:grpSpPr>
          <p:sp>
            <p:nvSpPr>
              <p:cNvPr id="84" name="Oval 83">
                <a:extLst>
                  <a:ext uri="{FF2B5EF4-FFF2-40B4-BE49-F238E27FC236}">
                    <a16:creationId xmlns:a16="http://schemas.microsoft.com/office/drawing/2014/main" id="{AC011ECF-7824-6F42-CB0D-B5030B49B67B}"/>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85" name="TextBox 84">
                <a:extLst>
                  <a:ext uri="{FF2B5EF4-FFF2-40B4-BE49-F238E27FC236}">
                    <a16:creationId xmlns:a16="http://schemas.microsoft.com/office/drawing/2014/main" id="{E44AD0E8-40DD-F725-2D78-9A12B921AC52}"/>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2</a:t>
                </a:r>
              </a:p>
            </p:txBody>
          </p:sp>
        </p:grpSp>
        <p:grpSp>
          <p:nvGrpSpPr>
            <p:cNvPr id="86" name="Group 85">
              <a:extLst>
                <a:ext uri="{FF2B5EF4-FFF2-40B4-BE49-F238E27FC236}">
                  <a16:creationId xmlns:a16="http://schemas.microsoft.com/office/drawing/2014/main" id="{4BE06ACD-1216-7C5C-5F67-88D79FD26F50}"/>
                </a:ext>
              </a:extLst>
            </p:cNvPr>
            <p:cNvGrpSpPr>
              <a:grpSpLocks/>
            </p:cNvGrpSpPr>
            <p:nvPr/>
          </p:nvGrpSpPr>
          <p:grpSpPr>
            <a:xfrm>
              <a:off x="7430712" y="2782673"/>
              <a:ext cx="270123" cy="200055"/>
              <a:chOff x="9321894" y="2847283"/>
              <a:chExt cx="270123" cy="200055"/>
            </a:xfrm>
          </p:grpSpPr>
          <p:sp>
            <p:nvSpPr>
              <p:cNvPr id="87" name="Oval 86">
                <a:extLst>
                  <a:ext uri="{FF2B5EF4-FFF2-40B4-BE49-F238E27FC236}">
                    <a16:creationId xmlns:a16="http://schemas.microsoft.com/office/drawing/2014/main" id="{0AE3E396-2C98-DBF3-C0EB-BFE18B854D80}"/>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88" name="TextBox 87">
                <a:extLst>
                  <a:ext uri="{FF2B5EF4-FFF2-40B4-BE49-F238E27FC236}">
                    <a16:creationId xmlns:a16="http://schemas.microsoft.com/office/drawing/2014/main" id="{650D680F-A05F-4BFF-E7F0-9CE65E037229}"/>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3</a:t>
                </a:r>
              </a:p>
            </p:txBody>
          </p:sp>
        </p:grpSp>
        <p:grpSp>
          <p:nvGrpSpPr>
            <p:cNvPr id="89" name="Group 88">
              <a:extLst>
                <a:ext uri="{FF2B5EF4-FFF2-40B4-BE49-F238E27FC236}">
                  <a16:creationId xmlns:a16="http://schemas.microsoft.com/office/drawing/2014/main" id="{F4884978-6DE9-638F-9332-B9767E1DAFA2}"/>
                </a:ext>
              </a:extLst>
            </p:cNvPr>
            <p:cNvGrpSpPr>
              <a:grpSpLocks/>
            </p:cNvGrpSpPr>
            <p:nvPr/>
          </p:nvGrpSpPr>
          <p:grpSpPr>
            <a:xfrm>
              <a:off x="8810033" y="2792341"/>
              <a:ext cx="270123" cy="200055"/>
              <a:chOff x="9321894" y="2847283"/>
              <a:chExt cx="270123" cy="200055"/>
            </a:xfrm>
          </p:grpSpPr>
          <p:sp>
            <p:nvSpPr>
              <p:cNvPr id="90" name="Oval 89">
                <a:extLst>
                  <a:ext uri="{FF2B5EF4-FFF2-40B4-BE49-F238E27FC236}">
                    <a16:creationId xmlns:a16="http://schemas.microsoft.com/office/drawing/2014/main" id="{21D0E055-BF2D-27A0-7E2D-46532BEB8CDA}"/>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91" name="TextBox 90">
                <a:extLst>
                  <a:ext uri="{FF2B5EF4-FFF2-40B4-BE49-F238E27FC236}">
                    <a16:creationId xmlns:a16="http://schemas.microsoft.com/office/drawing/2014/main" id="{3A3C79C4-0B66-A147-017B-A2C2B166D78D}"/>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4</a:t>
                </a:r>
              </a:p>
            </p:txBody>
          </p:sp>
        </p:grpSp>
        <p:grpSp>
          <p:nvGrpSpPr>
            <p:cNvPr id="92" name="Group 91">
              <a:extLst>
                <a:ext uri="{FF2B5EF4-FFF2-40B4-BE49-F238E27FC236}">
                  <a16:creationId xmlns:a16="http://schemas.microsoft.com/office/drawing/2014/main" id="{D80FDD29-078E-89B8-B618-404183A8FE42}"/>
                </a:ext>
              </a:extLst>
            </p:cNvPr>
            <p:cNvGrpSpPr>
              <a:grpSpLocks/>
            </p:cNvGrpSpPr>
            <p:nvPr/>
          </p:nvGrpSpPr>
          <p:grpSpPr>
            <a:xfrm>
              <a:off x="11255508" y="1944394"/>
              <a:ext cx="270123" cy="200055"/>
              <a:chOff x="9321894" y="2847283"/>
              <a:chExt cx="270123" cy="200055"/>
            </a:xfrm>
          </p:grpSpPr>
          <p:sp>
            <p:nvSpPr>
              <p:cNvPr id="93" name="Oval 92">
                <a:extLst>
                  <a:ext uri="{FF2B5EF4-FFF2-40B4-BE49-F238E27FC236}">
                    <a16:creationId xmlns:a16="http://schemas.microsoft.com/office/drawing/2014/main" id="{A3F5B4FE-34B1-AA5C-2343-3AC21F411C80}"/>
                  </a:ext>
                </a:extLst>
              </p:cNvPr>
              <p:cNvSpPr>
                <a:spLocks/>
              </p:cNvSpPr>
              <p:nvPr/>
            </p:nvSpPr>
            <p:spPr>
              <a:xfrm>
                <a:off x="9371775" y="2886351"/>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94" name="TextBox 93">
                <a:extLst>
                  <a:ext uri="{FF2B5EF4-FFF2-40B4-BE49-F238E27FC236}">
                    <a16:creationId xmlns:a16="http://schemas.microsoft.com/office/drawing/2014/main" id="{6A5339DB-4A5A-4A58-E0CA-47F3CD6D9AE3}"/>
                  </a:ext>
                </a:extLst>
              </p:cNvPr>
              <p:cNvSpPr txBox="1">
                <a:spLocks/>
              </p:cNvSpPr>
              <p:nvPr/>
            </p:nvSpPr>
            <p:spPr>
              <a:xfrm>
                <a:off x="9321894" y="2847283"/>
                <a:ext cx="270123"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6</a:t>
                </a:r>
              </a:p>
            </p:txBody>
          </p:sp>
        </p:grpSp>
        <p:sp>
          <p:nvSpPr>
            <p:cNvPr id="97" name="TextBox 96">
              <a:extLst>
                <a:ext uri="{FF2B5EF4-FFF2-40B4-BE49-F238E27FC236}">
                  <a16:creationId xmlns:a16="http://schemas.microsoft.com/office/drawing/2014/main" id="{1441D005-44B0-7B20-3C6D-CD5F8C284521}"/>
                </a:ext>
              </a:extLst>
            </p:cNvPr>
            <p:cNvSpPr txBox="1">
              <a:spLocks/>
            </p:cNvSpPr>
            <p:nvPr/>
          </p:nvSpPr>
          <p:spPr>
            <a:xfrm>
              <a:off x="10977236" y="2213585"/>
              <a:ext cx="392044"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a:t>
              </a:r>
            </a:p>
          </p:txBody>
        </p:sp>
      </p:grpSp>
      <p:graphicFrame>
        <p:nvGraphicFramePr>
          <p:cNvPr id="98" name="Table 97">
            <a:extLst>
              <a:ext uri="{FF2B5EF4-FFF2-40B4-BE49-F238E27FC236}">
                <a16:creationId xmlns:a16="http://schemas.microsoft.com/office/drawing/2014/main" id="{9A8F0437-90FC-7531-1664-44CBB53E7349}"/>
              </a:ext>
            </a:extLst>
          </p:cNvPr>
          <p:cNvGraphicFramePr>
            <a:graphicFrameLocks noGrp="1"/>
          </p:cNvGraphicFramePr>
          <p:nvPr/>
        </p:nvGraphicFramePr>
        <p:xfrm>
          <a:off x="7074110" y="4177353"/>
          <a:ext cx="5016252" cy="1965960"/>
        </p:xfrm>
        <a:graphic>
          <a:graphicData uri="http://schemas.openxmlformats.org/drawingml/2006/table">
            <a:tbl>
              <a:tblPr firstRow="1" bandRow="1">
                <a:tableStyleId>{7DF18680-E054-41AD-8BC1-D1AEF772440D}</a:tableStyleId>
              </a:tblPr>
              <a:tblGrid>
                <a:gridCol w="577417">
                  <a:extLst>
                    <a:ext uri="{9D8B030D-6E8A-4147-A177-3AD203B41FA5}">
                      <a16:colId xmlns:a16="http://schemas.microsoft.com/office/drawing/2014/main" val="3038162004"/>
                    </a:ext>
                  </a:extLst>
                </a:gridCol>
                <a:gridCol w="4438835">
                  <a:extLst>
                    <a:ext uri="{9D8B030D-6E8A-4147-A177-3AD203B41FA5}">
                      <a16:colId xmlns:a16="http://schemas.microsoft.com/office/drawing/2014/main" val="1450886341"/>
                    </a:ext>
                  </a:extLst>
                </a:gridCol>
              </a:tblGrid>
              <a:tr h="186789">
                <a:tc>
                  <a:txBody>
                    <a:bodyPr/>
                    <a:lstStyle/>
                    <a:p>
                      <a:pPr algn="ctr"/>
                      <a:r>
                        <a:rPr lang="en-US" sz="900" dirty="0">
                          <a:solidFill>
                            <a:schemeClr val="bg1"/>
                          </a:solidFill>
                        </a:rPr>
                        <a:t>Item</a:t>
                      </a:r>
                    </a:p>
                  </a:txBody>
                  <a:tcPr anchor="ctr"/>
                </a:tc>
                <a:tc>
                  <a:txBody>
                    <a:bodyPr/>
                    <a:lstStyle/>
                    <a:p>
                      <a:pPr algn="ctr"/>
                      <a:r>
                        <a:rPr lang="en-US" sz="900" dirty="0">
                          <a:solidFill>
                            <a:schemeClr val="bg1"/>
                          </a:solidFill>
                        </a:rPr>
                        <a:t>Field</a:t>
                      </a:r>
                    </a:p>
                  </a:txBody>
                  <a:tcPr anchor="ctr"/>
                </a:tc>
                <a:extLst>
                  <a:ext uri="{0D108BD9-81ED-4DB2-BD59-A6C34878D82A}">
                    <a16:rowId xmlns:a16="http://schemas.microsoft.com/office/drawing/2014/main" val="1769812245"/>
                  </a:ext>
                </a:extLst>
              </a:tr>
              <a:tr h="186789">
                <a:tc>
                  <a:txBody>
                    <a:bodyPr/>
                    <a:lstStyle/>
                    <a:p>
                      <a:pPr algn="ctr"/>
                      <a:r>
                        <a:rPr lang="en-US" sz="900"/>
                        <a:t>1</a:t>
                      </a:r>
                      <a:endParaRPr lang="en-US" sz="900" dirty="0"/>
                    </a:p>
                  </a:txBody>
                  <a:tcPr anchor="ctr"/>
                </a:tc>
                <a:tc>
                  <a:txBody>
                    <a:bodyPr/>
                    <a:lstStyle/>
                    <a:p>
                      <a:pPr algn="ctr"/>
                      <a:r>
                        <a:rPr lang="en-US" sz="900"/>
                        <a:t>Invoice Number</a:t>
                      </a:r>
                      <a:endParaRPr lang="en-US" sz="900" dirty="0"/>
                    </a:p>
                  </a:txBody>
                  <a:tcPr anchor="ctr"/>
                </a:tc>
                <a:extLst>
                  <a:ext uri="{0D108BD9-81ED-4DB2-BD59-A6C34878D82A}">
                    <a16:rowId xmlns:a16="http://schemas.microsoft.com/office/drawing/2014/main" val="4081559546"/>
                  </a:ext>
                </a:extLst>
              </a:tr>
              <a:tr h="186789">
                <a:tc>
                  <a:txBody>
                    <a:bodyPr/>
                    <a:lstStyle/>
                    <a:p>
                      <a:pPr algn="ctr"/>
                      <a:r>
                        <a:rPr lang="en-US" sz="900"/>
                        <a:t>2</a:t>
                      </a:r>
                      <a:endParaRPr lang="en-US" sz="900" dirty="0"/>
                    </a:p>
                  </a:txBody>
                  <a:tcPr anchor="ctr"/>
                </a:tc>
                <a:tc>
                  <a:txBody>
                    <a:bodyPr/>
                    <a:lstStyle/>
                    <a:p>
                      <a:pPr algn="ctr"/>
                      <a:r>
                        <a:rPr lang="en-US" sz="900" dirty="0"/>
                        <a:t>Invoice Date</a:t>
                      </a:r>
                    </a:p>
                  </a:txBody>
                  <a:tcPr anchor="ctr"/>
                </a:tc>
                <a:extLst>
                  <a:ext uri="{0D108BD9-81ED-4DB2-BD59-A6C34878D82A}">
                    <a16:rowId xmlns:a16="http://schemas.microsoft.com/office/drawing/2014/main" val="1597937422"/>
                  </a:ext>
                </a:extLst>
              </a:tr>
              <a:tr h="186789">
                <a:tc>
                  <a:txBody>
                    <a:bodyPr/>
                    <a:lstStyle/>
                    <a:p>
                      <a:pPr algn="ctr"/>
                      <a:r>
                        <a:rPr lang="en-US" sz="900"/>
                        <a:t>3</a:t>
                      </a:r>
                      <a:endParaRPr lang="en-US" sz="900" dirty="0"/>
                    </a:p>
                  </a:txBody>
                  <a:tcPr anchor="ctr"/>
                </a:tc>
                <a:tc>
                  <a:txBody>
                    <a:bodyPr/>
                    <a:lstStyle/>
                    <a:p>
                      <a:pPr algn="ctr"/>
                      <a:r>
                        <a:rPr lang="en-US" sz="900" dirty="0"/>
                        <a:t>Purchase Order</a:t>
                      </a:r>
                    </a:p>
                  </a:txBody>
                  <a:tcPr anchor="ctr"/>
                </a:tc>
                <a:extLst>
                  <a:ext uri="{0D108BD9-81ED-4DB2-BD59-A6C34878D82A}">
                    <a16:rowId xmlns:a16="http://schemas.microsoft.com/office/drawing/2014/main" val="3780103806"/>
                  </a:ext>
                </a:extLst>
              </a:tr>
              <a:tr h="186789">
                <a:tc>
                  <a:txBody>
                    <a:bodyPr/>
                    <a:lstStyle/>
                    <a:p>
                      <a:pPr algn="ctr"/>
                      <a:r>
                        <a:rPr lang="en-US" sz="900"/>
                        <a:t>4</a:t>
                      </a:r>
                      <a:endParaRPr lang="en-US" sz="900" dirty="0"/>
                    </a:p>
                  </a:txBody>
                  <a:tcPr anchor="ctr"/>
                </a:tc>
                <a:tc>
                  <a:txBody>
                    <a:bodyPr/>
                    <a:lstStyle/>
                    <a:p>
                      <a:pPr algn="ctr"/>
                      <a:r>
                        <a:rPr lang="en-US" sz="900" dirty="0"/>
                        <a:t>Quantity Billed</a:t>
                      </a:r>
                    </a:p>
                  </a:txBody>
                  <a:tcPr anchor="ctr"/>
                </a:tc>
                <a:extLst>
                  <a:ext uri="{0D108BD9-81ED-4DB2-BD59-A6C34878D82A}">
                    <a16:rowId xmlns:a16="http://schemas.microsoft.com/office/drawing/2014/main" val="1198220041"/>
                  </a:ext>
                </a:extLst>
              </a:tr>
              <a:tr h="186789">
                <a:tc>
                  <a:txBody>
                    <a:bodyPr/>
                    <a:lstStyle/>
                    <a:p>
                      <a:pPr algn="ctr"/>
                      <a:r>
                        <a:rPr lang="en-US" sz="900"/>
                        <a:t>5</a:t>
                      </a:r>
                      <a:endParaRPr lang="en-US" sz="9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Line-item Amount</a:t>
                      </a:r>
                    </a:p>
                  </a:txBody>
                  <a:tcPr anchor="ctr"/>
                </a:tc>
                <a:extLst>
                  <a:ext uri="{0D108BD9-81ED-4DB2-BD59-A6C34878D82A}">
                    <a16:rowId xmlns:a16="http://schemas.microsoft.com/office/drawing/2014/main" val="1611214377"/>
                  </a:ext>
                </a:extLst>
              </a:tr>
              <a:tr h="186789">
                <a:tc>
                  <a:txBody>
                    <a:bodyPr/>
                    <a:lstStyle/>
                    <a:p>
                      <a:pPr algn="ctr"/>
                      <a:r>
                        <a:rPr lang="en-US" sz="900"/>
                        <a:t>6</a:t>
                      </a:r>
                      <a:endParaRPr lang="en-US" sz="9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Invoice Total Amount</a:t>
                      </a:r>
                      <a:br>
                        <a:rPr lang="en-US" sz="900" dirty="0"/>
                      </a:br>
                      <a:r>
                        <a:rPr lang="en-US" sz="900" b="1" dirty="0">
                          <a:solidFill>
                            <a:srgbClr val="60605B"/>
                          </a:solidFill>
                        </a:rPr>
                        <a:t>** Note: For Credit Note, please add negative sign (-) before the invoice amount</a:t>
                      </a:r>
                      <a:endParaRPr lang="en-US" sz="900" kern="1200" dirty="0">
                        <a:solidFill>
                          <a:schemeClr val="dk1"/>
                        </a:solidFill>
                        <a:latin typeface="+mn-lt"/>
                        <a:ea typeface="+mn-ea"/>
                        <a:cs typeface="+mn-cs"/>
                      </a:endParaRPr>
                    </a:p>
                  </a:txBody>
                  <a:tcPr anchor="ctr"/>
                </a:tc>
                <a:extLst>
                  <a:ext uri="{0D108BD9-81ED-4DB2-BD59-A6C34878D82A}">
                    <a16:rowId xmlns:a16="http://schemas.microsoft.com/office/drawing/2014/main" val="69205011"/>
                  </a:ext>
                </a:extLst>
              </a:tr>
              <a:tr h="186789">
                <a:tc>
                  <a:txBody>
                    <a:bodyPr/>
                    <a:lstStyle/>
                    <a:p>
                      <a:pPr algn="ctr"/>
                      <a:r>
                        <a:rPr lang="en-US" sz="9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Delivery Note (only when applicable)</a:t>
                      </a:r>
                    </a:p>
                  </a:txBody>
                  <a:tcPr anchor="ctr"/>
                </a:tc>
                <a:extLst>
                  <a:ext uri="{0D108BD9-81ED-4DB2-BD59-A6C34878D82A}">
                    <a16:rowId xmlns:a16="http://schemas.microsoft.com/office/drawing/2014/main" val="212558034"/>
                  </a:ext>
                </a:extLst>
              </a:tr>
            </a:tbl>
          </a:graphicData>
        </a:graphic>
      </p:graphicFrame>
      <p:grpSp>
        <p:nvGrpSpPr>
          <p:cNvPr id="15" name="Group 14">
            <a:extLst>
              <a:ext uri="{FF2B5EF4-FFF2-40B4-BE49-F238E27FC236}">
                <a16:creationId xmlns:a16="http://schemas.microsoft.com/office/drawing/2014/main" id="{720CE5BD-765B-0980-F31E-E5AFD0D0355C}"/>
              </a:ext>
            </a:extLst>
          </p:cNvPr>
          <p:cNvGrpSpPr/>
          <p:nvPr/>
        </p:nvGrpSpPr>
        <p:grpSpPr>
          <a:xfrm>
            <a:off x="0" y="106536"/>
            <a:ext cx="10250749" cy="646331"/>
            <a:chOff x="0" y="106536"/>
            <a:chExt cx="10250749" cy="646331"/>
          </a:xfrm>
        </p:grpSpPr>
        <p:sp>
          <p:nvSpPr>
            <p:cNvPr id="16" name="TextBox 15">
              <a:extLst>
                <a:ext uri="{FF2B5EF4-FFF2-40B4-BE49-F238E27FC236}">
                  <a16:creationId xmlns:a16="http://schemas.microsoft.com/office/drawing/2014/main" id="{C5EE9367-36AD-FE78-275D-6EB6D85AD719}"/>
                </a:ext>
              </a:extLst>
            </p:cNvPr>
            <p:cNvSpPr txBox="1"/>
            <p:nvPr/>
          </p:nvSpPr>
          <p:spPr>
            <a:xfrm>
              <a:off x="0" y="106536"/>
              <a:ext cx="5202315"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2. Invoice Submission</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19" name="TextBox 18">
              <a:extLst>
                <a:ext uri="{FF2B5EF4-FFF2-40B4-BE49-F238E27FC236}">
                  <a16:creationId xmlns:a16="http://schemas.microsoft.com/office/drawing/2014/main" id="{08EC6043-2450-23E1-16D1-283BB097D7BC}"/>
                </a:ext>
              </a:extLst>
            </p:cNvPr>
            <p:cNvSpPr txBox="1"/>
            <p:nvPr/>
          </p:nvSpPr>
          <p:spPr>
            <a:xfrm>
              <a:off x="5048434"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“PURCHASE ORDERS” tile</a:t>
              </a:r>
            </a:p>
          </p:txBody>
        </p:sp>
      </p:grpSp>
      <p:sp>
        <p:nvSpPr>
          <p:cNvPr id="4" name="TextBox 3">
            <a:extLst>
              <a:ext uri="{FF2B5EF4-FFF2-40B4-BE49-F238E27FC236}">
                <a16:creationId xmlns:a16="http://schemas.microsoft.com/office/drawing/2014/main" id="{7CDA010D-1E02-52C3-972C-BD4EB742A6D1}"/>
              </a:ext>
            </a:extLst>
          </p:cNvPr>
          <p:cNvSpPr txBox="1"/>
          <p:nvPr/>
        </p:nvSpPr>
        <p:spPr>
          <a:xfrm>
            <a:off x="7896790" y="3429000"/>
            <a:ext cx="3632490" cy="336479"/>
          </a:xfrm>
          <a:prstGeom prst="rect">
            <a:avLst/>
          </a:prstGeom>
          <a:noFill/>
        </p:spPr>
        <p:txBody>
          <a:bodyPr wrap="square" rtlCol="0">
            <a:noAutofit/>
          </a:bodyPr>
          <a:lstStyle/>
          <a:p>
            <a:pPr algn="l"/>
            <a:r>
              <a:rPr lang="en-US" sz="600" b="1" dirty="0">
                <a:highlight>
                  <a:srgbClr val="FFFF00"/>
                </a:highlight>
                <a:latin typeface="Century Gothic" panose="020B0502020202020204" pitchFamily="34" charset="0"/>
              </a:rPr>
              <a:t>* Mandatory to attach invoice attachment</a:t>
            </a:r>
          </a:p>
        </p:txBody>
      </p:sp>
      <p:pic>
        <p:nvPicPr>
          <p:cNvPr id="7" name="Picture 6">
            <a:hlinkClick r:id="rId4" action="ppaction://hlinksldjump"/>
            <a:extLst>
              <a:ext uri="{FF2B5EF4-FFF2-40B4-BE49-F238E27FC236}">
                <a16:creationId xmlns:a16="http://schemas.microsoft.com/office/drawing/2014/main" id="{B67575CD-2245-CC07-DC02-4ABA1DBFF7EE}"/>
              </a:ext>
            </a:extLst>
          </p:cNvPr>
          <p:cNvPicPr>
            <a:picLocks noChangeAspect="1"/>
          </p:cNvPicPr>
          <p:nvPr/>
        </p:nvPicPr>
        <p:blipFill>
          <a:blip r:embed="rId5"/>
          <a:stretch>
            <a:fillRect/>
          </a:stretch>
        </p:blipFill>
        <p:spPr>
          <a:xfrm>
            <a:off x="11170767" y="523325"/>
            <a:ext cx="908383" cy="384081"/>
          </a:xfrm>
          <a:prstGeom prst="rect">
            <a:avLst/>
          </a:prstGeom>
        </p:spPr>
      </p:pic>
    </p:spTree>
    <p:extLst>
      <p:ext uri="{BB962C8B-B14F-4D97-AF65-F5344CB8AC3E}">
        <p14:creationId xmlns:p14="http://schemas.microsoft.com/office/powerpoint/2010/main" val="13655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B58BF2B7-6250-D55D-EC20-8A90271B1006}"/>
              </a:ext>
            </a:extLst>
          </p:cNvPr>
          <p:cNvPicPr>
            <a:picLocks noChangeAspect="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sp>
        <p:nvSpPr>
          <p:cNvPr id="24" name="TextBox 23">
            <a:extLst>
              <a:ext uri="{FF2B5EF4-FFF2-40B4-BE49-F238E27FC236}">
                <a16:creationId xmlns:a16="http://schemas.microsoft.com/office/drawing/2014/main" id="{7917E2B6-AD69-5356-1191-B30684511211}"/>
              </a:ext>
            </a:extLst>
          </p:cNvPr>
          <p:cNvSpPr txBox="1"/>
          <p:nvPr/>
        </p:nvSpPr>
        <p:spPr>
          <a:xfrm>
            <a:off x="8810033" y="4564803"/>
            <a:ext cx="203540" cy="137878"/>
          </a:xfrm>
          <a:prstGeom prst="rect">
            <a:avLst/>
          </a:prstGeom>
          <a:noFill/>
          <a:ln>
            <a:noFill/>
          </a:ln>
        </p:spPr>
        <p:txBody>
          <a:bodyPr wrap="square"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4472C4"/>
              </a:solidFill>
              <a:effectLst/>
              <a:uLnTx/>
              <a:uFillTx/>
              <a:latin typeface="Grandview" panose="020B0502040204020203" pitchFamily="34" charset="0"/>
              <a:ea typeface="+mn-ea"/>
              <a:cs typeface="+mn-cs"/>
            </a:endParaRPr>
          </a:p>
        </p:txBody>
      </p:sp>
      <p:grpSp>
        <p:nvGrpSpPr>
          <p:cNvPr id="2" name="Group 1">
            <a:extLst>
              <a:ext uri="{FF2B5EF4-FFF2-40B4-BE49-F238E27FC236}">
                <a16:creationId xmlns:a16="http://schemas.microsoft.com/office/drawing/2014/main" id="{78D33E20-AAC5-A18B-98BA-453E760E517C}"/>
              </a:ext>
            </a:extLst>
          </p:cNvPr>
          <p:cNvGrpSpPr/>
          <p:nvPr/>
        </p:nvGrpSpPr>
        <p:grpSpPr>
          <a:xfrm>
            <a:off x="5365" y="1565848"/>
            <a:ext cx="12186635" cy="5260116"/>
            <a:chOff x="-34928" y="-88808"/>
            <a:chExt cx="12186635" cy="5260116"/>
          </a:xfrm>
        </p:grpSpPr>
        <p:grpSp>
          <p:nvGrpSpPr>
            <p:cNvPr id="4" name="Group 3">
              <a:extLst>
                <a:ext uri="{FF2B5EF4-FFF2-40B4-BE49-F238E27FC236}">
                  <a16:creationId xmlns:a16="http://schemas.microsoft.com/office/drawing/2014/main" id="{6D48DBD3-61D5-717C-9ACD-5D3518837AFE}"/>
                </a:ext>
              </a:extLst>
            </p:cNvPr>
            <p:cNvGrpSpPr/>
            <p:nvPr/>
          </p:nvGrpSpPr>
          <p:grpSpPr>
            <a:xfrm>
              <a:off x="-34928" y="-88808"/>
              <a:ext cx="12186635" cy="5260116"/>
              <a:chOff x="5365" y="768065"/>
              <a:chExt cx="12186635" cy="5260116"/>
            </a:xfrm>
          </p:grpSpPr>
          <p:pic>
            <p:nvPicPr>
              <p:cNvPr id="9" name="Picture 8">
                <a:extLst>
                  <a:ext uri="{FF2B5EF4-FFF2-40B4-BE49-F238E27FC236}">
                    <a16:creationId xmlns:a16="http://schemas.microsoft.com/office/drawing/2014/main" id="{4389185E-A979-AFD9-DE1B-F3FB56309807}"/>
                  </a:ext>
                </a:extLst>
              </p:cNvPr>
              <p:cNvPicPr>
                <a:picLocks noChangeAspect="1"/>
              </p:cNvPicPr>
              <p:nvPr/>
            </p:nvPicPr>
            <p:blipFill>
              <a:blip r:embed="rId3"/>
              <a:stretch>
                <a:fillRect/>
              </a:stretch>
            </p:blipFill>
            <p:spPr>
              <a:xfrm>
                <a:off x="5365" y="768065"/>
                <a:ext cx="12186635" cy="5260116"/>
              </a:xfrm>
              <a:prstGeom prst="rect">
                <a:avLst/>
              </a:prstGeom>
            </p:spPr>
          </p:pic>
          <p:grpSp>
            <p:nvGrpSpPr>
              <p:cNvPr id="30" name="Group 29">
                <a:extLst>
                  <a:ext uri="{FF2B5EF4-FFF2-40B4-BE49-F238E27FC236}">
                    <a16:creationId xmlns:a16="http://schemas.microsoft.com/office/drawing/2014/main" id="{F10C6DC6-0C20-DBCE-74ED-A5B9A5115A4F}"/>
                  </a:ext>
                </a:extLst>
              </p:cNvPr>
              <p:cNvGrpSpPr/>
              <p:nvPr/>
            </p:nvGrpSpPr>
            <p:grpSpPr>
              <a:xfrm>
                <a:off x="5122230" y="2819067"/>
                <a:ext cx="229550" cy="200055"/>
                <a:chOff x="5923600" y="2205022"/>
                <a:chExt cx="229550" cy="200055"/>
              </a:xfrm>
            </p:grpSpPr>
            <p:sp>
              <p:nvSpPr>
                <p:cNvPr id="75" name="TextBox 74">
                  <a:extLst>
                    <a:ext uri="{FF2B5EF4-FFF2-40B4-BE49-F238E27FC236}">
                      <a16:creationId xmlns:a16="http://schemas.microsoft.com/office/drawing/2014/main" id="{C3170779-1F31-19F6-53D4-36201DC47BFD}"/>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1</a:t>
                  </a:r>
                </a:p>
              </p:txBody>
            </p:sp>
            <p:sp>
              <p:nvSpPr>
                <p:cNvPr id="76" name="Oval 75">
                  <a:extLst>
                    <a:ext uri="{FF2B5EF4-FFF2-40B4-BE49-F238E27FC236}">
                      <a16:creationId xmlns:a16="http://schemas.microsoft.com/office/drawing/2014/main" id="{CCB27497-C779-DA77-763D-672A7C9BBC84}"/>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32" name="Group 31">
                <a:extLst>
                  <a:ext uri="{FF2B5EF4-FFF2-40B4-BE49-F238E27FC236}">
                    <a16:creationId xmlns:a16="http://schemas.microsoft.com/office/drawing/2014/main" id="{AE0B866F-F1C5-A324-873E-E6426814D228}"/>
                  </a:ext>
                </a:extLst>
              </p:cNvPr>
              <p:cNvGrpSpPr/>
              <p:nvPr/>
            </p:nvGrpSpPr>
            <p:grpSpPr>
              <a:xfrm>
                <a:off x="7940333" y="1165660"/>
                <a:ext cx="229550" cy="200055"/>
                <a:chOff x="6827044" y="1081071"/>
                <a:chExt cx="229550" cy="200055"/>
              </a:xfrm>
            </p:grpSpPr>
            <p:sp>
              <p:nvSpPr>
                <p:cNvPr id="73" name="TextBox 72">
                  <a:extLst>
                    <a:ext uri="{FF2B5EF4-FFF2-40B4-BE49-F238E27FC236}">
                      <a16:creationId xmlns:a16="http://schemas.microsoft.com/office/drawing/2014/main" id="{5559F3A7-EF46-57C4-45A3-3A4CFD4CF290}"/>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1</a:t>
                  </a:r>
                </a:p>
              </p:txBody>
            </p:sp>
            <p:sp>
              <p:nvSpPr>
                <p:cNvPr id="74" name="Oval 73">
                  <a:extLst>
                    <a:ext uri="{FF2B5EF4-FFF2-40B4-BE49-F238E27FC236}">
                      <a16:creationId xmlns:a16="http://schemas.microsoft.com/office/drawing/2014/main" id="{C3C6E8B9-959E-1E3D-B6DF-5C39E45AE61C}"/>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33" name="Group 32">
                <a:extLst>
                  <a:ext uri="{FF2B5EF4-FFF2-40B4-BE49-F238E27FC236}">
                    <a16:creationId xmlns:a16="http://schemas.microsoft.com/office/drawing/2014/main" id="{D842458F-1B6D-FFB8-69ED-0F8072E69424}"/>
                  </a:ext>
                </a:extLst>
              </p:cNvPr>
              <p:cNvGrpSpPr/>
              <p:nvPr/>
            </p:nvGrpSpPr>
            <p:grpSpPr>
              <a:xfrm>
                <a:off x="5487990" y="3073096"/>
                <a:ext cx="229550" cy="200055"/>
                <a:chOff x="5923600" y="2205022"/>
                <a:chExt cx="229550" cy="200055"/>
              </a:xfrm>
            </p:grpSpPr>
            <p:sp>
              <p:nvSpPr>
                <p:cNvPr id="71" name="TextBox 70">
                  <a:extLst>
                    <a:ext uri="{FF2B5EF4-FFF2-40B4-BE49-F238E27FC236}">
                      <a16:creationId xmlns:a16="http://schemas.microsoft.com/office/drawing/2014/main" id="{895B8894-30E2-D73C-6734-7238F50271D4}"/>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2</a:t>
                  </a:r>
                </a:p>
              </p:txBody>
            </p:sp>
            <p:sp>
              <p:nvSpPr>
                <p:cNvPr id="72" name="Oval 71">
                  <a:extLst>
                    <a:ext uri="{FF2B5EF4-FFF2-40B4-BE49-F238E27FC236}">
                      <a16:creationId xmlns:a16="http://schemas.microsoft.com/office/drawing/2014/main" id="{587F2F83-764B-44A7-5D18-89982F88BC52}"/>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35" name="Group 34">
                <a:extLst>
                  <a:ext uri="{FF2B5EF4-FFF2-40B4-BE49-F238E27FC236}">
                    <a16:creationId xmlns:a16="http://schemas.microsoft.com/office/drawing/2014/main" id="{C057F739-EB64-8B60-1C99-F16B4D60ED3C}"/>
                  </a:ext>
                </a:extLst>
              </p:cNvPr>
              <p:cNvGrpSpPr/>
              <p:nvPr/>
            </p:nvGrpSpPr>
            <p:grpSpPr>
              <a:xfrm>
                <a:off x="5487990" y="3298096"/>
                <a:ext cx="229550" cy="200055"/>
                <a:chOff x="5923600" y="2205022"/>
                <a:chExt cx="229550" cy="200055"/>
              </a:xfrm>
            </p:grpSpPr>
            <p:sp>
              <p:nvSpPr>
                <p:cNvPr id="69" name="TextBox 68">
                  <a:extLst>
                    <a:ext uri="{FF2B5EF4-FFF2-40B4-BE49-F238E27FC236}">
                      <a16:creationId xmlns:a16="http://schemas.microsoft.com/office/drawing/2014/main" id="{21846CCC-9A2D-DDED-FAD1-474A8B47C9EC}"/>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3</a:t>
                  </a:r>
                </a:p>
              </p:txBody>
            </p:sp>
            <p:sp>
              <p:nvSpPr>
                <p:cNvPr id="70" name="Oval 69">
                  <a:extLst>
                    <a:ext uri="{FF2B5EF4-FFF2-40B4-BE49-F238E27FC236}">
                      <a16:creationId xmlns:a16="http://schemas.microsoft.com/office/drawing/2014/main" id="{11DB00C2-619A-FF4F-3423-4E9D7DA14F05}"/>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36" name="Group 35">
                <a:extLst>
                  <a:ext uri="{FF2B5EF4-FFF2-40B4-BE49-F238E27FC236}">
                    <a16:creationId xmlns:a16="http://schemas.microsoft.com/office/drawing/2014/main" id="{2154A753-DCEA-F063-EFEA-C6917126DF77}"/>
                  </a:ext>
                </a:extLst>
              </p:cNvPr>
              <p:cNvGrpSpPr/>
              <p:nvPr/>
            </p:nvGrpSpPr>
            <p:grpSpPr>
              <a:xfrm>
                <a:off x="573090" y="4357276"/>
                <a:ext cx="229550" cy="200055"/>
                <a:chOff x="5923600" y="2205022"/>
                <a:chExt cx="229550" cy="200055"/>
              </a:xfrm>
            </p:grpSpPr>
            <p:sp>
              <p:nvSpPr>
                <p:cNvPr id="67" name="TextBox 66">
                  <a:extLst>
                    <a:ext uri="{FF2B5EF4-FFF2-40B4-BE49-F238E27FC236}">
                      <a16:creationId xmlns:a16="http://schemas.microsoft.com/office/drawing/2014/main" id="{7C59D254-07C4-B11C-9693-C02E21499A1D}"/>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4</a:t>
                  </a:r>
                </a:p>
              </p:txBody>
            </p:sp>
            <p:sp>
              <p:nvSpPr>
                <p:cNvPr id="68" name="Oval 67">
                  <a:extLst>
                    <a:ext uri="{FF2B5EF4-FFF2-40B4-BE49-F238E27FC236}">
                      <a16:creationId xmlns:a16="http://schemas.microsoft.com/office/drawing/2014/main" id="{8A40D74A-2FDB-0D3A-29FB-0622C99F0378}"/>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38" name="Group 37">
                <a:extLst>
                  <a:ext uri="{FF2B5EF4-FFF2-40B4-BE49-F238E27FC236}">
                    <a16:creationId xmlns:a16="http://schemas.microsoft.com/office/drawing/2014/main" id="{52731285-0055-157C-1AE5-EA77DF0B6D27}"/>
                  </a:ext>
                </a:extLst>
              </p:cNvPr>
              <p:cNvGrpSpPr/>
              <p:nvPr/>
            </p:nvGrpSpPr>
            <p:grpSpPr>
              <a:xfrm>
                <a:off x="5602765" y="4354128"/>
                <a:ext cx="229550" cy="200055"/>
                <a:chOff x="5923600" y="2205022"/>
                <a:chExt cx="229550" cy="200055"/>
              </a:xfrm>
            </p:grpSpPr>
            <p:sp>
              <p:nvSpPr>
                <p:cNvPr id="65" name="TextBox 64">
                  <a:extLst>
                    <a:ext uri="{FF2B5EF4-FFF2-40B4-BE49-F238E27FC236}">
                      <a16:creationId xmlns:a16="http://schemas.microsoft.com/office/drawing/2014/main" id="{D7BDFDF2-A572-A8E8-6E26-A178A30DE534}"/>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5</a:t>
                  </a:r>
                </a:p>
              </p:txBody>
            </p:sp>
            <p:sp>
              <p:nvSpPr>
                <p:cNvPr id="66" name="Oval 65">
                  <a:extLst>
                    <a:ext uri="{FF2B5EF4-FFF2-40B4-BE49-F238E27FC236}">
                      <a16:creationId xmlns:a16="http://schemas.microsoft.com/office/drawing/2014/main" id="{8B3EC3A0-6AD6-FFC2-74D8-C6A01E3A2EC9}"/>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0" name="Group 39">
                <a:extLst>
                  <a:ext uri="{FF2B5EF4-FFF2-40B4-BE49-F238E27FC236}">
                    <a16:creationId xmlns:a16="http://schemas.microsoft.com/office/drawing/2014/main" id="{2BDBE082-2F0C-6FB4-6DAC-D58CBD4583AD}"/>
                  </a:ext>
                </a:extLst>
              </p:cNvPr>
              <p:cNvGrpSpPr/>
              <p:nvPr/>
            </p:nvGrpSpPr>
            <p:grpSpPr>
              <a:xfrm>
                <a:off x="5634990" y="5207172"/>
                <a:ext cx="229550" cy="200055"/>
                <a:chOff x="5923600" y="2205022"/>
                <a:chExt cx="229550" cy="200055"/>
              </a:xfrm>
            </p:grpSpPr>
            <p:sp>
              <p:nvSpPr>
                <p:cNvPr id="63" name="TextBox 62">
                  <a:extLst>
                    <a:ext uri="{FF2B5EF4-FFF2-40B4-BE49-F238E27FC236}">
                      <a16:creationId xmlns:a16="http://schemas.microsoft.com/office/drawing/2014/main" id="{44116639-4897-E6B7-6773-5E4203D6FD70}"/>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6</a:t>
                  </a:r>
                </a:p>
              </p:txBody>
            </p:sp>
            <p:sp>
              <p:nvSpPr>
                <p:cNvPr id="64" name="Oval 63">
                  <a:extLst>
                    <a:ext uri="{FF2B5EF4-FFF2-40B4-BE49-F238E27FC236}">
                      <a16:creationId xmlns:a16="http://schemas.microsoft.com/office/drawing/2014/main" id="{0175CCCF-1D96-270C-BC52-D595CAE551E3}"/>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2" name="Group 41">
                <a:extLst>
                  <a:ext uri="{FF2B5EF4-FFF2-40B4-BE49-F238E27FC236}">
                    <a16:creationId xmlns:a16="http://schemas.microsoft.com/office/drawing/2014/main" id="{EDF9BD3C-7485-775A-AE8A-CF2F85028E7B}"/>
                  </a:ext>
                </a:extLst>
              </p:cNvPr>
              <p:cNvGrpSpPr/>
              <p:nvPr/>
            </p:nvGrpSpPr>
            <p:grpSpPr>
              <a:xfrm>
                <a:off x="5319555" y="5508046"/>
                <a:ext cx="229550" cy="200055"/>
                <a:chOff x="5923600" y="2205022"/>
                <a:chExt cx="229550" cy="200055"/>
              </a:xfrm>
            </p:grpSpPr>
            <p:sp>
              <p:nvSpPr>
                <p:cNvPr id="61" name="TextBox 60">
                  <a:extLst>
                    <a:ext uri="{FF2B5EF4-FFF2-40B4-BE49-F238E27FC236}">
                      <a16:creationId xmlns:a16="http://schemas.microsoft.com/office/drawing/2014/main" id="{09B4D7F5-26CA-4ADA-74DC-37983ED25715}"/>
                    </a:ext>
                  </a:extLst>
                </p:cNvPr>
                <p:cNvSpPr txBox="1"/>
                <p:nvPr/>
              </p:nvSpPr>
              <p:spPr>
                <a:xfrm>
                  <a:off x="5923600" y="220502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FF0000"/>
                      </a:solidFill>
                      <a:effectLst/>
                      <a:uLnTx/>
                      <a:uFillTx/>
                      <a:latin typeface="Grandview"/>
                      <a:ea typeface="+mn-ea"/>
                      <a:cs typeface="+mn-cs"/>
                    </a:rPr>
                    <a:t>7</a:t>
                  </a:r>
                </a:p>
              </p:txBody>
            </p:sp>
            <p:sp>
              <p:nvSpPr>
                <p:cNvPr id="62" name="Oval 61">
                  <a:extLst>
                    <a:ext uri="{FF2B5EF4-FFF2-40B4-BE49-F238E27FC236}">
                      <a16:creationId xmlns:a16="http://schemas.microsoft.com/office/drawing/2014/main" id="{5CD5B45B-9C7C-EDC0-BBA9-D8551D6C8609}"/>
                    </a:ext>
                  </a:extLst>
                </p:cNvPr>
                <p:cNvSpPr/>
                <p:nvPr/>
              </p:nvSpPr>
              <p:spPr>
                <a:xfrm>
                  <a:off x="5955825" y="2222500"/>
                  <a:ext cx="165100" cy="1651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3" name="Group 42">
                <a:extLst>
                  <a:ext uri="{FF2B5EF4-FFF2-40B4-BE49-F238E27FC236}">
                    <a16:creationId xmlns:a16="http://schemas.microsoft.com/office/drawing/2014/main" id="{941631A7-BB92-CC36-B181-53A1B4670636}"/>
                  </a:ext>
                </a:extLst>
              </p:cNvPr>
              <p:cNvGrpSpPr/>
              <p:nvPr/>
            </p:nvGrpSpPr>
            <p:grpSpPr>
              <a:xfrm>
                <a:off x="7764598" y="1326649"/>
                <a:ext cx="229550" cy="200055"/>
                <a:chOff x="6827044" y="1081071"/>
                <a:chExt cx="229550" cy="200055"/>
              </a:xfrm>
            </p:grpSpPr>
            <p:sp>
              <p:nvSpPr>
                <p:cNvPr id="59" name="TextBox 58">
                  <a:extLst>
                    <a:ext uri="{FF2B5EF4-FFF2-40B4-BE49-F238E27FC236}">
                      <a16:creationId xmlns:a16="http://schemas.microsoft.com/office/drawing/2014/main" id="{79F6DC04-4557-7D36-CAE0-47F58313EC87}"/>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2</a:t>
                  </a:r>
                </a:p>
              </p:txBody>
            </p:sp>
            <p:sp>
              <p:nvSpPr>
                <p:cNvPr id="60" name="Oval 59">
                  <a:extLst>
                    <a:ext uri="{FF2B5EF4-FFF2-40B4-BE49-F238E27FC236}">
                      <a16:creationId xmlns:a16="http://schemas.microsoft.com/office/drawing/2014/main" id="{CDEDFF38-4D70-E302-A6CF-1C7ED57459DC}"/>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4" name="Group 43">
                <a:extLst>
                  <a:ext uri="{FF2B5EF4-FFF2-40B4-BE49-F238E27FC236}">
                    <a16:creationId xmlns:a16="http://schemas.microsoft.com/office/drawing/2014/main" id="{0253FF24-460D-394B-E6AE-180A72234207}"/>
                  </a:ext>
                </a:extLst>
              </p:cNvPr>
              <p:cNvGrpSpPr/>
              <p:nvPr/>
            </p:nvGrpSpPr>
            <p:grpSpPr>
              <a:xfrm>
                <a:off x="7170378" y="2049501"/>
                <a:ext cx="229550" cy="200055"/>
                <a:chOff x="6827044" y="1081071"/>
                <a:chExt cx="229550" cy="200055"/>
              </a:xfrm>
            </p:grpSpPr>
            <p:sp>
              <p:nvSpPr>
                <p:cNvPr id="57" name="TextBox 56">
                  <a:extLst>
                    <a:ext uri="{FF2B5EF4-FFF2-40B4-BE49-F238E27FC236}">
                      <a16:creationId xmlns:a16="http://schemas.microsoft.com/office/drawing/2014/main" id="{0CA08D0B-F46F-4A36-529E-4EADFA8089F2}"/>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3</a:t>
                  </a:r>
                </a:p>
              </p:txBody>
            </p:sp>
            <p:sp>
              <p:nvSpPr>
                <p:cNvPr id="58" name="Oval 57">
                  <a:extLst>
                    <a:ext uri="{FF2B5EF4-FFF2-40B4-BE49-F238E27FC236}">
                      <a16:creationId xmlns:a16="http://schemas.microsoft.com/office/drawing/2014/main" id="{05040CD7-500F-536D-AFC5-B7C84CEC62DD}"/>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5" name="Group 44">
                <a:extLst>
                  <a:ext uri="{FF2B5EF4-FFF2-40B4-BE49-F238E27FC236}">
                    <a16:creationId xmlns:a16="http://schemas.microsoft.com/office/drawing/2014/main" id="{818687D6-486F-5EA5-4578-3B9B1707D740}"/>
                  </a:ext>
                </a:extLst>
              </p:cNvPr>
              <p:cNvGrpSpPr/>
              <p:nvPr/>
            </p:nvGrpSpPr>
            <p:grpSpPr>
              <a:xfrm>
                <a:off x="8588117" y="2049501"/>
                <a:ext cx="229550" cy="200055"/>
                <a:chOff x="6827044" y="1081071"/>
                <a:chExt cx="229550" cy="200055"/>
              </a:xfrm>
            </p:grpSpPr>
            <p:sp>
              <p:nvSpPr>
                <p:cNvPr id="55" name="TextBox 54">
                  <a:extLst>
                    <a:ext uri="{FF2B5EF4-FFF2-40B4-BE49-F238E27FC236}">
                      <a16:creationId xmlns:a16="http://schemas.microsoft.com/office/drawing/2014/main" id="{444AD785-F47C-6C76-F2E0-EFF35CB644FE}"/>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4</a:t>
                  </a:r>
                </a:p>
              </p:txBody>
            </p:sp>
            <p:sp>
              <p:nvSpPr>
                <p:cNvPr id="56" name="Oval 55">
                  <a:extLst>
                    <a:ext uri="{FF2B5EF4-FFF2-40B4-BE49-F238E27FC236}">
                      <a16:creationId xmlns:a16="http://schemas.microsoft.com/office/drawing/2014/main" id="{60281B50-00EB-656E-1724-30497B91221F}"/>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6" name="Group 45">
                <a:extLst>
                  <a:ext uri="{FF2B5EF4-FFF2-40B4-BE49-F238E27FC236}">
                    <a16:creationId xmlns:a16="http://schemas.microsoft.com/office/drawing/2014/main" id="{0A567E0F-6107-3C4A-FBCC-7C65536C1187}"/>
                  </a:ext>
                </a:extLst>
              </p:cNvPr>
              <p:cNvGrpSpPr/>
              <p:nvPr/>
            </p:nvGrpSpPr>
            <p:grpSpPr>
              <a:xfrm>
                <a:off x="9317960" y="2049501"/>
                <a:ext cx="229550" cy="200055"/>
                <a:chOff x="6827044" y="1081072"/>
                <a:chExt cx="229550" cy="200055"/>
              </a:xfrm>
            </p:grpSpPr>
            <p:sp>
              <p:nvSpPr>
                <p:cNvPr id="54" name="Oval 53">
                  <a:extLst>
                    <a:ext uri="{FF2B5EF4-FFF2-40B4-BE49-F238E27FC236}">
                      <a16:creationId xmlns:a16="http://schemas.microsoft.com/office/drawing/2014/main" id="{E60664BC-5974-36D7-B137-EE61AE614277}"/>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sp>
              <p:nvSpPr>
                <p:cNvPr id="53" name="TextBox 52">
                  <a:extLst>
                    <a:ext uri="{FF2B5EF4-FFF2-40B4-BE49-F238E27FC236}">
                      <a16:creationId xmlns:a16="http://schemas.microsoft.com/office/drawing/2014/main" id="{0EBE3E61-E6C2-2D2A-9D54-7CC455334063}"/>
                    </a:ext>
                  </a:extLst>
                </p:cNvPr>
                <p:cNvSpPr txBox="1"/>
                <p:nvPr/>
              </p:nvSpPr>
              <p:spPr>
                <a:xfrm>
                  <a:off x="6827044" y="1081072"/>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5</a:t>
                  </a:r>
                </a:p>
              </p:txBody>
            </p:sp>
          </p:grpSp>
          <p:grpSp>
            <p:nvGrpSpPr>
              <p:cNvPr id="47" name="Group 46">
                <a:extLst>
                  <a:ext uri="{FF2B5EF4-FFF2-40B4-BE49-F238E27FC236}">
                    <a16:creationId xmlns:a16="http://schemas.microsoft.com/office/drawing/2014/main" id="{2D6555F8-61ED-59F6-9B2F-CCB994CF5AAE}"/>
                  </a:ext>
                </a:extLst>
              </p:cNvPr>
              <p:cNvGrpSpPr/>
              <p:nvPr/>
            </p:nvGrpSpPr>
            <p:grpSpPr>
              <a:xfrm>
                <a:off x="11255816" y="1330471"/>
                <a:ext cx="229550" cy="200055"/>
                <a:chOff x="6827044" y="1081071"/>
                <a:chExt cx="229550" cy="200055"/>
              </a:xfrm>
            </p:grpSpPr>
            <p:sp>
              <p:nvSpPr>
                <p:cNvPr id="51" name="TextBox 50">
                  <a:extLst>
                    <a:ext uri="{FF2B5EF4-FFF2-40B4-BE49-F238E27FC236}">
                      <a16:creationId xmlns:a16="http://schemas.microsoft.com/office/drawing/2014/main" id="{A5490234-43C6-3281-AE6D-78D7535276AD}"/>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6</a:t>
                  </a:r>
                </a:p>
              </p:txBody>
            </p:sp>
            <p:sp>
              <p:nvSpPr>
                <p:cNvPr id="52" name="Oval 51">
                  <a:extLst>
                    <a:ext uri="{FF2B5EF4-FFF2-40B4-BE49-F238E27FC236}">
                      <a16:creationId xmlns:a16="http://schemas.microsoft.com/office/drawing/2014/main" id="{91C5E85B-3622-377D-2E65-8CE62A826709}"/>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nvGrpSpPr>
              <p:cNvPr id="48" name="Group 47">
                <a:extLst>
                  <a:ext uri="{FF2B5EF4-FFF2-40B4-BE49-F238E27FC236}">
                    <a16:creationId xmlns:a16="http://schemas.microsoft.com/office/drawing/2014/main" id="{2970DD9F-6E09-FE64-5892-77ADBDDCC2DF}"/>
                  </a:ext>
                </a:extLst>
              </p:cNvPr>
              <p:cNvGrpSpPr/>
              <p:nvPr/>
            </p:nvGrpSpPr>
            <p:grpSpPr>
              <a:xfrm>
                <a:off x="11255816" y="1165659"/>
                <a:ext cx="229550" cy="200055"/>
                <a:chOff x="6827044" y="1081071"/>
                <a:chExt cx="229550" cy="200055"/>
              </a:xfrm>
            </p:grpSpPr>
            <p:sp>
              <p:nvSpPr>
                <p:cNvPr id="49" name="TextBox 48">
                  <a:extLst>
                    <a:ext uri="{FF2B5EF4-FFF2-40B4-BE49-F238E27FC236}">
                      <a16:creationId xmlns:a16="http://schemas.microsoft.com/office/drawing/2014/main" id="{4C5E0020-C65E-C4EE-F3CA-1FBD554E2D5F}"/>
                    </a:ext>
                  </a:extLst>
                </p:cNvPr>
                <p:cNvSpPr txBox="1"/>
                <p:nvPr/>
              </p:nvSpPr>
              <p:spPr>
                <a:xfrm>
                  <a:off x="6827044" y="1081071"/>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7</a:t>
                  </a:r>
                </a:p>
              </p:txBody>
            </p:sp>
            <p:sp>
              <p:nvSpPr>
                <p:cNvPr id="50" name="Oval 49">
                  <a:extLst>
                    <a:ext uri="{FF2B5EF4-FFF2-40B4-BE49-F238E27FC236}">
                      <a16:creationId xmlns:a16="http://schemas.microsoft.com/office/drawing/2014/main" id="{0FE27E52-F3A4-ADF3-8140-814C37B592F4}"/>
                    </a:ext>
                  </a:extLst>
                </p:cNvPr>
                <p:cNvSpPr/>
                <p:nvPr/>
              </p:nvSpPr>
              <p:spPr>
                <a:xfrm>
                  <a:off x="6880859" y="1120139"/>
                  <a:ext cx="121921" cy="121921"/>
                </a:xfrm>
                <a:prstGeom prst="ellipse">
                  <a:avLst/>
                </a:prstGeom>
                <a:no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a:ea typeface="+mn-ea"/>
                    <a:cs typeface="+mn-cs"/>
                  </a:endParaRPr>
                </a:p>
              </p:txBody>
            </p:sp>
          </p:grpSp>
        </p:grpSp>
        <p:sp>
          <p:nvSpPr>
            <p:cNvPr id="7" name="TextBox 6">
              <a:extLst>
                <a:ext uri="{FF2B5EF4-FFF2-40B4-BE49-F238E27FC236}">
                  <a16:creationId xmlns:a16="http://schemas.microsoft.com/office/drawing/2014/main" id="{8DE81CC4-41D8-D768-E9AA-0AD5EA8E3D16}"/>
                </a:ext>
              </a:extLst>
            </p:cNvPr>
            <p:cNvSpPr txBox="1"/>
            <p:nvPr/>
          </p:nvSpPr>
          <p:spPr>
            <a:xfrm>
              <a:off x="10871199" y="579395"/>
              <a:ext cx="229550"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rgbClr val="0070C0"/>
                  </a:solidFill>
                  <a:effectLst/>
                  <a:uLnTx/>
                  <a:uFillTx/>
                  <a:latin typeface="Grandview"/>
                  <a:ea typeface="+mn-ea"/>
                  <a:cs typeface="+mn-cs"/>
                </a:rPr>
                <a:t>#</a:t>
              </a:r>
            </a:p>
          </p:txBody>
        </p:sp>
      </p:grpSp>
      <p:graphicFrame>
        <p:nvGraphicFramePr>
          <p:cNvPr id="77" name="Table 76">
            <a:extLst>
              <a:ext uri="{FF2B5EF4-FFF2-40B4-BE49-F238E27FC236}">
                <a16:creationId xmlns:a16="http://schemas.microsoft.com/office/drawing/2014/main" id="{F58CC72E-80AD-F9EA-003B-CD340E808648}"/>
              </a:ext>
            </a:extLst>
          </p:cNvPr>
          <p:cNvGraphicFramePr>
            <a:graphicFrameLocks noGrp="1"/>
          </p:cNvGraphicFramePr>
          <p:nvPr/>
        </p:nvGraphicFramePr>
        <p:xfrm>
          <a:off x="6924609" y="4085051"/>
          <a:ext cx="5016252" cy="2194560"/>
        </p:xfrm>
        <a:graphic>
          <a:graphicData uri="http://schemas.openxmlformats.org/drawingml/2006/table">
            <a:tbl>
              <a:tblPr firstRow="1" bandRow="1">
                <a:tableStyleId>{7DF18680-E054-41AD-8BC1-D1AEF772440D}</a:tableStyleId>
              </a:tblPr>
              <a:tblGrid>
                <a:gridCol w="577417">
                  <a:extLst>
                    <a:ext uri="{9D8B030D-6E8A-4147-A177-3AD203B41FA5}">
                      <a16:colId xmlns:a16="http://schemas.microsoft.com/office/drawing/2014/main" val="3038162004"/>
                    </a:ext>
                  </a:extLst>
                </a:gridCol>
                <a:gridCol w="4438835">
                  <a:extLst>
                    <a:ext uri="{9D8B030D-6E8A-4147-A177-3AD203B41FA5}">
                      <a16:colId xmlns:a16="http://schemas.microsoft.com/office/drawing/2014/main" val="1450886341"/>
                    </a:ext>
                  </a:extLst>
                </a:gridCol>
              </a:tblGrid>
              <a:tr h="186789">
                <a:tc>
                  <a:txBody>
                    <a:bodyPr/>
                    <a:lstStyle/>
                    <a:p>
                      <a:pPr algn="ctr"/>
                      <a:r>
                        <a:rPr lang="en-US" sz="900" dirty="0">
                          <a:solidFill>
                            <a:schemeClr val="bg1"/>
                          </a:solidFill>
                        </a:rPr>
                        <a:t>Item</a:t>
                      </a:r>
                    </a:p>
                  </a:txBody>
                  <a:tcPr anchor="ctr"/>
                </a:tc>
                <a:tc>
                  <a:txBody>
                    <a:bodyPr/>
                    <a:lstStyle/>
                    <a:p>
                      <a:pPr algn="ctr"/>
                      <a:r>
                        <a:rPr lang="en-US" sz="900" dirty="0">
                          <a:solidFill>
                            <a:schemeClr val="bg1"/>
                          </a:solidFill>
                        </a:rPr>
                        <a:t>Field</a:t>
                      </a:r>
                    </a:p>
                  </a:txBody>
                  <a:tcPr anchor="ctr"/>
                </a:tc>
                <a:extLst>
                  <a:ext uri="{0D108BD9-81ED-4DB2-BD59-A6C34878D82A}">
                    <a16:rowId xmlns:a16="http://schemas.microsoft.com/office/drawing/2014/main" val="1769812245"/>
                  </a:ext>
                </a:extLst>
              </a:tr>
              <a:tr h="186789">
                <a:tc>
                  <a:txBody>
                    <a:bodyPr/>
                    <a:lstStyle/>
                    <a:p>
                      <a:pPr algn="ctr"/>
                      <a:r>
                        <a:rPr lang="en-US" sz="900"/>
                        <a:t>1</a:t>
                      </a:r>
                      <a:endParaRPr lang="en-US" sz="900" dirty="0"/>
                    </a:p>
                  </a:txBody>
                  <a:tcPr anchor="ctr"/>
                </a:tc>
                <a:tc>
                  <a:txBody>
                    <a:bodyPr/>
                    <a:lstStyle/>
                    <a:p>
                      <a:pPr algn="ctr"/>
                      <a:r>
                        <a:rPr lang="en-US" sz="900"/>
                        <a:t>Invoice Number</a:t>
                      </a:r>
                      <a:endParaRPr lang="en-US" sz="900" dirty="0"/>
                    </a:p>
                  </a:txBody>
                  <a:tcPr anchor="ctr"/>
                </a:tc>
                <a:extLst>
                  <a:ext uri="{0D108BD9-81ED-4DB2-BD59-A6C34878D82A}">
                    <a16:rowId xmlns:a16="http://schemas.microsoft.com/office/drawing/2014/main" val="4081559546"/>
                  </a:ext>
                </a:extLst>
              </a:tr>
              <a:tr h="186789">
                <a:tc>
                  <a:txBody>
                    <a:bodyPr/>
                    <a:lstStyle/>
                    <a:p>
                      <a:pPr algn="ctr"/>
                      <a:r>
                        <a:rPr lang="en-US" sz="900"/>
                        <a:t>2</a:t>
                      </a:r>
                      <a:endParaRPr lang="en-US" sz="900" dirty="0"/>
                    </a:p>
                  </a:txBody>
                  <a:tcPr anchor="ctr"/>
                </a:tc>
                <a:tc>
                  <a:txBody>
                    <a:bodyPr/>
                    <a:lstStyle/>
                    <a:p>
                      <a:pPr algn="ctr"/>
                      <a:r>
                        <a:rPr lang="en-US" sz="900" dirty="0"/>
                        <a:t>Invoice Date</a:t>
                      </a:r>
                    </a:p>
                  </a:txBody>
                  <a:tcPr anchor="ctr"/>
                </a:tc>
                <a:extLst>
                  <a:ext uri="{0D108BD9-81ED-4DB2-BD59-A6C34878D82A}">
                    <a16:rowId xmlns:a16="http://schemas.microsoft.com/office/drawing/2014/main" val="1597937422"/>
                  </a:ext>
                </a:extLst>
              </a:tr>
              <a:tr h="186789">
                <a:tc>
                  <a:txBody>
                    <a:bodyPr/>
                    <a:lstStyle/>
                    <a:p>
                      <a:pPr algn="ctr"/>
                      <a:r>
                        <a:rPr lang="en-US" sz="900"/>
                        <a:t>3</a:t>
                      </a:r>
                      <a:endParaRPr lang="en-US" sz="900" dirty="0"/>
                    </a:p>
                  </a:txBody>
                  <a:tcPr anchor="ctr"/>
                </a:tc>
                <a:tc>
                  <a:txBody>
                    <a:bodyPr/>
                    <a:lstStyle/>
                    <a:p>
                      <a:pPr algn="ctr"/>
                      <a:r>
                        <a:rPr lang="en-US" sz="900" dirty="0"/>
                        <a:t>Purchase Order</a:t>
                      </a:r>
                    </a:p>
                  </a:txBody>
                  <a:tcPr anchor="ctr"/>
                </a:tc>
                <a:extLst>
                  <a:ext uri="{0D108BD9-81ED-4DB2-BD59-A6C34878D82A}">
                    <a16:rowId xmlns:a16="http://schemas.microsoft.com/office/drawing/2014/main" val="3780103806"/>
                  </a:ext>
                </a:extLst>
              </a:tr>
              <a:tr h="186789">
                <a:tc>
                  <a:txBody>
                    <a:bodyPr/>
                    <a:lstStyle/>
                    <a:p>
                      <a:pPr algn="ctr"/>
                      <a:r>
                        <a:rPr lang="en-US" sz="900"/>
                        <a:t>4</a:t>
                      </a:r>
                      <a:endParaRPr lang="en-US" sz="900" dirty="0"/>
                    </a:p>
                  </a:txBody>
                  <a:tcPr anchor="ctr"/>
                </a:tc>
                <a:tc>
                  <a:txBody>
                    <a:bodyPr/>
                    <a:lstStyle/>
                    <a:p>
                      <a:pPr algn="ctr"/>
                      <a:r>
                        <a:rPr lang="en-US" sz="900" dirty="0"/>
                        <a:t>Quantity Billed</a:t>
                      </a:r>
                    </a:p>
                  </a:txBody>
                  <a:tcPr anchor="ctr"/>
                </a:tc>
                <a:extLst>
                  <a:ext uri="{0D108BD9-81ED-4DB2-BD59-A6C34878D82A}">
                    <a16:rowId xmlns:a16="http://schemas.microsoft.com/office/drawing/2014/main" val="1198220041"/>
                  </a:ext>
                </a:extLst>
              </a:tr>
              <a:tr h="186789">
                <a:tc>
                  <a:txBody>
                    <a:bodyPr/>
                    <a:lstStyle/>
                    <a:p>
                      <a:pPr algn="ctr"/>
                      <a:r>
                        <a:rPr lang="en-US" sz="900"/>
                        <a:t>5</a:t>
                      </a:r>
                      <a:endParaRPr lang="en-US" sz="9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Line-item Amount</a:t>
                      </a:r>
                    </a:p>
                  </a:txBody>
                  <a:tcPr anchor="ctr"/>
                </a:tc>
                <a:extLst>
                  <a:ext uri="{0D108BD9-81ED-4DB2-BD59-A6C34878D82A}">
                    <a16:rowId xmlns:a16="http://schemas.microsoft.com/office/drawing/2014/main" val="1611214377"/>
                  </a:ext>
                </a:extLst>
              </a:tr>
              <a:tr h="186789">
                <a:tc>
                  <a:txBody>
                    <a:bodyPr/>
                    <a:lstStyle/>
                    <a:p>
                      <a:pPr algn="ctr"/>
                      <a:r>
                        <a:rPr lang="en-US" sz="900"/>
                        <a:t>6</a:t>
                      </a:r>
                      <a:endParaRPr lang="en-US" sz="9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a:t>Tax Amount</a:t>
                      </a:r>
                      <a:endParaRPr lang="en-US" sz="900" dirty="0"/>
                    </a:p>
                  </a:txBody>
                  <a:tcPr anchor="ctr"/>
                </a:tc>
                <a:extLst>
                  <a:ext uri="{0D108BD9-81ED-4DB2-BD59-A6C34878D82A}">
                    <a16:rowId xmlns:a16="http://schemas.microsoft.com/office/drawing/2014/main" val="69205011"/>
                  </a:ext>
                </a:extLst>
              </a:tr>
              <a:tr h="186789">
                <a:tc>
                  <a:txBody>
                    <a:bodyPr/>
                    <a:lstStyle/>
                    <a:p>
                      <a:pPr algn="ctr"/>
                      <a:r>
                        <a:rPr lang="en-US" sz="900"/>
                        <a:t>7</a:t>
                      </a:r>
                      <a:endParaRPr lang="en-US" sz="9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Invoice Total Amount</a:t>
                      </a:r>
                      <a:br>
                        <a:rPr lang="en-US" sz="900" dirty="0"/>
                      </a:br>
                      <a:r>
                        <a:rPr lang="en-US" sz="900" b="1" dirty="0">
                          <a:solidFill>
                            <a:srgbClr val="60605B"/>
                          </a:solidFill>
                        </a:rPr>
                        <a:t>** Note: For Credit Note, please add negative sign (-) before the invoice amount</a:t>
                      </a:r>
                      <a:endParaRPr lang="en-US" sz="900" dirty="0">
                        <a:latin typeface="+mj-lt"/>
                      </a:endParaRPr>
                    </a:p>
                  </a:txBody>
                  <a:tcPr anchor="ctr"/>
                </a:tc>
                <a:extLst>
                  <a:ext uri="{0D108BD9-81ED-4DB2-BD59-A6C34878D82A}">
                    <a16:rowId xmlns:a16="http://schemas.microsoft.com/office/drawing/2014/main" val="1555536974"/>
                  </a:ext>
                </a:extLst>
              </a:tr>
              <a:tr h="186789">
                <a:tc>
                  <a:txBody>
                    <a:bodyPr/>
                    <a:lstStyle/>
                    <a:p>
                      <a:pPr algn="ctr"/>
                      <a:r>
                        <a:rPr lang="en-US" sz="90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Delivery Note (only when applicable)</a:t>
                      </a:r>
                    </a:p>
                  </a:txBody>
                  <a:tcPr anchor="ctr"/>
                </a:tc>
                <a:extLst>
                  <a:ext uri="{0D108BD9-81ED-4DB2-BD59-A6C34878D82A}">
                    <a16:rowId xmlns:a16="http://schemas.microsoft.com/office/drawing/2014/main" val="212558034"/>
                  </a:ext>
                </a:extLst>
              </a:tr>
            </a:tbl>
          </a:graphicData>
        </a:graphic>
      </p:graphicFrame>
      <p:grpSp>
        <p:nvGrpSpPr>
          <p:cNvPr id="3" name="Group 2">
            <a:extLst>
              <a:ext uri="{FF2B5EF4-FFF2-40B4-BE49-F238E27FC236}">
                <a16:creationId xmlns:a16="http://schemas.microsoft.com/office/drawing/2014/main" id="{F44E7644-8EAB-748C-B749-64AFEE1D0DE5}"/>
              </a:ext>
            </a:extLst>
          </p:cNvPr>
          <p:cNvGrpSpPr/>
          <p:nvPr/>
        </p:nvGrpSpPr>
        <p:grpSpPr>
          <a:xfrm>
            <a:off x="0" y="106536"/>
            <a:ext cx="10250749" cy="646331"/>
            <a:chOff x="0" y="106536"/>
            <a:chExt cx="10250749" cy="646331"/>
          </a:xfrm>
        </p:grpSpPr>
        <p:sp>
          <p:nvSpPr>
            <p:cNvPr id="8" name="TextBox 7">
              <a:extLst>
                <a:ext uri="{FF2B5EF4-FFF2-40B4-BE49-F238E27FC236}">
                  <a16:creationId xmlns:a16="http://schemas.microsoft.com/office/drawing/2014/main" id="{07263FD4-586D-4B31-B219-F03202376D4E}"/>
                </a:ext>
              </a:extLst>
            </p:cNvPr>
            <p:cNvSpPr txBox="1"/>
            <p:nvPr/>
          </p:nvSpPr>
          <p:spPr>
            <a:xfrm>
              <a:off x="0" y="106536"/>
              <a:ext cx="5202315"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2. Invoice Submission</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10" name="TextBox 9">
              <a:extLst>
                <a:ext uri="{FF2B5EF4-FFF2-40B4-BE49-F238E27FC236}">
                  <a16:creationId xmlns:a16="http://schemas.microsoft.com/office/drawing/2014/main" id="{6ACF9881-2DED-C3CA-AE6E-6C6A0C76446D}"/>
                </a:ext>
              </a:extLst>
            </p:cNvPr>
            <p:cNvSpPr txBox="1"/>
            <p:nvPr/>
          </p:nvSpPr>
          <p:spPr>
            <a:xfrm>
              <a:off x="5048434"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“PURCHASE ORDERS” tile</a:t>
              </a:r>
            </a:p>
          </p:txBody>
        </p:sp>
      </p:grpSp>
      <p:grpSp>
        <p:nvGrpSpPr>
          <p:cNvPr id="11" name="Group 10">
            <a:extLst>
              <a:ext uri="{FF2B5EF4-FFF2-40B4-BE49-F238E27FC236}">
                <a16:creationId xmlns:a16="http://schemas.microsoft.com/office/drawing/2014/main" id="{4B1D92D0-81B2-21D7-199E-3E2E85F044C2}"/>
              </a:ext>
            </a:extLst>
          </p:cNvPr>
          <p:cNvGrpSpPr/>
          <p:nvPr/>
        </p:nvGrpSpPr>
        <p:grpSpPr>
          <a:xfrm>
            <a:off x="0" y="823144"/>
            <a:ext cx="12192000" cy="627627"/>
            <a:chOff x="0" y="911924"/>
            <a:chExt cx="12192000" cy="627627"/>
          </a:xfrm>
        </p:grpSpPr>
        <p:sp>
          <p:nvSpPr>
            <p:cNvPr id="12" name="Rectangle 11">
              <a:extLst>
                <a:ext uri="{FF2B5EF4-FFF2-40B4-BE49-F238E27FC236}">
                  <a16:creationId xmlns:a16="http://schemas.microsoft.com/office/drawing/2014/main" id="{B8C707A1-9E9E-17AC-F2FA-5C25942A46CE}"/>
                </a:ext>
              </a:extLst>
            </p:cNvPr>
            <p:cNvSpPr/>
            <p:nvPr/>
          </p:nvSpPr>
          <p:spPr>
            <a:xfrm>
              <a:off x="0" y="911924"/>
              <a:ext cx="12192000" cy="62762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randview" panose="020B0502040204020203" pitchFamily="34" charset="0"/>
                <a:ea typeface="+mn-ea"/>
                <a:cs typeface="+mn-cs"/>
              </a:endParaRPr>
            </a:p>
          </p:txBody>
        </p:sp>
        <p:sp>
          <p:nvSpPr>
            <p:cNvPr id="13" name="TextBox 12">
              <a:extLst>
                <a:ext uri="{FF2B5EF4-FFF2-40B4-BE49-F238E27FC236}">
                  <a16:creationId xmlns:a16="http://schemas.microsoft.com/office/drawing/2014/main" id="{F69DCA61-3492-D60A-2FBA-FD57E25CF9EB}"/>
                </a:ext>
              </a:extLst>
            </p:cNvPr>
            <p:cNvSpPr txBox="1"/>
            <p:nvPr/>
          </p:nvSpPr>
          <p:spPr>
            <a:xfrm>
              <a:off x="0" y="997470"/>
              <a:ext cx="11256156" cy="456535"/>
            </a:xfrm>
            <a:prstGeom prst="rect">
              <a:avLst/>
            </a:prstGeom>
            <a:noFill/>
          </p:spPr>
          <p:txBody>
            <a:bodyPr wrap="square" lIns="91440" tIns="45720" rIns="91440" bIns="45720" rtlCol="0" anchor="ctr">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srgbClr val="FFFFFF"/>
                  </a:solidFill>
                  <a:effectLst/>
                  <a:uLnTx/>
                  <a:uFillTx/>
                  <a:latin typeface="72 Black" panose="020B0A04030603020204" pitchFamily="34" charset="0"/>
                  <a:cs typeface="72 Black" panose="020B0A04030603020204" pitchFamily="34" charset="0"/>
                </a:rPr>
                <a:t>Submit invoice through Purchase Orders tile - Invoice with Tax</a:t>
              </a:r>
            </a:p>
          </p:txBody>
        </p:sp>
      </p:grpSp>
      <p:sp>
        <p:nvSpPr>
          <p:cNvPr id="5" name="TextBox 4">
            <a:extLst>
              <a:ext uri="{FF2B5EF4-FFF2-40B4-BE49-F238E27FC236}">
                <a16:creationId xmlns:a16="http://schemas.microsoft.com/office/drawing/2014/main" id="{26CE1965-62E0-E677-8E6E-7D4B90391FB3}"/>
              </a:ext>
            </a:extLst>
          </p:cNvPr>
          <p:cNvSpPr txBox="1"/>
          <p:nvPr/>
        </p:nvSpPr>
        <p:spPr>
          <a:xfrm>
            <a:off x="7677451" y="3462949"/>
            <a:ext cx="3632490" cy="336479"/>
          </a:xfrm>
          <a:prstGeom prst="rect">
            <a:avLst/>
          </a:prstGeom>
          <a:noFill/>
        </p:spPr>
        <p:txBody>
          <a:bodyPr wrap="square" rtlCol="0">
            <a:noAutofit/>
          </a:bodyPr>
          <a:lstStyle/>
          <a:p>
            <a:pPr algn="l"/>
            <a:r>
              <a:rPr lang="en-US" sz="600" b="1" dirty="0">
                <a:highlight>
                  <a:srgbClr val="FFFF00"/>
                </a:highlight>
                <a:latin typeface="Century Gothic" panose="020B0502020202020204" pitchFamily="34" charset="0"/>
              </a:rPr>
              <a:t>* Mandatory to attach invoice attachment</a:t>
            </a:r>
          </a:p>
        </p:txBody>
      </p:sp>
      <p:pic>
        <p:nvPicPr>
          <p:cNvPr id="6" name="Picture 5">
            <a:hlinkClick r:id="rId4" action="ppaction://hlinksldjump"/>
            <a:extLst>
              <a:ext uri="{FF2B5EF4-FFF2-40B4-BE49-F238E27FC236}">
                <a16:creationId xmlns:a16="http://schemas.microsoft.com/office/drawing/2014/main" id="{0EB1E55E-F8AE-C53C-F1A7-D5BA3B706AB6}"/>
              </a:ext>
            </a:extLst>
          </p:cNvPr>
          <p:cNvPicPr>
            <a:picLocks noChangeAspect="1"/>
          </p:cNvPicPr>
          <p:nvPr/>
        </p:nvPicPr>
        <p:blipFill>
          <a:blip r:embed="rId5"/>
          <a:stretch>
            <a:fillRect/>
          </a:stretch>
        </p:blipFill>
        <p:spPr>
          <a:xfrm>
            <a:off x="11170767" y="523325"/>
            <a:ext cx="908383" cy="384081"/>
          </a:xfrm>
          <a:prstGeom prst="rect">
            <a:avLst/>
          </a:prstGeom>
        </p:spPr>
      </p:pic>
    </p:spTree>
    <p:extLst>
      <p:ext uri="{BB962C8B-B14F-4D97-AF65-F5344CB8AC3E}">
        <p14:creationId xmlns:p14="http://schemas.microsoft.com/office/powerpoint/2010/main" val="94492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58E97-F99F-4319-2817-B00F85EC0167}"/>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sp>
        <p:nvSpPr>
          <p:cNvPr id="11" name="Rectangle 10">
            <a:extLst>
              <a:ext uri="{FF2B5EF4-FFF2-40B4-BE49-F238E27FC236}">
                <a16:creationId xmlns:a16="http://schemas.microsoft.com/office/drawing/2014/main" id="{0F9B1D56-3FAE-D05F-A20A-B089E036B41C}"/>
              </a:ext>
            </a:extLst>
          </p:cNvPr>
          <p:cNvSpPr/>
          <p:nvPr/>
        </p:nvSpPr>
        <p:spPr>
          <a:xfrm>
            <a:off x="201483" y="866433"/>
            <a:ext cx="5436621" cy="4328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t>Details of status displayed in “Invoice” tile​</a:t>
            </a:r>
          </a:p>
        </p:txBody>
      </p:sp>
      <p:cxnSp>
        <p:nvCxnSpPr>
          <p:cNvPr id="12" name="Straight Connector 11">
            <a:extLst>
              <a:ext uri="{FF2B5EF4-FFF2-40B4-BE49-F238E27FC236}">
                <a16:creationId xmlns:a16="http://schemas.microsoft.com/office/drawing/2014/main" id="{A9B214FB-8F56-3947-819E-507D34A43BAC}"/>
              </a:ext>
            </a:extLst>
          </p:cNvPr>
          <p:cNvCxnSpPr>
            <a:cxnSpLocks/>
          </p:cNvCxnSpPr>
          <p:nvPr/>
        </p:nvCxnSpPr>
        <p:spPr>
          <a:xfrm>
            <a:off x="201483" y="1403571"/>
            <a:ext cx="5436621"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80531060-9F3F-BC14-31A6-F8D337EAF698}"/>
              </a:ext>
            </a:extLst>
          </p:cNvPr>
          <p:cNvGrpSpPr/>
          <p:nvPr/>
        </p:nvGrpSpPr>
        <p:grpSpPr>
          <a:xfrm>
            <a:off x="0" y="106536"/>
            <a:ext cx="11369335" cy="646331"/>
            <a:chOff x="0" y="106536"/>
            <a:chExt cx="11369335" cy="646331"/>
          </a:xfrm>
        </p:grpSpPr>
        <p:sp>
          <p:nvSpPr>
            <p:cNvPr id="6" name="TextBox 5">
              <a:extLst>
                <a:ext uri="{FF2B5EF4-FFF2-40B4-BE49-F238E27FC236}">
                  <a16:creationId xmlns:a16="http://schemas.microsoft.com/office/drawing/2014/main" id="{AD14D6C4-1158-90F7-2330-3746930C3AD0}"/>
                </a:ext>
              </a:extLst>
            </p:cNvPr>
            <p:cNvSpPr txBox="1"/>
            <p:nvPr/>
          </p:nvSpPr>
          <p:spPr>
            <a:xfrm>
              <a:off x="0" y="106536"/>
              <a:ext cx="6862439"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3. Invoice Status Checking</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7" name="TextBox 6">
              <a:extLst>
                <a:ext uri="{FF2B5EF4-FFF2-40B4-BE49-F238E27FC236}">
                  <a16:creationId xmlns:a16="http://schemas.microsoft.com/office/drawing/2014/main" id="{2BC17673-0748-8BE5-5431-F1B13CB24D29}"/>
                </a:ext>
              </a:extLst>
            </p:cNvPr>
            <p:cNvSpPr txBox="1"/>
            <p:nvPr/>
          </p:nvSpPr>
          <p:spPr>
            <a:xfrm>
              <a:off x="6167020"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“INVOICE” tile</a:t>
              </a:r>
            </a:p>
          </p:txBody>
        </p:sp>
      </p:grpSp>
      <p:pic>
        <p:nvPicPr>
          <p:cNvPr id="13" name="Picture 12">
            <a:extLst>
              <a:ext uri="{FF2B5EF4-FFF2-40B4-BE49-F238E27FC236}">
                <a16:creationId xmlns:a16="http://schemas.microsoft.com/office/drawing/2014/main" id="{4418E5F4-B008-DFB8-A80B-0B0D808316BD}"/>
              </a:ext>
            </a:extLst>
          </p:cNvPr>
          <p:cNvPicPr>
            <a:picLocks noChangeAspect="1"/>
          </p:cNvPicPr>
          <p:nvPr/>
        </p:nvPicPr>
        <p:blipFill>
          <a:blip r:embed="rId3"/>
          <a:stretch>
            <a:fillRect/>
          </a:stretch>
        </p:blipFill>
        <p:spPr>
          <a:xfrm>
            <a:off x="200042" y="1501344"/>
            <a:ext cx="5439501" cy="1655202"/>
          </a:xfrm>
          <a:prstGeom prst="rect">
            <a:avLst/>
          </a:prstGeom>
        </p:spPr>
      </p:pic>
      <p:pic>
        <p:nvPicPr>
          <p:cNvPr id="15" name="Picture 14">
            <a:extLst>
              <a:ext uri="{FF2B5EF4-FFF2-40B4-BE49-F238E27FC236}">
                <a16:creationId xmlns:a16="http://schemas.microsoft.com/office/drawing/2014/main" id="{ADE12BA0-85B0-82CE-646B-B895EE9CFD96}"/>
              </a:ext>
            </a:extLst>
          </p:cNvPr>
          <p:cNvPicPr>
            <a:picLocks noChangeAspect="1"/>
          </p:cNvPicPr>
          <p:nvPr/>
        </p:nvPicPr>
        <p:blipFill>
          <a:blip r:embed="rId4"/>
          <a:stretch>
            <a:fillRect/>
          </a:stretch>
        </p:blipFill>
        <p:spPr>
          <a:xfrm>
            <a:off x="257982" y="3749832"/>
            <a:ext cx="5380122" cy="2584843"/>
          </a:xfrm>
          <a:prstGeom prst="rect">
            <a:avLst/>
          </a:prstGeom>
          <a:ln w="28575">
            <a:noFill/>
          </a:ln>
        </p:spPr>
      </p:pic>
      <p:sp>
        <p:nvSpPr>
          <p:cNvPr id="18" name="Arrow: Down 17">
            <a:extLst>
              <a:ext uri="{FF2B5EF4-FFF2-40B4-BE49-F238E27FC236}">
                <a16:creationId xmlns:a16="http://schemas.microsoft.com/office/drawing/2014/main" id="{0BCF1B40-5FDE-3D8C-0E59-13E7BD1A69D2}"/>
              </a:ext>
            </a:extLst>
          </p:cNvPr>
          <p:cNvSpPr/>
          <p:nvPr/>
        </p:nvSpPr>
        <p:spPr>
          <a:xfrm>
            <a:off x="2644580" y="3225036"/>
            <a:ext cx="550423" cy="442990"/>
          </a:xfrm>
          <a:prstGeom prst="downArrow">
            <a:avLst/>
          </a:prstGeom>
          <a:solidFill>
            <a:schemeClr val="tx1">
              <a:lumMod val="20000"/>
              <a:lumOff val="8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EBA328-3312-DC96-94E2-54B31762DC09}"/>
              </a:ext>
            </a:extLst>
          </p:cNvPr>
          <p:cNvSpPr/>
          <p:nvPr/>
        </p:nvSpPr>
        <p:spPr>
          <a:xfrm>
            <a:off x="5751506" y="859402"/>
            <a:ext cx="6239011" cy="432853"/>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t>Information &amp; useful buttons in “Invoice” tile​</a:t>
            </a:r>
          </a:p>
        </p:txBody>
      </p:sp>
      <p:cxnSp>
        <p:nvCxnSpPr>
          <p:cNvPr id="20" name="Straight Connector 19">
            <a:extLst>
              <a:ext uri="{FF2B5EF4-FFF2-40B4-BE49-F238E27FC236}">
                <a16:creationId xmlns:a16="http://schemas.microsoft.com/office/drawing/2014/main" id="{0C9E4890-C5EB-1C86-17E8-4E566FFEF307}"/>
              </a:ext>
            </a:extLst>
          </p:cNvPr>
          <p:cNvCxnSpPr>
            <a:cxnSpLocks/>
          </p:cNvCxnSpPr>
          <p:nvPr/>
        </p:nvCxnSpPr>
        <p:spPr>
          <a:xfrm>
            <a:off x="5751506" y="1403571"/>
            <a:ext cx="6239011"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1" name="Group 40">
            <a:extLst>
              <a:ext uri="{FF2B5EF4-FFF2-40B4-BE49-F238E27FC236}">
                <a16:creationId xmlns:a16="http://schemas.microsoft.com/office/drawing/2014/main" id="{33570908-E326-493C-397E-E137B3FFEA59}"/>
              </a:ext>
            </a:extLst>
          </p:cNvPr>
          <p:cNvGrpSpPr/>
          <p:nvPr/>
        </p:nvGrpSpPr>
        <p:grpSpPr>
          <a:xfrm>
            <a:off x="5766035" y="1501345"/>
            <a:ext cx="6224482" cy="4162601"/>
            <a:chOff x="5766035" y="1501345"/>
            <a:chExt cx="6224482" cy="4162601"/>
          </a:xfrm>
        </p:grpSpPr>
        <p:sp>
          <p:nvSpPr>
            <p:cNvPr id="33" name="Rectangle 32">
              <a:extLst>
                <a:ext uri="{FF2B5EF4-FFF2-40B4-BE49-F238E27FC236}">
                  <a16:creationId xmlns:a16="http://schemas.microsoft.com/office/drawing/2014/main" id="{C753C65C-C007-A90C-562C-9CF8BE63A70E}"/>
                </a:ext>
              </a:extLst>
            </p:cNvPr>
            <p:cNvSpPr/>
            <p:nvPr/>
          </p:nvSpPr>
          <p:spPr>
            <a:xfrm>
              <a:off x="5766035" y="1501345"/>
              <a:ext cx="6224482" cy="4162601"/>
            </a:xfrm>
            <a:prstGeom prst="rect">
              <a:avLst/>
            </a:prstGeom>
            <a:no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a:extLst>
                <a:ext uri="{FF2B5EF4-FFF2-40B4-BE49-F238E27FC236}">
                  <a16:creationId xmlns:a16="http://schemas.microsoft.com/office/drawing/2014/main" id="{FEF5F6F9-4DF7-45CA-8310-35F3D4BADE2D}"/>
                </a:ext>
              </a:extLst>
            </p:cNvPr>
            <p:cNvPicPr>
              <a:picLocks noChangeAspect="1"/>
            </p:cNvPicPr>
            <p:nvPr/>
          </p:nvPicPr>
          <p:blipFill>
            <a:blip r:embed="rId5"/>
            <a:stretch>
              <a:fillRect/>
            </a:stretch>
          </p:blipFill>
          <p:spPr>
            <a:xfrm>
              <a:off x="5839342" y="1574137"/>
              <a:ext cx="6077869" cy="754808"/>
            </a:xfrm>
            <a:prstGeom prst="rect">
              <a:avLst/>
            </a:prstGeom>
            <a:ln w="28575">
              <a:solidFill>
                <a:schemeClr val="bg1">
                  <a:lumMod val="85000"/>
                </a:schemeClr>
              </a:solidFill>
            </a:ln>
          </p:spPr>
        </p:pic>
        <p:sp>
          <p:nvSpPr>
            <p:cNvPr id="36" name="TextBox 1">
              <a:extLst>
                <a:ext uri="{FF2B5EF4-FFF2-40B4-BE49-F238E27FC236}">
                  <a16:creationId xmlns:a16="http://schemas.microsoft.com/office/drawing/2014/main" id="{AF3F1A36-B0E3-F6AC-6338-1FA9AF6710B8}"/>
                </a:ext>
              </a:extLst>
            </p:cNvPr>
            <p:cNvSpPr txBox="1"/>
            <p:nvPr/>
          </p:nvSpPr>
          <p:spPr>
            <a:xfrm>
              <a:off x="5845537" y="2447586"/>
              <a:ext cx="6065479" cy="3139321"/>
            </a:xfrm>
            <a:prstGeom prst="rect">
              <a:avLst/>
            </a:prstGeom>
            <a:solidFill>
              <a:schemeClr val="accent1">
                <a:lumMod val="20000"/>
                <a:lumOff val="80000"/>
              </a:schemeClr>
            </a:solidFill>
            <a:ln w="28575">
              <a:solidFill>
                <a:srgbClr val="005288"/>
              </a:solidFill>
            </a:ln>
            <a:effectLst>
              <a:outerShdw blurRad="63500" sx="102000" sy="102000" algn="ctr" rotWithShape="0">
                <a:prstClr val="black">
                  <a:alpha val="40000"/>
                </a:prstClr>
              </a:outerShdw>
            </a:effectLst>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rgbClr val="60605B"/>
                  </a:solidFill>
                  <a:latin typeface="Century Gothic" panose="020F0302020204030204"/>
                </a:defRPr>
              </a:lvl1pPr>
              <a:lvl2pPr marL="457200" algn="l" defTabSz="914400" rtl="0" eaLnBrk="1" latinLnBrk="0" hangingPunct="1">
                <a:defRPr sz="1800" kern="1200">
                  <a:solidFill>
                    <a:srgbClr val="60605B"/>
                  </a:solidFill>
                  <a:latin typeface="Century Gothic" panose="020F0302020204030204"/>
                </a:defRPr>
              </a:lvl2pPr>
              <a:lvl3pPr marL="914400" algn="l" defTabSz="914400" rtl="0" eaLnBrk="1" latinLnBrk="0" hangingPunct="1">
                <a:defRPr sz="1800" kern="1200">
                  <a:solidFill>
                    <a:srgbClr val="60605B"/>
                  </a:solidFill>
                  <a:latin typeface="Century Gothic" panose="020F0302020204030204"/>
                </a:defRPr>
              </a:lvl3pPr>
              <a:lvl4pPr marL="1371600" algn="l" defTabSz="914400" rtl="0" eaLnBrk="1" latinLnBrk="0" hangingPunct="1">
                <a:defRPr sz="1800" kern="1200">
                  <a:solidFill>
                    <a:srgbClr val="60605B"/>
                  </a:solidFill>
                  <a:latin typeface="Century Gothic" panose="020F0302020204030204"/>
                </a:defRPr>
              </a:lvl4pPr>
              <a:lvl5pPr marL="1828800" algn="l" defTabSz="914400" rtl="0" eaLnBrk="1" latinLnBrk="0" hangingPunct="1">
                <a:defRPr sz="1800" kern="1200">
                  <a:solidFill>
                    <a:srgbClr val="60605B"/>
                  </a:solidFill>
                  <a:latin typeface="Century Gothic" panose="020F0302020204030204"/>
                </a:defRPr>
              </a:lvl5pPr>
              <a:lvl6pPr marL="2286000" algn="l" defTabSz="914400" rtl="0" eaLnBrk="1" latinLnBrk="0" hangingPunct="1">
                <a:defRPr sz="1800" kern="1200">
                  <a:solidFill>
                    <a:srgbClr val="60605B"/>
                  </a:solidFill>
                  <a:latin typeface="Century Gothic" panose="020F0302020204030204"/>
                </a:defRPr>
              </a:lvl6pPr>
              <a:lvl7pPr marL="2743200" algn="l" defTabSz="914400" rtl="0" eaLnBrk="1" latinLnBrk="0" hangingPunct="1">
                <a:defRPr sz="1800" kern="1200">
                  <a:solidFill>
                    <a:srgbClr val="60605B"/>
                  </a:solidFill>
                  <a:latin typeface="Century Gothic" panose="020F0302020204030204"/>
                </a:defRPr>
              </a:lvl7pPr>
              <a:lvl8pPr marL="3200400" algn="l" defTabSz="914400" rtl="0" eaLnBrk="1" latinLnBrk="0" hangingPunct="1">
                <a:defRPr sz="1800" kern="1200">
                  <a:solidFill>
                    <a:srgbClr val="60605B"/>
                  </a:solidFill>
                  <a:latin typeface="Century Gothic" panose="020F0302020204030204"/>
                </a:defRPr>
              </a:lvl8pPr>
              <a:lvl9pPr marL="3657600" algn="l" defTabSz="914400" rtl="0" eaLnBrk="1" latinLnBrk="0" hangingPunct="1">
                <a:defRPr sz="1800" kern="1200">
                  <a:solidFill>
                    <a:srgbClr val="60605B"/>
                  </a:solidFill>
                  <a:latin typeface="Century Gothic" panose="020F0302020204030204"/>
                </a:defRPr>
              </a:lvl9pPr>
            </a:lstStyle>
            <a:p>
              <a:r>
                <a:rPr lang="en-US" sz="900" b="1" u="sng" dirty="0"/>
                <a:t>Information</a:t>
              </a:r>
            </a:p>
            <a:p>
              <a:pPr marL="342900" indent="-342900">
                <a:buAutoNum type="arabicPeriod"/>
              </a:pPr>
              <a:r>
                <a:rPr lang="en-US" sz="900" b="1" dirty="0"/>
                <a:t>Record Number: </a:t>
              </a:r>
              <a:r>
                <a:rPr lang="en-US" sz="900" dirty="0"/>
                <a:t>The PTS record number created in system</a:t>
              </a:r>
            </a:p>
            <a:p>
              <a:pPr marL="342900" indent="-342900">
                <a:buAutoNum type="arabicPeriod"/>
              </a:pPr>
              <a:r>
                <a:rPr lang="en-US" sz="900" b="1" dirty="0"/>
                <a:t>Receipt Date: </a:t>
              </a:r>
              <a:r>
                <a:rPr lang="en-US" sz="900" dirty="0"/>
                <a:t>The date when the invoice is submitted</a:t>
              </a:r>
            </a:p>
            <a:p>
              <a:pPr marL="342900" indent="-342900">
                <a:buAutoNum type="arabicPeriod"/>
              </a:pPr>
              <a:r>
                <a:rPr lang="en-US" sz="900" b="1" dirty="0"/>
                <a:t>My Vendor Number: </a:t>
              </a:r>
              <a:r>
                <a:rPr lang="en-US" sz="900" dirty="0"/>
                <a:t>Your registered vendor code with Jabil</a:t>
              </a:r>
            </a:p>
            <a:p>
              <a:pPr marL="342900" indent="-342900">
                <a:buAutoNum type="arabicPeriod"/>
              </a:pPr>
              <a:r>
                <a:rPr lang="en-US" sz="900" b="1" dirty="0"/>
                <a:t>Status:  </a:t>
              </a:r>
              <a:r>
                <a:rPr lang="en-US" sz="900" dirty="0"/>
                <a:t>The status of the invoices</a:t>
              </a:r>
              <a:r>
                <a:rPr lang="en-US" sz="900" b="1" dirty="0"/>
                <a:t>. </a:t>
              </a:r>
              <a:r>
                <a:rPr lang="en-US" sz="900" dirty="0"/>
                <a:t>You can select the status you wish to view from the drop-down list. (i.e. In Process, Processed,  Paid, Cancelled and ALL)</a:t>
              </a:r>
            </a:p>
            <a:p>
              <a:pPr marL="342900" indent="-342900">
                <a:buAutoNum type="arabicPeriod"/>
              </a:pPr>
              <a:r>
                <a:rPr lang="en-US" sz="900" b="1" dirty="0"/>
                <a:t>Buyer Org:  </a:t>
              </a:r>
              <a:r>
                <a:rPr lang="en-US" sz="900" dirty="0"/>
                <a:t>Jabil entity which supplier dealing with</a:t>
              </a:r>
            </a:p>
            <a:p>
              <a:pPr marL="342900" indent="-342900">
                <a:buAutoNum type="arabicPeriod"/>
              </a:pPr>
              <a:r>
                <a:rPr lang="en-US" sz="900" b="1" dirty="0"/>
                <a:t>Reference: </a:t>
              </a:r>
              <a:r>
                <a:rPr lang="en-US" sz="900" dirty="0"/>
                <a:t>Invoice reference </a:t>
              </a:r>
            </a:p>
            <a:p>
              <a:pPr marL="342900" indent="-342900">
                <a:buAutoNum type="arabicPeriod"/>
              </a:pPr>
              <a:r>
                <a:rPr lang="en-US" sz="900" b="1" dirty="0"/>
                <a:t>Billing Date: </a:t>
              </a:r>
              <a:r>
                <a:rPr lang="en-US" sz="900" dirty="0"/>
                <a:t>Invoice date</a:t>
              </a:r>
            </a:p>
            <a:p>
              <a:pPr marL="342900" indent="-342900">
                <a:buAutoNum type="arabicPeriod"/>
              </a:pPr>
              <a:r>
                <a:rPr lang="en-US" sz="900" b="1" dirty="0"/>
                <a:t>Amount: </a:t>
              </a:r>
              <a:r>
                <a:rPr lang="en-US" sz="900" dirty="0"/>
                <a:t>Invoice amount</a:t>
              </a:r>
            </a:p>
            <a:p>
              <a:pPr marL="342900" indent="-342900">
                <a:buAutoNum type="arabicPeriod"/>
              </a:pPr>
              <a:r>
                <a:rPr lang="en-US" sz="900" b="1" dirty="0"/>
                <a:t>Purchasing Document: </a:t>
              </a:r>
              <a:r>
                <a:rPr lang="en-US" sz="900" dirty="0"/>
                <a:t>Purchasing Document (PO) number</a:t>
              </a:r>
            </a:p>
            <a:p>
              <a:pPr marL="342900" indent="-342900">
                <a:buAutoNum type="arabicPeriod"/>
              </a:pPr>
              <a:r>
                <a:rPr lang="en-US" sz="900" b="1" dirty="0"/>
                <a:t>Delivery Note:  </a:t>
              </a:r>
              <a:r>
                <a:rPr lang="en-US" sz="900" dirty="0"/>
                <a:t>Reference of delivery note</a:t>
              </a:r>
              <a:endParaRPr lang="en-US" sz="900" b="1" dirty="0"/>
            </a:p>
            <a:p>
              <a:pPr marL="342900" indent="-342900">
                <a:buAutoNum type="arabicPeriod"/>
              </a:pPr>
              <a:r>
                <a:rPr lang="en-US" sz="900" b="1" dirty="0"/>
                <a:t>Payment Terms: </a:t>
              </a:r>
              <a:r>
                <a:rPr lang="en-US" sz="900" dirty="0"/>
                <a:t>Supplier payment term maintained in Jabil System</a:t>
              </a:r>
            </a:p>
            <a:p>
              <a:pPr marL="342900" indent="-342900">
                <a:buAutoNum type="arabicPeriod"/>
              </a:pPr>
              <a:r>
                <a:rPr lang="en-US" sz="900" b="1" dirty="0"/>
                <a:t>Due Date Net: </a:t>
              </a:r>
              <a:r>
                <a:rPr lang="en-US" sz="900" dirty="0"/>
                <a:t>Due date of the invoice</a:t>
              </a:r>
            </a:p>
            <a:p>
              <a:pPr marL="342900" indent="-342900">
                <a:buAutoNum type="arabicPeriod"/>
              </a:pPr>
              <a:r>
                <a:rPr lang="en-US" sz="900" b="1" dirty="0"/>
                <a:t>Maximum Results: </a:t>
              </a:r>
              <a:r>
                <a:rPr lang="en-US" sz="900" dirty="0"/>
                <a:t>The number of record shown. Please input “9999”  </a:t>
              </a:r>
            </a:p>
            <a:p>
              <a:pPr marL="342900" indent="-342900">
                <a:buAutoNum type="arabicPeriod"/>
              </a:pPr>
              <a:endParaRPr lang="en-US" sz="900" dirty="0"/>
            </a:p>
            <a:p>
              <a:r>
                <a:rPr lang="en-US" sz="900" b="1" u="sng" dirty="0"/>
                <a:t>Useful buttons</a:t>
              </a:r>
            </a:p>
            <a:p>
              <a:r>
                <a:rPr lang="en-US" sz="900" b="1" dirty="0"/>
                <a:t>A. Hide Filter Bar: </a:t>
              </a:r>
              <a:r>
                <a:rPr lang="en-US" sz="900" dirty="0"/>
                <a:t>Filter bar will be hidden if this is selected</a:t>
              </a:r>
            </a:p>
            <a:p>
              <a:r>
                <a:rPr lang="en-US" sz="900" b="1" dirty="0"/>
                <a:t>B. Clear: </a:t>
              </a:r>
              <a:r>
                <a:rPr lang="en-US" sz="900" dirty="0"/>
                <a:t>Clear all the filters</a:t>
              </a:r>
            </a:p>
            <a:p>
              <a:r>
                <a:rPr lang="en-US" sz="900" b="1" dirty="0"/>
                <a:t>C. Filters: </a:t>
              </a:r>
              <a:r>
                <a:rPr lang="en-US" sz="900" dirty="0"/>
                <a:t>More options for Filters is available here</a:t>
              </a:r>
            </a:p>
            <a:p>
              <a:r>
                <a:rPr lang="en-US" sz="900" b="1" dirty="0"/>
                <a:t>D. Export to Excel: </a:t>
              </a:r>
              <a:r>
                <a:rPr lang="en-US" sz="900" dirty="0"/>
                <a:t>Click here to export the information to Excel file</a:t>
              </a:r>
            </a:p>
            <a:p>
              <a:r>
                <a:rPr lang="en-US" sz="900" b="1" dirty="0"/>
                <a:t>E. Sort</a:t>
              </a:r>
              <a:r>
                <a:rPr lang="en-US" sz="900" dirty="0"/>
                <a:t>: Sort your invoices in desired order</a:t>
              </a:r>
            </a:p>
          </p:txBody>
        </p:sp>
      </p:grpSp>
      <p:grpSp>
        <p:nvGrpSpPr>
          <p:cNvPr id="46" name="Group 45">
            <a:extLst>
              <a:ext uri="{FF2B5EF4-FFF2-40B4-BE49-F238E27FC236}">
                <a16:creationId xmlns:a16="http://schemas.microsoft.com/office/drawing/2014/main" id="{BA75D14D-5968-F8C9-19B0-24B3E80E9D6B}"/>
              </a:ext>
            </a:extLst>
          </p:cNvPr>
          <p:cNvGrpSpPr/>
          <p:nvPr/>
        </p:nvGrpSpPr>
        <p:grpSpPr>
          <a:xfrm>
            <a:off x="8366108" y="5913206"/>
            <a:ext cx="3170897" cy="773417"/>
            <a:chOff x="7315520" y="1867791"/>
            <a:chExt cx="3425620" cy="835547"/>
          </a:xfrm>
        </p:grpSpPr>
        <p:sp>
          <p:nvSpPr>
            <p:cNvPr id="47" name="Oval 46">
              <a:extLst>
                <a:ext uri="{FF2B5EF4-FFF2-40B4-BE49-F238E27FC236}">
                  <a16:creationId xmlns:a16="http://schemas.microsoft.com/office/drawing/2014/main" id="{FD076739-87DC-9A9A-2756-D1B9814C6208}"/>
                </a:ext>
              </a:extLst>
            </p:cNvPr>
            <p:cNvSpPr/>
            <p:nvPr/>
          </p:nvSpPr>
          <p:spPr>
            <a:xfrm>
              <a:off x="9905695" y="1867850"/>
              <a:ext cx="835445" cy="835488"/>
            </a:xfrm>
            <a:prstGeom prst="ellipse">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48" name="Freeform: Shape 47">
              <a:extLst>
                <a:ext uri="{FF2B5EF4-FFF2-40B4-BE49-F238E27FC236}">
                  <a16:creationId xmlns:a16="http://schemas.microsoft.com/office/drawing/2014/main" id="{5784B620-A5AA-B60F-E0C7-24620D471F75}"/>
                </a:ext>
              </a:extLst>
            </p:cNvPr>
            <p:cNvSpPr/>
            <p:nvPr/>
          </p:nvSpPr>
          <p:spPr>
            <a:xfrm>
              <a:off x="9933639"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53327" tIns="153328" rIns="153326" bIns="153328" numCol="1" spcCol="1270" anchor="ctr" anchorCtr="0">
              <a:noAutofit/>
            </a:bodyPr>
            <a:lstStyle/>
            <a:p>
              <a:pPr marL="0" lvl="0" indent="0" algn="ctr" defTabSz="1466850">
                <a:lnSpc>
                  <a:spcPct val="90000"/>
                </a:lnSpc>
                <a:spcBef>
                  <a:spcPct val="0"/>
                </a:spcBef>
                <a:spcAft>
                  <a:spcPct val="35000"/>
                </a:spcAft>
                <a:buNone/>
              </a:pPr>
              <a:endParaRPr lang="en-US" sz="3300" kern="1200"/>
            </a:p>
          </p:txBody>
        </p:sp>
        <p:sp>
          <p:nvSpPr>
            <p:cNvPr id="49" name="Teardrop 48">
              <a:extLst>
                <a:ext uri="{FF2B5EF4-FFF2-40B4-BE49-F238E27FC236}">
                  <a16:creationId xmlns:a16="http://schemas.microsoft.com/office/drawing/2014/main" id="{DE7BF910-133C-DE1C-4888-A198B7E2D73D}"/>
                </a:ext>
              </a:extLst>
            </p:cNvPr>
            <p:cNvSpPr/>
            <p:nvPr/>
          </p:nvSpPr>
          <p:spPr>
            <a:xfrm rot="2700000">
              <a:off x="9038717"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50" name="Freeform: Shape 49">
              <a:extLst>
                <a:ext uri="{FF2B5EF4-FFF2-40B4-BE49-F238E27FC236}">
                  <a16:creationId xmlns:a16="http://schemas.microsoft.com/office/drawing/2014/main" id="{34FAD9FA-AA38-724B-5C2E-ADD092733719}"/>
                </a:ext>
              </a:extLst>
            </p:cNvPr>
            <p:cNvSpPr/>
            <p:nvPr/>
          </p:nvSpPr>
          <p:spPr>
            <a:xfrm>
              <a:off x="907025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6" tIns="130468" rIns="130467" bIns="130468" numCol="1" spcCol="1270" anchor="ctr" anchorCtr="0">
              <a:noAutofit/>
            </a:bodyPr>
            <a:lstStyle/>
            <a:p>
              <a:pPr marL="0" lvl="0" indent="0" algn="ctr" defTabSz="666750">
                <a:lnSpc>
                  <a:spcPct val="90000"/>
                </a:lnSpc>
                <a:spcBef>
                  <a:spcPct val="0"/>
                </a:spcBef>
                <a:spcAft>
                  <a:spcPct val="35000"/>
                </a:spcAft>
                <a:buNone/>
              </a:pPr>
              <a:endParaRPr lang="en-US" sz="1500" kern="1200"/>
            </a:p>
          </p:txBody>
        </p:sp>
        <p:sp>
          <p:nvSpPr>
            <p:cNvPr id="51" name="Teardrop 50">
              <a:extLst>
                <a:ext uri="{FF2B5EF4-FFF2-40B4-BE49-F238E27FC236}">
                  <a16:creationId xmlns:a16="http://schemas.microsoft.com/office/drawing/2014/main" id="{09686C5B-F89D-CBC4-ED6D-0C6F7E23AEAB}"/>
                </a:ext>
              </a:extLst>
            </p:cNvPr>
            <p:cNvSpPr/>
            <p:nvPr/>
          </p:nvSpPr>
          <p:spPr>
            <a:xfrm rot="2700000">
              <a:off x="817891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52" name="Freeform: Shape 51">
              <a:extLst>
                <a:ext uri="{FF2B5EF4-FFF2-40B4-BE49-F238E27FC236}">
                  <a16:creationId xmlns:a16="http://schemas.microsoft.com/office/drawing/2014/main" id="{52E22F29-A078-C5E2-0786-3CC2F524F73C}"/>
                </a:ext>
              </a:extLst>
            </p:cNvPr>
            <p:cNvSpPr/>
            <p:nvPr/>
          </p:nvSpPr>
          <p:spPr>
            <a:xfrm>
              <a:off x="820686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sp>
          <p:nvSpPr>
            <p:cNvPr id="54" name="Teardrop 53">
              <a:extLst>
                <a:ext uri="{FF2B5EF4-FFF2-40B4-BE49-F238E27FC236}">
                  <a16:creationId xmlns:a16="http://schemas.microsoft.com/office/drawing/2014/main" id="{4668C243-D028-CE34-851E-06D94599DE59}"/>
                </a:ext>
              </a:extLst>
            </p:cNvPr>
            <p:cNvSpPr/>
            <p:nvPr/>
          </p:nvSpPr>
          <p:spPr>
            <a:xfrm rot="2700000">
              <a:off x="731552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55" name="Freeform: Shape 54">
              <a:extLst>
                <a:ext uri="{FF2B5EF4-FFF2-40B4-BE49-F238E27FC236}">
                  <a16:creationId xmlns:a16="http://schemas.microsoft.com/office/drawing/2014/main" id="{333DA02A-220C-15BE-4AA1-3A2A394607AC}"/>
                </a:ext>
              </a:extLst>
            </p:cNvPr>
            <p:cNvSpPr/>
            <p:nvPr/>
          </p:nvSpPr>
          <p:spPr>
            <a:xfrm>
              <a:off x="7343471"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alpha val="90000"/>
              </a:srgbClr>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pic>
          <p:nvPicPr>
            <p:cNvPr id="56" name="Picture 55">
              <a:hlinkClick r:id="rId6" action="ppaction://hlinksldjump"/>
              <a:extLst>
                <a:ext uri="{FF2B5EF4-FFF2-40B4-BE49-F238E27FC236}">
                  <a16:creationId xmlns:a16="http://schemas.microsoft.com/office/drawing/2014/main" id="{61AE23E7-3E7E-711F-6030-A3BFB7CC4ACC}"/>
                </a:ext>
              </a:extLst>
            </p:cNvPr>
            <p:cNvPicPr>
              <a:picLocks noChangeAspect="1"/>
            </p:cNvPicPr>
            <p:nvPr/>
          </p:nvPicPr>
          <p:blipFill>
            <a:blip r:embed="rId7">
              <a:biLevel thresh="25000"/>
            </a:blip>
            <a:stretch>
              <a:fillRect/>
            </a:stretch>
          </p:blipFill>
          <p:spPr>
            <a:xfrm>
              <a:off x="7485923" y="2038087"/>
              <a:ext cx="495013" cy="495013"/>
            </a:xfrm>
            <a:prstGeom prst="rect">
              <a:avLst/>
            </a:prstGeom>
            <a:noFill/>
            <a:effectLst/>
          </p:spPr>
        </p:pic>
        <p:pic>
          <p:nvPicPr>
            <p:cNvPr id="61" name="Picture 60">
              <a:hlinkClick r:id="rId8" action="ppaction://hlinksldjump"/>
              <a:extLst>
                <a:ext uri="{FF2B5EF4-FFF2-40B4-BE49-F238E27FC236}">
                  <a16:creationId xmlns:a16="http://schemas.microsoft.com/office/drawing/2014/main" id="{4850F990-BC84-512F-D1EC-3F59452BF189}"/>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8349312" y="2038087"/>
              <a:ext cx="495013" cy="495013"/>
            </a:xfrm>
            <a:prstGeom prst="rect">
              <a:avLst/>
            </a:prstGeom>
            <a:noFill/>
            <a:effectLst/>
          </p:spPr>
        </p:pic>
        <p:pic>
          <p:nvPicPr>
            <p:cNvPr id="63" name="Picture 62">
              <a:extLst>
                <a:ext uri="{FF2B5EF4-FFF2-40B4-BE49-F238E27FC236}">
                  <a16:creationId xmlns:a16="http://schemas.microsoft.com/office/drawing/2014/main" id="{BDC55508-7895-E773-1B54-588C0C0FEE25}"/>
                </a:ext>
              </a:extLst>
            </p:cNvPr>
            <p:cNvPicPr>
              <a:picLocks noChangeAspect="1"/>
            </p:cNvPicPr>
            <p:nvPr/>
          </p:nvPicPr>
          <p:blipFill>
            <a:blip r:embed="rId10">
              <a:biLevel thresh="25000"/>
              <a:extLst>
                <a:ext uri="{28A0092B-C50C-407E-A947-70E740481C1C}">
                  <a14:useLocalDpi xmlns:a14="http://schemas.microsoft.com/office/drawing/2010/main" val="0"/>
                </a:ext>
              </a:extLst>
            </a:blip>
            <a:stretch>
              <a:fillRect/>
            </a:stretch>
          </p:blipFill>
          <p:spPr>
            <a:xfrm>
              <a:off x="9212702" y="2038087"/>
              <a:ext cx="495013" cy="495013"/>
            </a:xfrm>
            <a:prstGeom prst="rect">
              <a:avLst/>
            </a:prstGeom>
            <a:noFill/>
            <a:effectLst>
              <a:glow rad="63500">
                <a:schemeClr val="accent1">
                  <a:satMod val="175000"/>
                  <a:alpha val="40000"/>
                </a:schemeClr>
              </a:glow>
            </a:effectLst>
          </p:spPr>
        </p:pic>
        <p:pic>
          <p:nvPicPr>
            <p:cNvPr id="64" name="Picture 63">
              <a:hlinkClick r:id="rId11" action="ppaction://hlinksldjump"/>
              <a:extLst>
                <a:ext uri="{FF2B5EF4-FFF2-40B4-BE49-F238E27FC236}">
                  <a16:creationId xmlns:a16="http://schemas.microsoft.com/office/drawing/2014/main" id="{DD5AC26F-81E3-9D6E-DCDE-BAB7618E2923}"/>
                </a:ext>
              </a:extLst>
            </p:cNvPr>
            <p:cNvPicPr>
              <a:picLocks noChangeAspect="1"/>
            </p:cNvPicPr>
            <p:nvPr/>
          </p:nvPicPr>
          <p:blipFill>
            <a:blip r:embed="rId12">
              <a:biLevel thresh="25000"/>
            </a:blip>
            <a:stretch>
              <a:fillRect/>
            </a:stretch>
          </p:blipFill>
          <p:spPr>
            <a:xfrm>
              <a:off x="10076091" y="2038087"/>
              <a:ext cx="495013" cy="495013"/>
            </a:xfrm>
            <a:prstGeom prst="rect">
              <a:avLst/>
            </a:prstGeom>
            <a:noFill/>
            <a:effectLst/>
          </p:spPr>
        </p:pic>
      </p:grpSp>
      <p:pic>
        <p:nvPicPr>
          <p:cNvPr id="4" name="Picture 3">
            <a:hlinkClick r:id="rId13" action="ppaction://hlinksldjump"/>
            <a:extLst>
              <a:ext uri="{FF2B5EF4-FFF2-40B4-BE49-F238E27FC236}">
                <a16:creationId xmlns:a16="http://schemas.microsoft.com/office/drawing/2014/main" id="{34F4D445-920F-48CE-C4B0-A3F2FC6A8BC1}"/>
              </a:ext>
            </a:extLst>
          </p:cNvPr>
          <p:cNvPicPr>
            <a:picLocks noChangeAspect="1"/>
          </p:cNvPicPr>
          <p:nvPr/>
        </p:nvPicPr>
        <p:blipFill>
          <a:blip r:embed="rId14"/>
          <a:stretch>
            <a:fillRect/>
          </a:stretch>
        </p:blipFill>
        <p:spPr>
          <a:xfrm>
            <a:off x="11170767" y="523325"/>
            <a:ext cx="908383" cy="384081"/>
          </a:xfrm>
          <a:prstGeom prst="rect">
            <a:avLst/>
          </a:prstGeom>
        </p:spPr>
      </p:pic>
    </p:spTree>
    <p:extLst>
      <p:ext uri="{BB962C8B-B14F-4D97-AF65-F5344CB8AC3E}">
        <p14:creationId xmlns:p14="http://schemas.microsoft.com/office/powerpoint/2010/main" val="2007389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58E97-F99F-4319-2817-B00F85EC0167}"/>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cxnSp>
        <p:nvCxnSpPr>
          <p:cNvPr id="12" name="Straight Connector 11">
            <a:extLst>
              <a:ext uri="{FF2B5EF4-FFF2-40B4-BE49-F238E27FC236}">
                <a16:creationId xmlns:a16="http://schemas.microsoft.com/office/drawing/2014/main" id="{A9B214FB-8F56-3947-819E-507D34A43BAC}"/>
              </a:ext>
            </a:extLst>
          </p:cNvPr>
          <p:cNvCxnSpPr>
            <a:cxnSpLocks/>
          </p:cNvCxnSpPr>
          <p:nvPr/>
        </p:nvCxnSpPr>
        <p:spPr>
          <a:xfrm>
            <a:off x="201483" y="780399"/>
            <a:ext cx="11789034"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80531060-9F3F-BC14-31A6-F8D337EAF698}"/>
              </a:ext>
            </a:extLst>
          </p:cNvPr>
          <p:cNvGrpSpPr/>
          <p:nvPr/>
        </p:nvGrpSpPr>
        <p:grpSpPr>
          <a:xfrm>
            <a:off x="0" y="106536"/>
            <a:ext cx="12274855" cy="646331"/>
            <a:chOff x="0" y="106536"/>
            <a:chExt cx="12274855" cy="646331"/>
          </a:xfrm>
        </p:grpSpPr>
        <p:sp>
          <p:nvSpPr>
            <p:cNvPr id="6" name="TextBox 5">
              <a:extLst>
                <a:ext uri="{FF2B5EF4-FFF2-40B4-BE49-F238E27FC236}">
                  <a16:creationId xmlns:a16="http://schemas.microsoft.com/office/drawing/2014/main" id="{AD14D6C4-1158-90F7-2330-3746930C3AD0}"/>
                </a:ext>
              </a:extLst>
            </p:cNvPr>
            <p:cNvSpPr txBox="1"/>
            <p:nvPr/>
          </p:nvSpPr>
          <p:spPr>
            <a:xfrm>
              <a:off x="0" y="106536"/>
              <a:ext cx="7412854"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4. Payment Remittance Advice</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7" name="TextBox 6">
              <a:extLst>
                <a:ext uri="{FF2B5EF4-FFF2-40B4-BE49-F238E27FC236}">
                  <a16:creationId xmlns:a16="http://schemas.microsoft.com/office/drawing/2014/main" id="{2BC17673-0748-8BE5-5431-F1B13CB24D29}"/>
                </a:ext>
              </a:extLst>
            </p:cNvPr>
            <p:cNvSpPr txBox="1"/>
            <p:nvPr/>
          </p:nvSpPr>
          <p:spPr>
            <a:xfrm>
              <a:off x="7072540"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“REMITTANCE ADVICE” tile</a:t>
              </a:r>
            </a:p>
          </p:txBody>
        </p:sp>
      </p:grpSp>
      <p:grpSp>
        <p:nvGrpSpPr>
          <p:cNvPr id="26" name="Group 25">
            <a:extLst>
              <a:ext uri="{FF2B5EF4-FFF2-40B4-BE49-F238E27FC236}">
                <a16:creationId xmlns:a16="http://schemas.microsoft.com/office/drawing/2014/main" id="{0AFAF14A-996E-878B-1EA3-179E38B70FC3}"/>
              </a:ext>
            </a:extLst>
          </p:cNvPr>
          <p:cNvGrpSpPr/>
          <p:nvPr/>
        </p:nvGrpSpPr>
        <p:grpSpPr>
          <a:xfrm>
            <a:off x="394201" y="3686912"/>
            <a:ext cx="11403599" cy="1911289"/>
            <a:chOff x="279415" y="2900967"/>
            <a:chExt cx="11403599" cy="1911289"/>
          </a:xfrm>
        </p:grpSpPr>
        <p:sp>
          <p:nvSpPr>
            <p:cNvPr id="33" name="Rectangle: Rounded Corners 32">
              <a:extLst>
                <a:ext uri="{FF2B5EF4-FFF2-40B4-BE49-F238E27FC236}">
                  <a16:creationId xmlns:a16="http://schemas.microsoft.com/office/drawing/2014/main" id="{C753C65C-C007-A90C-562C-9CF8BE63A70E}"/>
                </a:ext>
              </a:extLst>
            </p:cNvPr>
            <p:cNvSpPr/>
            <p:nvPr/>
          </p:nvSpPr>
          <p:spPr>
            <a:xfrm>
              <a:off x="279415" y="2900967"/>
              <a:ext cx="11403599" cy="1911289"/>
            </a:xfrm>
            <a:prstGeom prst="roundRect">
              <a:avLst/>
            </a:prstGeom>
            <a:solidFill>
              <a:schemeClr val="accent1">
                <a:lumMod val="20000"/>
                <a:lumOff val="8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E6A37C0C-30C7-1901-6BA3-8D4F6B7E4E0C}"/>
                </a:ext>
              </a:extLst>
            </p:cNvPr>
            <p:cNvGrpSpPr/>
            <p:nvPr/>
          </p:nvGrpSpPr>
          <p:grpSpPr>
            <a:xfrm>
              <a:off x="475764" y="3063919"/>
              <a:ext cx="11010900" cy="1585385"/>
              <a:chOff x="574834" y="3089612"/>
              <a:chExt cx="11010900" cy="1585385"/>
            </a:xfrm>
          </p:grpSpPr>
          <p:pic>
            <p:nvPicPr>
              <p:cNvPr id="17" name="Picture 16">
                <a:extLst>
                  <a:ext uri="{FF2B5EF4-FFF2-40B4-BE49-F238E27FC236}">
                    <a16:creationId xmlns:a16="http://schemas.microsoft.com/office/drawing/2014/main" id="{96C87227-5C61-9609-7860-35AEB3233137}"/>
                  </a:ext>
                </a:extLst>
              </p:cNvPr>
              <p:cNvPicPr>
                <a:picLocks noChangeAspect="1"/>
              </p:cNvPicPr>
              <p:nvPr/>
            </p:nvPicPr>
            <p:blipFill>
              <a:blip r:embed="rId3"/>
              <a:stretch>
                <a:fillRect/>
              </a:stretch>
            </p:blipFill>
            <p:spPr>
              <a:xfrm>
                <a:off x="574834" y="3646379"/>
                <a:ext cx="11010900" cy="10286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Content Placeholder 6">
                <a:extLst>
                  <a:ext uri="{FF2B5EF4-FFF2-40B4-BE49-F238E27FC236}">
                    <a16:creationId xmlns:a16="http://schemas.microsoft.com/office/drawing/2014/main" id="{EE68DBD6-63C5-6553-4B84-51AE7EE62FE0}"/>
                  </a:ext>
                </a:extLst>
              </p:cNvPr>
              <p:cNvSpPr txBox="1">
                <a:spLocks/>
              </p:cNvSpPr>
              <p:nvPr/>
            </p:nvSpPr>
            <p:spPr>
              <a:xfrm>
                <a:off x="574834" y="3089612"/>
                <a:ext cx="11010900" cy="5245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solidFill>
                      <a:srgbClr val="494949"/>
                    </a:solidFill>
                    <a:sym typeface="Arial"/>
                  </a:rPr>
                  <a:t>Similar function with “Invoice” tile. The main difference between two tiles is that, for “Paid” invoices, payment document and payment date will be shown in Remittance Advice tile.</a:t>
                </a:r>
              </a:p>
              <a:p>
                <a:endParaRPr lang="en-US" sz="1400" dirty="0">
                  <a:solidFill>
                    <a:srgbClr val="494949"/>
                  </a:solidFill>
                  <a:latin typeface="Grandview" panose="020B0502040204020203" pitchFamily="34" charset="0"/>
                  <a:sym typeface="Arial"/>
                </a:endParaRPr>
              </a:p>
            </p:txBody>
          </p:sp>
        </p:grpSp>
      </p:grpSp>
      <p:grpSp>
        <p:nvGrpSpPr>
          <p:cNvPr id="24" name="Group 23">
            <a:extLst>
              <a:ext uri="{FF2B5EF4-FFF2-40B4-BE49-F238E27FC236}">
                <a16:creationId xmlns:a16="http://schemas.microsoft.com/office/drawing/2014/main" id="{D81B28AE-A4EF-6CD8-E052-01B9CF18335C}"/>
              </a:ext>
            </a:extLst>
          </p:cNvPr>
          <p:cNvGrpSpPr/>
          <p:nvPr/>
        </p:nvGrpSpPr>
        <p:grpSpPr>
          <a:xfrm>
            <a:off x="1681174" y="867368"/>
            <a:ext cx="8829652" cy="1911289"/>
            <a:chOff x="332821" y="965070"/>
            <a:chExt cx="8829652" cy="1911289"/>
          </a:xfrm>
        </p:grpSpPr>
        <p:sp>
          <p:nvSpPr>
            <p:cNvPr id="21" name="Rectangle: Rounded Corners 20">
              <a:extLst>
                <a:ext uri="{FF2B5EF4-FFF2-40B4-BE49-F238E27FC236}">
                  <a16:creationId xmlns:a16="http://schemas.microsoft.com/office/drawing/2014/main" id="{257F6324-0919-BEDF-D718-D6C2F0628A42}"/>
                </a:ext>
              </a:extLst>
            </p:cNvPr>
            <p:cNvSpPr/>
            <p:nvPr/>
          </p:nvSpPr>
          <p:spPr>
            <a:xfrm>
              <a:off x="332821" y="965070"/>
              <a:ext cx="8766791" cy="1911289"/>
            </a:xfrm>
            <a:prstGeom prst="roundRect">
              <a:avLst/>
            </a:prstGeom>
            <a:solidFill>
              <a:schemeClr val="accent1">
                <a:lumMod val="20000"/>
                <a:lumOff val="8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Content Placeholder 6">
              <a:extLst>
                <a:ext uri="{FF2B5EF4-FFF2-40B4-BE49-F238E27FC236}">
                  <a16:creationId xmlns:a16="http://schemas.microsoft.com/office/drawing/2014/main" id="{3857D7E6-6B17-03B1-EB14-658B6DCD5E3A}"/>
                </a:ext>
              </a:extLst>
            </p:cNvPr>
            <p:cNvSpPr txBox="1">
              <a:spLocks/>
            </p:cNvSpPr>
            <p:nvPr/>
          </p:nvSpPr>
          <p:spPr>
            <a:xfrm>
              <a:off x="6128289" y="1659264"/>
              <a:ext cx="3034184" cy="5229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1400" dirty="0">
                  <a:solidFill>
                    <a:srgbClr val="494949"/>
                  </a:solidFill>
                  <a:sym typeface="Arial"/>
                </a:rPr>
                <a:t>This tile also shows suppliers’ invoice status.</a:t>
              </a:r>
            </a:p>
          </p:txBody>
        </p:sp>
        <p:grpSp>
          <p:nvGrpSpPr>
            <p:cNvPr id="10" name="Group 9">
              <a:extLst>
                <a:ext uri="{FF2B5EF4-FFF2-40B4-BE49-F238E27FC236}">
                  <a16:creationId xmlns:a16="http://schemas.microsoft.com/office/drawing/2014/main" id="{FB0F5DA0-1A23-68AF-EFB3-304205C40E88}"/>
                </a:ext>
              </a:extLst>
            </p:cNvPr>
            <p:cNvGrpSpPr/>
            <p:nvPr/>
          </p:nvGrpSpPr>
          <p:grpSpPr>
            <a:xfrm>
              <a:off x="486792" y="1047557"/>
              <a:ext cx="5567779" cy="1719947"/>
              <a:chOff x="1074197" y="1624614"/>
              <a:chExt cx="9330431" cy="3053918"/>
            </a:xfrm>
          </p:grpSpPr>
          <p:sp>
            <p:nvSpPr>
              <p:cNvPr id="9" name="Rectangle: Rounded Corners 8">
                <a:extLst>
                  <a:ext uri="{FF2B5EF4-FFF2-40B4-BE49-F238E27FC236}">
                    <a16:creationId xmlns:a16="http://schemas.microsoft.com/office/drawing/2014/main" id="{37754665-903A-D193-0583-1B5E074ABAA3}"/>
                  </a:ext>
                </a:extLst>
              </p:cNvPr>
              <p:cNvSpPr/>
              <p:nvPr/>
            </p:nvSpPr>
            <p:spPr>
              <a:xfrm>
                <a:off x="1074197" y="1624614"/>
                <a:ext cx="9330431" cy="3053918"/>
              </a:xfrm>
              <a:prstGeom prst="roundRect">
                <a:avLst/>
              </a:prstGeom>
              <a:solidFill>
                <a:schemeClr val="bg1"/>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a:extLst>
                  <a:ext uri="{FF2B5EF4-FFF2-40B4-BE49-F238E27FC236}">
                    <a16:creationId xmlns:a16="http://schemas.microsoft.com/office/drawing/2014/main" id="{1F52EBC9-B8CA-554F-2CC1-BCE8BDD98A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9915" y="1732671"/>
                <a:ext cx="9098995" cy="28378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grpSp>
      </p:grpSp>
      <p:grpSp>
        <p:nvGrpSpPr>
          <p:cNvPr id="27" name="Group 26">
            <a:extLst>
              <a:ext uri="{FF2B5EF4-FFF2-40B4-BE49-F238E27FC236}">
                <a16:creationId xmlns:a16="http://schemas.microsoft.com/office/drawing/2014/main" id="{8F2C82D9-67D7-3C3E-F4AA-618D36E0DFCC}"/>
              </a:ext>
            </a:extLst>
          </p:cNvPr>
          <p:cNvGrpSpPr/>
          <p:nvPr/>
        </p:nvGrpSpPr>
        <p:grpSpPr>
          <a:xfrm>
            <a:off x="9228957" y="5727003"/>
            <a:ext cx="2438016" cy="594659"/>
            <a:chOff x="7315520" y="1867791"/>
            <a:chExt cx="3425620" cy="835547"/>
          </a:xfrm>
        </p:grpSpPr>
        <p:sp>
          <p:nvSpPr>
            <p:cNvPr id="28" name="Oval 27">
              <a:extLst>
                <a:ext uri="{FF2B5EF4-FFF2-40B4-BE49-F238E27FC236}">
                  <a16:creationId xmlns:a16="http://schemas.microsoft.com/office/drawing/2014/main" id="{C4C2D9D8-9AD4-A032-2AF5-C2CC7CD62C8E}"/>
                </a:ext>
              </a:extLst>
            </p:cNvPr>
            <p:cNvSpPr/>
            <p:nvPr/>
          </p:nvSpPr>
          <p:spPr>
            <a:xfrm>
              <a:off x="9905695" y="1867850"/>
              <a:ext cx="835445" cy="835488"/>
            </a:xfrm>
            <a:prstGeom prst="ellipse">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29" name="Freeform: Shape 28">
              <a:extLst>
                <a:ext uri="{FF2B5EF4-FFF2-40B4-BE49-F238E27FC236}">
                  <a16:creationId xmlns:a16="http://schemas.microsoft.com/office/drawing/2014/main" id="{6151CA28-221B-8D74-F24F-351E9BBD949B}"/>
                </a:ext>
              </a:extLst>
            </p:cNvPr>
            <p:cNvSpPr/>
            <p:nvPr/>
          </p:nvSpPr>
          <p:spPr>
            <a:xfrm>
              <a:off x="9933639"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53327" tIns="153328" rIns="153326" bIns="153328" numCol="1" spcCol="1270" anchor="ctr" anchorCtr="0">
              <a:noAutofit/>
            </a:bodyPr>
            <a:lstStyle/>
            <a:p>
              <a:pPr marL="0" lvl="0" indent="0" algn="ctr" defTabSz="1466850">
                <a:lnSpc>
                  <a:spcPct val="90000"/>
                </a:lnSpc>
                <a:spcBef>
                  <a:spcPct val="0"/>
                </a:spcBef>
                <a:spcAft>
                  <a:spcPct val="35000"/>
                </a:spcAft>
                <a:buNone/>
              </a:pPr>
              <a:endParaRPr lang="en-US" sz="3300" kern="1200"/>
            </a:p>
          </p:txBody>
        </p:sp>
        <p:sp>
          <p:nvSpPr>
            <p:cNvPr id="30" name="Teardrop 29">
              <a:extLst>
                <a:ext uri="{FF2B5EF4-FFF2-40B4-BE49-F238E27FC236}">
                  <a16:creationId xmlns:a16="http://schemas.microsoft.com/office/drawing/2014/main" id="{2D557C85-3914-143A-6FB0-981BB17D3E73}"/>
                </a:ext>
              </a:extLst>
            </p:cNvPr>
            <p:cNvSpPr/>
            <p:nvPr/>
          </p:nvSpPr>
          <p:spPr>
            <a:xfrm rot="2700000">
              <a:off x="9038717"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31" name="Freeform: Shape 30">
              <a:extLst>
                <a:ext uri="{FF2B5EF4-FFF2-40B4-BE49-F238E27FC236}">
                  <a16:creationId xmlns:a16="http://schemas.microsoft.com/office/drawing/2014/main" id="{8C102F4D-C45B-7B8D-C521-8D0F8D9B5EAD}"/>
                </a:ext>
              </a:extLst>
            </p:cNvPr>
            <p:cNvSpPr/>
            <p:nvPr/>
          </p:nvSpPr>
          <p:spPr>
            <a:xfrm>
              <a:off x="907025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6" tIns="130468" rIns="130467" bIns="130468" numCol="1" spcCol="1270" anchor="ctr" anchorCtr="0">
              <a:noAutofit/>
            </a:bodyPr>
            <a:lstStyle/>
            <a:p>
              <a:pPr marL="0" lvl="0" indent="0" algn="ctr" defTabSz="666750">
                <a:lnSpc>
                  <a:spcPct val="90000"/>
                </a:lnSpc>
                <a:spcBef>
                  <a:spcPct val="0"/>
                </a:spcBef>
                <a:spcAft>
                  <a:spcPct val="35000"/>
                </a:spcAft>
                <a:buNone/>
              </a:pPr>
              <a:endParaRPr lang="en-US" sz="1500" kern="1200"/>
            </a:p>
          </p:txBody>
        </p:sp>
        <p:sp>
          <p:nvSpPr>
            <p:cNvPr id="32" name="Teardrop 31">
              <a:extLst>
                <a:ext uri="{FF2B5EF4-FFF2-40B4-BE49-F238E27FC236}">
                  <a16:creationId xmlns:a16="http://schemas.microsoft.com/office/drawing/2014/main" id="{93BB22F2-8EC2-78D7-9991-138125B4CF72}"/>
                </a:ext>
              </a:extLst>
            </p:cNvPr>
            <p:cNvSpPr/>
            <p:nvPr/>
          </p:nvSpPr>
          <p:spPr>
            <a:xfrm rot="2700000">
              <a:off x="817891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34" name="Freeform: Shape 33">
              <a:extLst>
                <a:ext uri="{FF2B5EF4-FFF2-40B4-BE49-F238E27FC236}">
                  <a16:creationId xmlns:a16="http://schemas.microsoft.com/office/drawing/2014/main" id="{3A1B6975-24C9-8612-F4B0-5C167ED57F19}"/>
                </a:ext>
              </a:extLst>
            </p:cNvPr>
            <p:cNvSpPr/>
            <p:nvPr/>
          </p:nvSpPr>
          <p:spPr>
            <a:xfrm>
              <a:off x="8206860"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sp>
          <p:nvSpPr>
            <p:cNvPr id="37" name="Teardrop 36">
              <a:extLst>
                <a:ext uri="{FF2B5EF4-FFF2-40B4-BE49-F238E27FC236}">
                  <a16:creationId xmlns:a16="http://schemas.microsoft.com/office/drawing/2014/main" id="{769CE1DA-CBC8-B44D-0BC8-8A0E3D01B6E1}"/>
                </a:ext>
              </a:extLst>
            </p:cNvPr>
            <p:cNvSpPr/>
            <p:nvPr/>
          </p:nvSpPr>
          <p:spPr>
            <a:xfrm rot="2700000">
              <a:off x="7315520" y="1867791"/>
              <a:ext cx="835459" cy="835459"/>
            </a:xfrm>
            <a:prstGeom prst="teardrop">
              <a:avLst>
                <a:gd name="adj" fmla="val 100000"/>
              </a:avLst>
            </a:prstGeom>
            <a:gradFill rotWithShape="0">
              <a:gsLst>
                <a:gs pos="0">
                  <a:srgbClr val="005288"/>
                </a:gs>
                <a:gs pos="88000">
                  <a:schemeClr val="accent1">
                    <a:lumMod val="45000"/>
                    <a:lumOff val="55000"/>
                  </a:schemeClr>
                </a:gs>
                <a:gs pos="96000">
                  <a:schemeClr val="accent1">
                    <a:lumMod val="45000"/>
                    <a:lumOff val="55000"/>
                  </a:schemeClr>
                </a:gs>
                <a:gs pos="100000">
                  <a:schemeClr val="accent1">
                    <a:lumMod val="30000"/>
                    <a:lumOff val="70000"/>
                  </a:schemeClr>
                </a:gs>
              </a:gsLst>
              <a:lin ang="5400000" scaled="1"/>
            </a:gra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38" name="Freeform: Shape 37">
              <a:extLst>
                <a:ext uri="{FF2B5EF4-FFF2-40B4-BE49-F238E27FC236}">
                  <a16:creationId xmlns:a16="http://schemas.microsoft.com/office/drawing/2014/main" id="{1BF0A54F-2EC5-40D5-7631-F8BDAAE7F43C}"/>
                </a:ext>
              </a:extLst>
            </p:cNvPr>
            <p:cNvSpPr/>
            <p:nvPr/>
          </p:nvSpPr>
          <p:spPr>
            <a:xfrm>
              <a:off x="7343471" y="1895704"/>
              <a:ext cx="779916" cy="779779"/>
            </a:xfrm>
            <a:custGeom>
              <a:avLst/>
              <a:gdLst>
                <a:gd name="connsiteX0" fmla="*/ 0 w 779916"/>
                <a:gd name="connsiteY0" fmla="*/ 389890 h 779779"/>
                <a:gd name="connsiteX1" fmla="*/ 389958 w 779916"/>
                <a:gd name="connsiteY1" fmla="*/ 0 h 779779"/>
                <a:gd name="connsiteX2" fmla="*/ 779916 w 779916"/>
                <a:gd name="connsiteY2" fmla="*/ 389890 h 779779"/>
                <a:gd name="connsiteX3" fmla="*/ 389958 w 779916"/>
                <a:gd name="connsiteY3" fmla="*/ 779780 h 779779"/>
                <a:gd name="connsiteX4" fmla="*/ 0 w 779916"/>
                <a:gd name="connsiteY4" fmla="*/ 389890 h 779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916" h="779779">
                  <a:moveTo>
                    <a:pt x="0" y="389890"/>
                  </a:moveTo>
                  <a:cubicBezTo>
                    <a:pt x="0" y="174560"/>
                    <a:pt x="174590" y="0"/>
                    <a:pt x="389958" y="0"/>
                  </a:cubicBezTo>
                  <a:cubicBezTo>
                    <a:pt x="605326" y="0"/>
                    <a:pt x="779916" y="174560"/>
                    <a:pt x="779916" y="389890"/>
                  </a:cubicBezTo>
                  <a:cubicBezTo>
                    <a:pt x="779916" y="605220"/>
                    <a:pt x="605326" y="779780"/>
                    <a:pt x="389958" y="779780"/>
                  </a:cubicBezTo>
                  <a:cubicBezTo>
                    <a:pt x="174590" y="779780"/>
                    <a:pt x="0" y="605220"/>
                    <a:pt x="0" y="389890"/>
                  </a:cubicBezTo>
                  <a:close/>
                </a:path>
              </a:pathLst>
            </a:custGeom>
            <a:solidFill>
              <a:srgbClr val="005288">
                <a:alpha val="90000"/>
              </a:srgbClr>
            </a:solidFill>
            <a:ln>
              <a:no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0467" tIns="130468" rIns="130466" bIns="130468" numCol="1" spcCol="1270" anchor="ctr" anchorCtr="0">
              <a:noAutofit/>
            </a:bodyPr>
            <a:lstStyle/>
            <a:p>
              <a:pPr marL="0" lvl="0" indent="0" algn="ctr" defTabSz="666750">
                <a:lnSpc>
                  <a:spcPct val="90000"/>
                </a:lnSpc>
                <a:spcBef>
                  <a:spcPct val="0"/>
                </a:spcBef>
                <a:spcAft>
                  <a:spcPct val="35000"/>
                </a:spcAft>
                <a:buNone/>
              </a:pPr>
              <a:endParaRPr lang="en-US" sz="1500" kern="1200" dirty="0"/>
            </a:p>
          </p:txBody>
        </p:sp>
        <p:pic>
          <p:nvPicPr>
            <p:cNvPr id="39" name="Picture 38">
              <a:hlinkClick r:id="rId5" action="ppaction://hlinksldjump"/>
              <a:extLst>
                <a:ext uri="{FF2B5EF4-FFF2-40B4-BE49-F238E27FC236}">
                  <a16:creationId xmlns:a16="http://schemas.microsoft.com/office/drawing/2014/main" id="{E708AD23-1D01-0AC0-5954-BD43B39C2032}"/>
                </a:ext>
              </a:extLst>
            </p:cNvPr>
            <p:cNvPicPr>
              <a:picLocks noChangeAspect="1"/>
            </p:cNvPicPr>
            <p:nvPr/>
          </p:nvPicPr>
          <p:blipFill>
            <a:blip r:embed="rId6">
              <a:biLevel thresh="25000"/>
            </a:blip>
            <a:stretch>
              <a:fillRect/>
            </a:stretch>
          </p:blipFill>
          <p:spPr>
            <a:xfrm>
              <a:off x="7485923" y="2038087"/>
              <a:ext cx="495013" cy="495013"/>
            </a:xfrm>
            <a:prstGeom prst="rect">
              <a:avLst/>
            </a:prstGeom>
            <a:noFill/>
            <a:effectLst/>
          </p:spPr>
        </p:pic>
        <p:pic>
          <p:nvPicPr>
            <p:cNvPr id="40" name="Picture 39">
              <a:hlinkClick r:id="rId7" action="ppaction://hlinksldjump"/>
              <a:extLst>
                <a:ext uri="{FF2B5EF4-FFF2-40B4-BE49-F238E27FC236}">
                  <a16:creationId xmlns:a16="http://schemas.microsoft.com/office/drawing/2014/main" id="{5FE570D3-633B-3D98-4F93-366A6E8C7D0D}"/>
                </a:ext>
              </a:extLst>
            </p:cNvPr>
            <p:cNvPicPr>
              <a:picLocks noChangeAspect="1"/>
            </p:cNvPicPr>
            <p:nvPr/>
          </p:nvPicPr>
          <p:blipFill>
            <a:blip r:embed="rId8">
              <a:biLevel thresh="25000"/>
              <a:extLst>
                <a:ext uri="{28A0092B-C50C-407E-A947-70E740481C1C}">
                  <a14:useLocalDpi xmlns:a14="http://schemas.microsoft.com/office/drawing/2010/main" val="0"/>
                </a:ext>
              </a:extLst>
            </a:blip>
            <a:stretch>
              <a:fillRect/>
            </a:stretch>
          </p:blipFill>
          <p:spPr>
            <a:xfrm>
              <a:off x="8349312" y="2038087"/>
              <a:ext cx="495013" cy="495013"/>
            </a:xfrm>
            <a:prstGeom prst="rect">
              <a:avLst/>
            </a:prstGeom>
            <a:noFill/>
            <a:effectLst/>
          </p:spPr>
        </p:pic>
        <p:pic>
          <p:nvPicPr>
            <p:cNvPr id="42" name="Picture 41">
              <a:hlinkClick r:id="rId9" action="ppaction://hlinksldjump"/>
              <a:extLst>
                <a:ext uri="{FF2B5EF4-FFF2-40B4-BE49-F238E27FC236}">
                  <a16:creationId xmlns:a16="http://schemas.microsoft.com/office/drawing/2014/main" id="{BB3E5ABE-D471-7CDB-3012-E2D6C3BB1F3E}"/>
                </a:ext>
              </a:extLst>
            </p:cNvPr>
            <p:cNvPicPr>
              <a:picLocks noChangeAspect="1"/>
            </p:cNvPicPr>
            <p:nvPr/>
          </p:nvPicPr>
          <p:blipFill>
            <a:blip r:embed="rId10">
              <a:biLevel thresh="25000"/>
              <a:extLst>
                <a:ext uri="{28A0092B-C50C-407E-A947-70E740481C1C}">
                  <a14:useLocalDpi xmlns:a14="http://schemas.microsoft.com/office/drawing/2010/main" val="0"/>
                </a:ext>
              </a:extLst>
            </a:blip>
            <a:stretch>
              <a:fillRect/>
            </a:stretch>
          </p:blipFill>
          <p:spPr>
            <a:xfrm>
              <a:off x="9212702" y="2038087"/>
              <a:ext cx="495013" cy="495013"/>
            </a:xfrm>
            <a:prstGeom prst="rect">
              <a:avLst/>
            </a:prstGeom>
            <a:noFill/>
            <a:effectLst/>
          </p:spPr>
        </p:pic>
        <p:pic>
          <p:nvPicPr>
            <p:cNvPr id="43" name="Picture 42">
              <a:hlinkClick r:id="rId11" action="ppaction://hlinksldjump"/>
              <a:extLst>
                <a:ext uri="{FF2B5EF4-FFF2-40B4-BE49-F238E27FC236}">
                  <a16:creationId xmlns:a16="http://schemas.microsoft.com/office/drawing/2014/main" id="{5BA4EA04-5A2F-4994-8000-68FA35508AF2}"/>
                </a:ext>
              </a:extLst>
            </p:cNvPr>
            <p:cNvPicPr>
              <a:picLocks noChangeAspect="1"/>
            </p:cNvPicPr>
            <p:nvPr/>
          </p:nvPicPr>
          <p:blipFill>
            <a:blip r:embed="rId12">
              <a:biLevel thresh="25000"/>
            </a:blip>
            <a:stretch>
              <a:fillRect/>
            </a:stretch>
          </p:blipFill>
          <p:spPr>
            <a:xfrm>
              <a:off x="10076091" y="2038087"/>
              <a:ext cx="495013" cy="495013"/>
            </a:xfrm>
            <a:prstGeom prst="rect">
              <a:avLst/>
            </a:prstGeom>
            <a:noFill/>
            <a:effectLst>
              <a:glow rad="63500">
                <a:schemeClr val="accent1">
                  <a:satMod val="175000"/>
                  <a:alpha val="40000"/>
                </a:schemeClr>
              </a:glow>
            </a:effectLst>
          </p:spPr>
        </p:pic>
      </p:grpSp>
      <p:cxnSp>
        <p:nvCxnSpPr>
          <p:cNvPr id="45" name="Straight Arrow Connector 44">
            <a:extLst>
              <a:ext uri="{FF2B5EF4-FFF2-40B4-BE49-F238E27FC236}">
                <a16:creationId xmlns:a16="http://schemas.microsoft.com/office/drawing/2014/main" id="{9FD27C75-0C55-5771-A788-8419FF88A8E6}"/>
              </a:ext>
            </a:extLst>
          </p:cNvPr>
          <p:cNvCxnSpPr>
            <a:cxnSpLocks/>
          </p:cNvCxnSpPr>
          <p:nvPr/>
        </p:nvCxnSpPr>
        <p:spPr>
          <a:xfrm>
            <a:off x="6096000" y="2894118"/>
            <a:ext cx="0" cy="665825"/>
          </a:xfrm>
          <a:prstGeom prst="straightConnector1">
            <a:avLst/>
          </a:prstGeom>
          <a:ln w="57150">
            <a:solidFill>
              <a:srgbClr val="005288"/>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a:hlinkClick r:id="rId13" action="ppaction://hlinksldjump"/>
            <a:extLst>
              <a:ext uri="{FF2B5EF4-FFF2-40B4-BE49-F238E27FC236}">
                <a16:creationId xmlns:a16="http://schemas.microsoft.com/office/drawing/2014/main" id="{E35ABA58-B5EB-5B23-381E-AD6F6153423B}"/>
              </a:ext>
            </a:extLst>
          </p:cNvPr>
          <p:cNvPicPr>
            <a:picLocks noChangeAspect="1"/>
          </p:cNvPicPr>
          <p:nvPr/>
        </p:nvPicPr>
        <p:blipFill>
          <a:blip r:embed="rId14"/>
          <a:stretch>
            <a:fillRect/>
          </a:stretch>
        </p:blipFill>
        <p:spPr>
          <a:xfrm>
            <a:off x="11170767" y="441029"/>
            <a:ext cx="908383" cy="384081"/>
          </a:xfrm>
          <a:prstGeom prst="rect">
            <a:avLst/>
          </a:prstGeom>
        </p:spPr>
      </p:pic>
    </p:spTree>
    <p:extLst>
      <p:ext uri="{BB962C8B-B14F-4D97-AF65-F5344CB8AC3E}">
        <p14:creationId xmlns:p14="http://schemas.microsoft.com/office/powerpoint/2010/main" val="978919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58E97-F99F-4319-2817-B00F85EC0167}"/>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a:ln>
            <a:solidFill>
              <a:srgbClr val="005288"/>
            </a:solidFill>
          </a:ln>
        </p:spPr>
      </p:pic>
      <p:cxnSp>
        <p:nvCxnSpPr>
          <p:cNvPr id="12" name="Straight Connector 11">
            <a:extLst>
              <a:ext uri="{FF2B5EF4-FFF2-40B4-BE49-F238E27FC236}">
                <a16:creationId xmlns:a16="http://schemas.microsoft.com/office/drawing/2014/main" id="{A9B214FB-8F56-3947-819E-507D34A43BAC}"/>
              </a:ext>
            </a:extLst>
          </p:cNvPr>
          <p:cNvCxnSpPr>
            <a:cxnSpLocks/>
          </p:cNvCxnSpPr>
          <p:nvPr/>
        </p:nvCxnSpPr>
        <p:spPr>
          <a:xfrm>
            <a:off x="201483" y="780399"/>
            <a:ext cx="11789034"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80531060-9F3F-BC14-31A6-F8D337EAF698}"/>
              </a:ext>
            </a:extLst>
          </p:cNvPr>
          <p:cNvGrpSpPr/>
          <p:nvPr/>
        </p:nvGrpSpPr>
        <p:grpSpPr>
          <a:xfrm>
            <a:off x="0" y="106536"/>
            <a:ext cx="10525945" cy="646331"/>
            <a:chOff x="0" y="106536"/>
            <a:chExt cx="10525945" cy="646331"/>
          </a:xfrm>
        </p:grpSpPr>
        <p:sp>
          <p:nvSpPr>
            <p:cNvPr id="6" name="TextBox 5">
              <a:extLst>
                <a:ext uri="{FF2B5EF4-FFF2-40B4-BE49-F238E27FC236}">
                  <a16:creationId xmlns:a16="http://schemas.microsoft.com/office/drawing/2014/main" id="{AD14D6C4-1158-90F7-2330-3746930C3AD0}"/>
                </a:ext>
              </a:extLst>
            </p:cNvPr>
            <p:cNvSpPr txBox="1"/>
            <p:nvPr/>
          </p:nvSpPr>
          <p:spPr>
            <a:xfrm>
              <a:off x="0" y="106536"/>
              <a:ext cx="7412854"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5. Extra Functionalities</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7" name="TextBox 6">
              <a:extLst>
                <a:ext uri="{FF2B5EF4-FFF2-40B4-BE49-F238E27FC236}">
                  <a16:creationId xmlns:a16="http://schemas.microsoft.com/office/drawing/2014/main" id="{2BC17673-0748-8BE5-5431-F1B13CB24D29}"/>
                </a:ext>
              </a:extLst>
            </p:cNvPr>
            <p:cNvSpPr txBox="1"/>
            <p:nvPr/>
          </p:nvSpPr>
          <p:spPr>
            <a:xfrm>
              <a:off x="5323630"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“COMPANY” tile</a:t>
              </a:r>
            </a:p>
          </p:txBody>
        </p:sp>
      </p:grpSp>
      <p:cxnSp>
        <p:nvCxnSpPr>
          <p:cNvPr id="56" name="Straight Arrow Connector 55">
            <a:extLst>
              <a:ext uri="{FF2B5EF4-FFF2-40B4-BE49-F238E27FC236}">
                <a16:creationId xmlns:a16="http://schemas.microsoft.com/office/drawing/2014/main" id="{2D95FF4B-75FF-A0A6-26AD-824A263E9272}"/>
              </a:ext>
            </a:extLst>
          </p:cNvPr>
          <p:cNvCxnSpPr>
            <a:cxnSpLocks/>
          </p:cNvCxnSpPr>
          <p:nvPr/>
        </p:nvCxnSpPr>
        <p:spPr>
          <a:xfrm flipH="1">
            <a:off x="2024779" y="4803746"/>
            <a:ext cx="3764" cy="856035"/>
          </a:xfrm>
          <a:prstGeom prst="straightConnector1">
            <a:avLst/>
          </a:prstGeom>
          <a:ln w="28575">
            <a:solidFill>
              <a:srgbClr val="005288"/>
            </a:solidFill>
            <a:tailEnd type="triangle"/>
          </a:ln>
        </p:spPr>
        <p:style>
          <a:lnRef idx="1">
            <a:schemeClr val="accent1"/>
          </a:lnRef>
          <a:fillRef idx="0">
            <a:schemeClr val="accent1"/>
          </a:fillRef>
          <a:effectRef idx="0">
            <a:schemeClr val="accent1"/>
          </a:effectRef>
          <a:fontRef idx="minor">
            <a:schemeClr val="tx1"/>
          </a:fontRef>
        </p:style>
      </p:cxnSp>
      <p:grpSp>
        <p:nvGrpSpPr>
          <p:cNvPr id="118" name="Group 117">
            <a:extLst>
              <a:ext uri="{FF2B5EF4-FFF2-40B4-BE49-F238E27FC236}">
                <a16:creationId xmlns:a16="http://schemas.microsoft.com/office/drawing/2014/main" id="{2C95425B-E585-DB46-6789-9CB2EC37805E}"/>
              </a:ext>
            </a:extLst>
          </p:cNvPr>
          <p:cNvGrpSpPr/>
          <p:nvPr/>
        </p:nvGrpSpPr>
        <p:grpSpPr>
          <a:xfrm>
            <a:off x="642072" y="835793"/>
            <a:ext cx="10907856" cy="5577678"/>
            <a:chOff x="519491" y="835793"/>
            <a:chExt cx="10907856" cy="5577678"/>
          </a:xfrm>
        </p:grpSpPr>
        <p:grpSp>
          <p:nvGrpSpPr>
            <p:cNvPr id="67" name="Group 66">
              <a:extLst>
                <a:ext uri="{FF2B5EF4-FFF2-40B4-BE49-F238E27FC236}">
                  <a16:creationId xmlns:a16="http://schemas.microsoft.com/office/drawing/2014/main" id="{E8F7CEA0-FF55-D88A-0BCA-DF09F75221B0}"/>
                </a:ext>
              </a:extLst>
            </p:cNvPr>
            <p:cNvGrpSpPr/>
            <p:nvPr/>
          </p:nvGrpSpPr>
          <p:grpSpPr>
            <a:xfrm>
              <a:off x="6956899" y="835793"/>
              <a:ext cx="2256650" cy="1697796"/>
              <a:chOff x="978252" y="4431759"/>
              <a:chExt cx="2248499" cy="1827464"/>
            </a:xfrm>
          </p:grpSpPr>
          <p:sp>
            <p:nvSpPr>
              <p:cNvPr id="62" name="Rectangle 61">
                <a:extLst>
                  <a:ext uri="{FF2B5EF4-FFF2-40B4-BE49-F238E27FC236}">
                    <a16:creationId xmlns:a16="http://schemas.microsoft.com/office/drawing/2014/main" id="{410E21B2-B350-DD49-278B-288CB562DEEA}"/>
                  </a:ext>
                </a:extLst>
              </p:cNvPr>
              <p:cNvSpPr/>
              <p:nvPr/>
            </p:nvSpPr>
            <p:spPr>
              <a:xfrm>
                <a:off x="978252" y="4431759"/>
                <a:ext cx="2248499" cy="1827464"/>
              </a:xfrm>
              <a:prstGeom prst="rect">
                <a:avLst/>
              </a:prstGeom>
              <a:solidFill>
                <a:srgbClr val="005288"/>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6" name="Group 65">
                <a:extLst>
                  <a:ext uri="{FF2B5EF4-FFF2-40B4-BE49-F238E27FC236}">
                    <a16:creationId xmlns:a16="http://schemas.microsoft.com/office/drawing/2014/main" id="{DF53B3FF-D911-2B53-2667-80A8FEAF4313}"/>
                  </a:ext>
                </a:extLst>
              </p:cNvPr>
              <p:cNvGrpSpPr/>
              <p:nvPr/>
            </p:nvGrpSpPr>
            <p:grpSpPr>
              <a:xfrm>
                <a:off x="978252" y="4503481"/>
                <a:ext cx="2248499" cy="1742786"/>
                <a:chOff x="243274" y="4328808"/>
                <a:chExt cx="2248499" cy="1742786"/>
              </a:xfrm>
            </p:grpSpPr>
            <p:pic>
              <p:nvPicPr>
                <p:cNvPr id="57" name="Picture 3" descr="Diagram&#10;&#10;Description automatically generated">
                  <a:extLst>
                    <a:ext uri="{FF2B5EF4-FFF2-40B4-BE49-F238E27FC236}">
                      <a16:creationId xmlns:a16="http://schemas.microsoft.com/office/drawing/2014/main" id="{1685E2FB-3C7F-D044-D091-102B1758E3BC}"/>
                    </a:ext>
                  </a:extLst>
                </p:cNvPr>
                <p:cNvPicPr>
                  <a:picLocks noChangeAspect="1"/>
                </p:cNvPicPr>
                <p:nvPr/>
              </p:nvPicPr>
              <p:blipFill>
                <a:blip r:embed="rId3"/>
                <a:stretch>
                  <a:fillRect/>
                </a:stretch>
              </p:blipFill>
              <p:spPr>
                <a:xfrm>
                  <a:off x="307411" y="4328808"/>
                  <a:ext cx="2120225" cy="923531"/>
                </a:xfrm>
                <a:prstGeom prst="rect">
                  <a:avLst/>
                </a:prstGeom>
              </p:spPr>
            </p:pic>
            <p:sp>
              <p:nvSpPr>
                <p:cNvPr id="65" name="TextBox 64">
                  <a:extLst>
                    <a:ext uri="{FF2B5EF4-FFF2-40B4-BE49-F238E27FC236}">
                      <a16:creationId xmlns:a16="http://schemas.microsoft.com/office/drawing/2014/main" id="{E27391AD-C804-0560-23B0-C088816B78F0}"/>
                    </a:ext>
                  </a:extLst>
                </p:cNvPr>
                <p:cNvSpPr txBox="1"/>
                <p:nvPr/>
              </p:nvSpPr>
              <p:spPr>
                <a:xfrm>
                  <a:off x="243274" y="5243387"/>
                  <a:ext cx="2248499" cy="82820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chemeClr val="bg1"/>
                      </a:solidFill>
                      <a:latin typeface="Century Gothic" panose="020F0302020204030204"/>
                    </a:rPr>
                    <a:t>Contacts</a:t>
                  </a:r>
                  <a:br>
                    <a:rPr lang="en-US" sz="1100" dirty="0">
                      <a:solidFill>
                        <a:schemeClr val="bg1"/>
                      </a:solidFill>
                      <a:latin typeface="Century Gothic" panose="020F0302020204030204"/>
                    </a:rPr>
                  </a:br>
                  <a:r>
                    <a:rPr lang="en-US" sz="1100" dirty="0">
                      <a:solidFill>
                        <a:schemeClr val="bg1"/>
                      </a:solidFill>
                      <a:latin typeface="Century Gothic" panose="020F0302020204030204"/>
                    </a:rPr>
                    <a:t>It shows information related to Jabil entity such as Jabil company name and address.</a:t>
                  </a:r>
                </a:p>
              </p:txBody>
            </p:sp>
          </p:grpSp>
        </p:grpSp>
        <p:grpSp>
          <p:nvGrpSpPr>
            <p:cNvPr id="74" name="Group 73">
              <a:extLst>
                <a:ext uri="{FF2B5EF4-FFF2-40B4-BE49-F238E27FC236}">
                  <a16:creationId xmlns:a16="http://schemas.microsoft.com/office/drawing/2014/main" id="{F70940C4-1F7C-B858-DA34-2C67D45440DB}"/>
                </a:ext>
              </a:extLst>
            </p:cNvPr>
            <p:cNvGrpSpPr/>
            <p:nvPr/>
          </p:nvGrpSpPr>
          <p:grpSpPr>
            <a:xfrm>
              <a:off x="6956899" y="2775734"/>
              <a:ext cx="4470448" cy="1697796"/>
              <a:chOff x="3377121" y="4643829"/>
              <a:chExt cx="4454301" cy="1827464"/>
            </a:xfrm>
          </p:grpSpPr>
          <p:sp>
            <p:nvSpPr>
              <p:cNvPr id="69" name="Rectangle 68">
                <a:extLst>
                  <a:ext uri="{FF2B5EF4-FFF2-40B4-BE49-F238E27FC236}">
                    <a16:creationId xmlns:a16="http://schemas.microsoft.com/office/drawing/2014/main" id="{9E9A9FBE-8836-6333-B263-ADC30C1E7844}"/>
                  </a:ext>
                </a:extLst>
              </p:cNvPr>
              <p:cNvSpPr/>
              <p:nvPr/>
            </p:nvSpPr>
            <p:spPr>
              <a:xfrm>
                <a:off x="3377121" y="4643829"/>
                <a:ext cx="4454301" cy="1827464"/>
              </a:xfrm>
              <a:prstGeom prst="rect">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3" name="Group 72">
                <a:extLst>
                  <a:ext uri="{FF2B5EF4-FFF2-40B4-BE49-F238E27FC236}">
                    <a16:creationId xmlns:a16="http://schemas.microsoft.com/office/drawing/2014/main" id="{AF683E11-9050-7FF1-FF11-8DDF7EA4E665}"/>
                  </a:ext>
                </a:extLst>
              </p:cNvPr>
              <p:cNvGrpSpPr/>
              <p:nvPr/>
            </p:nvGrpSpPr>
            <p:grpSpPr>
              <a:xfrm>
                <a:off x="3455060" y="4703453"/>
                <a:ext cx="4298423" cy="1708217"/>
                <a:chOff x="2801557" y="4519559"/>
                <a:chExt cx="4298423" cy="1708217"/>
              </a:xfrm>
            </p:grpSpPr>
            <p:sp>
              <p:nvSpPr>
                <p:cNvPr id="72" name="TextBox 71">
                  <a:extLst>
                    <a:ext uri="{FF2B5EF4-FFF2-40B4-BE49-F238E27FC236}">
                      <a16:creationId xmlns:a16="http://schemas.microsoft.com/office/drawing/2014/main" id="{D1EE1FF4-99FE-2488-0ABA-7D2EDCA62C44}"/>
                    </a:ext>
                  </a:extLst>
                </p:cNvPr>
                <p:cNvSpPr txBox="1"/>
                <p:nvPr/>
              </p:nvSpPr>
              <p:spPr>
                <a:xfrm>
                  <a:off x="2801557" y="5458335"/>
                  <a:ext cx="4298423" cy="769441"/>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rgbClr val="60605B"/>
                      </a:solidFill>
                      <a:latin typeface="Century Gothic" panose="020F0302020204030204"/>
                    </a:rPr>
                    <a:t>Relationships</a:t>
                  </a:r>
                  <a:br>
                    <a:rPr lang="en-US" sz="1100" dirty="0">
                      <a:solidFill>
                        <a:srgbClr val="60605B"/>
                      </a:solidFill>
                      <a:latin typeface="Century Gothic" panose="020F0302020204030204"/>
                    </a:rPr>
                  </a:br>
                  <a:r>
                    <a:rPr lang="en-US" sz="1100" dirty="0">
                      <a:solidFill>
                        <a:srgbClr val="60605B"/>
                      </a:solidFill>
                      <a:latin typeface="Century Gothic" panose="020F0302020204030204"/>
                    </a:rPr>
                    <a:t>It indicates the relationship between supplier &amp; Jabil entity including Supplier code &amp; name maintained in Jabil system and Jabil entity company code &amp; company name.</a:t>
                  </a:r>
                </a:p>
              </p:txBody>
            </p:sp>
            <p:pic>
              <p:nvPicPr>
                <p:cNvPr id="59" name="Picture 5" descr="Text&#10;&#10;Description automatically generated">
                  <a:extLst>
                    <a:ext uri="{FF2B5EF4-FFF2-40B4-BE49-F238E27FC236}">
                      <a16:creationId xmlns:a16="http://schemas.microsoft.com/office/drawing/2014/main" id="{202F4EC1-57F1-6C4B-F1BA-3C30CA6B702B}"/>
                    </a:ext>
                  </a:extLst>
                </p:cNvPr>
                <p:cNvPicPr>
                  <a:picLocks noChangeAspect="1"/>
                </p:cNvPicPr>
                <p:nvPr/>
              </p:nvPicPr>
              <p:blipFill>
                <a:blip r:embed="rId4"/>
                <a:stretch>
                  <a:fillRect/>
                </a:stretch>
              </p:blipFill>
              <p:spPr>
                <a:xfrm>
                  <a:off x="2801557" y="4519559"/>
                  <a:ext cx="4298423" cy="922097"/>
                </a:xfrm>
                <a:prstGeom prst="rect">
                  <a:avLst/>
                </a:prstGeom>
              </p:spPr>
            </p:pic>
          </p:grpSp>
        </p:grpSp>
        <p:grpSp>
          <p:nvGrpSpPr>
            <p:cNvPr id="81" name="Group 80">
              <a:extLst>
                <a:ext uri="{FF2B5EF4-FFF2-40B4-BE49-F238E27FC236}">
                  <a16:creationId xmlns:a16="http://schemas.microsoft.com/office/drawing/2014/main" id="{ABD33A03-8999-00B7-459D-66D7C2AC3DA1}"/>
                </a:ext>
              </a:extLst>
            </p:cNvPr>
            <p:cNvGrpSpPr/>
            <p:nvPr/>
          </p:nvGrpSpPr>
          <p:grpSpPr>
            <a:xfrm>
              <a:off x="6956899" y="4715675"/>
              <a:ext cx="2256650" cy="1697796"/>
              <a:chOff x="8219406" y="2645852"/>
              <a:chExt cx="2248499" cy="1827464"/>
            </a:xfrm>
          </p:grpSpPr>
          <p:sp>
            <p:nvSpPr>
              <p:cNvPr id="76" name="Rectangle 75">
                <a:extLst>
                  <a:ext uri="{FF2B5EF4-FFF2-40B4-BE49-F238E27FC236}">
                    <a16:creationId xmlns:a16="http://schemas.microsoft.com/office/drawing/2014/main" id="{1946E633-322A-9071-C679-5DA203095D8E}"/>
                  </a:ext>
                </a:extLst>
              </p:cNvPr>
              <p:cNvSpPr/>
              <p:nvPr/>
            </p:nvSpPr>
            <p:spPr>
              <a:xfrm>
                <a:off x="8219406" y="2645852"/>
                <a:ext cx="2248499" cy="1827464"/>
              </a:xfrm>
              <a:prstGeom prst="rect">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0" name="Group 79">
                <a:extLst>
                  <a:ext uri="{FF2B5EF4-FFF2-40B4-BE49-F238E27FC236}">
                    <a16:creationId xmlns:a16="http://schemas.microsoft.com/office/drawing/2014/main" id="{0CD1D293-46B1-7423-12AD-FADA19FB9B94}"/>
                  </a:ext>
                </a:extLst>
              </p:cNvPr>
              <p:cNvGrpSpPr/>
              <p:nvPr/>
            </p:nvGrpSpPr>
            <p:grpSpPr>
              <a:xfrm>
                <a:off x="8219406" y="2712567"/>
                <a:ext cx="2248499" cy="1694035"/>
                <a:chOff x="8191550" y="1744081"/>
                <a:chExt cx="2248499" cy="1694035"/>
              </a:xfrm>
            </p:grpSpPr>
            <p:sp>
              <p:nvSpPr>
                <p:cNvPr id="79" name="TextBox 78">
                  <a:extLst>
                    <a:ext uri="{FF2B5EF4-FFF2-40B4-BE49-F238E27FC236}">
                      <a16:creationId xmlns:a16="http://schemas.microsoft.com/office/drawing/2014/main" id="{984B5D00-1B43-1D1E-44CE-50B430A4DF44}"/>
                    </a:ext>
                  </a:extLst>
                </p:cNvPr>
                <p:cNvSpPr txBox="1"/>
                <p:nvPr/>
              </p:nvSpPr>
              <p:spPr>
                <a:xfrm>
                  <a:off x="8191550" y="2668675"/>
                  <a:ext cx="2248499" cy="769441"/>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rgbClr val="60605B"/>
                      </a:solidFill>
                      <a:latin typeface="Century Gothic" panose="020F0302020204030204"/>
                    </a:rPr>
                    <a:t>Tax Details</a:t>
                  </a:r>
                  <a:br>
                    <a:rPr lang="en-US" sz="1100" dirty="0">
                      <a:solidFill>
                        <a:srgbClr val="60605B"/>
                      </a:solidFill>
                      <a:latin typeface="Century Gothic" panose="020F0302020204030204"/>
                    </a:rPr>
                  </a:br>
                  <a:r>
                    <a:rPr lang="en-US" sz="1100" dirty="0">
                      <a:solidFill>
                        <a:srgbClr val="60605B"/>
                      </a:solidFill>
                      <a:latin typeface="Century Gothic" panose="020F0302020204030204"/>
                    </a:rPr>
                    <a:t>It shows Jabil entity’s company code, company name, country origin &amp; tax ID.</a:t>
                  </a:r>
                </a:p>
              </p:txBody>
            </p:sp>
            <p:pic>
              <p:nvPicPr>
                <p:cNvPr id="60" name="Picture 3" descr="A picture containing letter&#10;&#10;Description automatically generated">
                  <a:extLst>
                    <a:ext uri="{FF2B5EF4-FFF2-40B4-BE49-F238E27FC236}">
                      <a16:creationId xmlns:a16="http://schemas.microsoft.com/office/drawing/2014/main" id="{F725113D-4BA7-F8A5-41E8-77B6B6F6C0B0}"/>
                    </a:ext>
                  </a:extLst>
                </p:cNvPr>
                <p:cNvPicPr>
                  <a:picLocks noChangeAspect="1"/>
                </p:cNvPicPr>
                <p:nvPr/>
              </p:nvPicPr>
              <p:blipFill>
                <a:blip r:embed="rId5"/>
                <a:stretch>
                  <a:fillRect/>
                </a:stretch>
              </p:blipFill>
              <p:spPr>
                <a:xfrm>
                  <a:off x="8255687" y="1744081"/>
                  <a:ext cx="2120225" cy="938119"/>
                </a:xfrm>
                <a:prstGeom prst="rect">
                  <a:avLst/>
                </a:prstGeom>
              </p:spPr>
            </p:pic>
          </p:grpSp>
        </p:grpSp>
        <p:grpSp>
          <p:nvGrpSpPr>
            <p:cNvPr id="91" name="Group 90">
              <a:extLst>
                <a:ext uri="{FF2B5EF4-FFF2-40B4-BE49-F238E27FC236}">
                  <a16:creationId xmlns:a16="http://schemas.microsoft.com/office/drawing/2014/main" id="{C25DFC5E-63A4-445D-88B3-2B3FFDDB6AEF}"/>
                </a:ext>
              </a:extLst>
            </p:cNvPr>
            <p:cNvGrpSpPr/>
            <p:nvPr/>
          </p:nvGrpSpPr>
          <p:grpSpPr>
            <a:xfrm>
              <a:off x="519491" y="1051024"/>
              <a:ext cx="5917918" cy="5096657"/>
              <a:chOff x="519491" y="934288"/>
              <a:chExt cx="5917918" cy="5096657"/>
            </a:xfrm>
          </p:grpSpPr>
          <p:grpSp>
            <p:nvGrpSpPr>
              <p:cNvPr id="36" name="Group 35">
                <a:extLst>
                  <a:ext uri="{FF2B5EF4-FFF2-40B4-BE49-F238E27FC236}">
                    <a16:creationId xmlns:a16="http://schemas.microsoft.com/office/drawing/2014/main" id="{D8A9EE27-57E1-00F1-C50C-0CC61BE82026}"/>
                  </a:ext>
                </a:extLst>
              </p:cNvPr>
              <p:cNvGrpSpPr/>
              <p:nvPr/>
            </p:nvGrpSpPr>
            <p:grpSpPr>
              <a:xfrm>
                <a:off x="1102632" y="934288"/>
                <a:ext cx="4751637" cy="1939917"/>
                <a:chOff x="205247" y="890960"/>
                <a:chExt cx="4139698" cy="1441106"/>
              </a:xfrm>
            </p:grpSpPr>
            <p:sp>
              <p:nvSpPr>
                <p:cNvPr id="21" name="Rectangle: Rounded Corners 20">
                  <a:extLst>
                    <a:ext uri="{FF2B5EF4-FFF2-40B4-BE49-F238E27FC236}">
                      <a16:creationId xmlns:a16="http://schemas.microsoft.com/office/drawing/2014/main" id="{257F6324-0919-BEDF-D718-D6C2F0628A42}"/>
                    </a:ext>
                  </a:extLst>
                </p:cNvPr>
                <p:cNvSpPr/>
                <p:nvPr/>
              </p:nvSpPr>
              <p:spPr>
                <a:xfrm>
                  <a:off x="205247" y="890960"/>
                  <a:ext cx="4139698" cy="1441106"/>
                </a:xfrm>
                <a:prstGeom prst="roundRect">
                  <a:avLst/>
                </a:prstGeom>
                <a:solidFill>
                  <a:schemeClr val="accent5">
                    <a:lumMod val="10000"/>
                    <a:lumOff val="9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3" descr="A picture containing text&#10;&#10;Description automatically generated">
                  <a:extLst>
                    <a:ext uri="{FF2B5EF4-FFF2-40B4-BE49-F238E27FC236}">
                      <a16:creationId xmlns:a16="http://schemas.microsoft.com/office/drawing/2014/main" id="{9C01ED3D-FE35-FA7E-7B28-DC9CB935D28A}"/>
                    </a:ext>
                  </a:extLst>
                </p:cNvPr>
                <p:cNvPicPr>
                  <a:picLocks noChangeAspect="1"/>
                </p:cNvPicPr>
                <p:nvPr/>
              </p:nvPicPr>
              <p:blipFill>
                <a:blip r:embed="rId6"/>
                <a:stretch>
                  <a:fillRect/>
                </a:stretch>
              </p:blipFill>
              <p:spPr>
                <a:xfrm>
                  <a:off x="314923" y="981480"/>
                  <a:ext cx="3920347" cy="1260066"/>
                </a:xfrm>
                <a:prstGeom prst="roundRect">
                  <a:avLst>
                    <a:gd name="adj" fmla="val 8594"/>
                  </a:avLst>
                </a:prstGeom>
                <a:solidFill>
                  <a:srgbClr val="FFFFFF">
                    <a:shade val="85000"/>
                  </a:srgbClr>
                </a:solidFill>
                <a:ln>
                  <a:noFill/>
                </a:ln>
                <a:effectLst/>
              </p:spPr>
            </p:pic>
          </p:grpSp>
          <p:grpSp>
            <p:nvGrpSpPr>
              <p:cNvPr id="86" name="Group 85">
                <a:extLst>
                  <a:ext uri="{FF2B5EF4-FFF2-40B4-BE49-F238E27FC236}">
                    <a16:creationId xmlns:a16="http://schemas.microsoft.com/office/drawing/2014/main" id="{5F18131C-0584-BF96-2E61-7406297690BC}"/>
                  </a:ext>
                </a:extLst>
              </p:cNvPr>
              <p:cNvGrpSpPr/>
              <p:nvPr/>
            </p:nvGrpSpPr>
            <p:grpSpPr>
              <a:xfrm>
                <a:off x="519491" y="3310895"/>
                <a:ext cx="5917918" cy="2720050"/>
                <a:chOff x="519491" y="3310895"/>
                <a:chExt cx="5917918" cy="2720050"/>
              </a:xfrm>
            </p:grpSpPr>
            <p:sp>
              <p:nvSpPr>
                <p:cNvPr id="13" name="Rectangle: Rounded Corners 12">
                  <a:extLst>
                    <a:ext uri="{FF2B5EF4-FFF2-40B4-BE49-F238E27FC236}">
                      <a16:creationId xmlns:a16="http://schemas.microsoft.com/office/drawing/2014/main" id="{4C421377-1016-5603-2C6F-BECFF1AE8BFE}"/>
                    </a:ext>
                  </a:extLst>
                </p:cNvPr>
                <p:cNvSpPr/>
                <p:nvPr/>
              </p:nvSpPr>
              <p:spPr>
                <a:xfrm>
                  <a:off x="519491" y="3310895"/>
                  <a:ext cx="5917918" cy="2720050"/>
                </a:xfrm>
                <a:prstGeom prst="roundRect">
                  <a:avLst/>
                </a:prstGeom>
                <a:solidFill>
                  <a:srgbClr val="005288"/>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5" name="Group 84">
                  <a:extLst>
                    <a:ext uri="{FF2B5EF4-FFF2-40B4-BE49-F238E27FC236}">
                      <a16:creationId xmlns:a16="http://schemas.microsoft.com/office/drawing/2014/main" id="{2F29466C-C7DD-E220-A292-C10653077BFA}"/>
                    </a:ext>
                  </a:extLst>
                </p:cNvPr>
                <p:cNvGrpSpPr/>
                <p:nvPr/>
              </p:nvGrpSpPr>
              <p:grpSpPr>
                <a:xfrm>
                  <a:off x="860620" y="3412274"/>
                  <a:ext cx="5235661" cy="2517292"/>
                  <a:chOff x="938163" y="3412274"/>
                  <a:chExt cx="5235661" cy="2517292"/>
                </a:xfrm>
              </p:grpSpPr>
              <p:sp>
                <p:nvSpPr>
                  <p:cNvPr id="15" name="Content Placeholder 6">
                    <a:extLst>
                      <a:ext uri="{FF2B5EF4-FFF2-40B4-BE49-F238E27FC236}">
                        <a16:creationId xmlns:a16="http://schemas.microsoft.com/office/drawing/2014/main" id="{E1D1C885-584A-2317-AC56-2582D92F023E}"/>
                      </a:ext>
                    </a:extLst>
                  </p:cNvPr>
                  <p:cNvSpPr txBox="1">
                    <a:spLocks/>
                  </p:cNvSpPr>
                  <p:nvPr/>
                </p:nvSpPr>
                <p:spPr>
                  <a:xfrm>
                    <a:off x="3405831" y="3412274"/>
                    <a:ext cx="2767993" cy="25172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1050" dirty="0">
                        <a:solidFill>
                          <a:schemeClr val="bg1"/>
                        </a:solidFill>
                      </a:rPr>
                      <a:t>This tile summarizes Jabil company/ entity which supplier is dealing business with, and the related data associated with Jabil company / entity.</a:t>
                    </a:r>
                  </a:p>
                  <a:p>
                    <a:pPr>
                      <a:buFont typeface="Wingdings" panose="05000000000000000000" pitchFamily="2" charset="2"/>
                      <a:buChar char="q"/>
                    </a:pPr>
                    <a:r>
                      <a:rPr lang="en-US" sz="1050" dirty="0">
                        <a:solidFill>
                          <a:schemeClr val="bg1"/>
                        </a:solidFill>
                      </a:rPr>
                      <a:t>If supplier only dealing with 1 Jabil entity, it will show 1 under this tile; Whereas, if supplier is dealing with multiple Jabil entities, it will show the total number of Jabil entity account.</a:t>
                    </a:r>
                  </a:p>
                  <a:p>
                    <a:pPr>
                      <a:buFont typeface="Wingdings" panose="05000000000000000000" pitchFamily="2" charset="2"/>
                      <a:buChar char="q"/>
                    </a:pPr>
                    <a:r>
                      <a:rPr lang="en-US" sz="1050" dirty="0">
                        <a:solidFill>
                          <a:schemeClr val="bg1"/>
                        </a:solidFill>
                      </a:rPr>
                      <a:t>It helps supplier to determine Jabil account information for invoice billing purpose in the case that supplier is having business with multiple Jabil entities.</a:t>
                    </a:r>
                  </a:p>
                  <a:p>
                    <a:pPr>
                      <a:buFont typeface="Wingdings" panose="05000000000000000000" pitchFamily="2" charset="2"/>
                      <a:buChar char="q"/>
                    </a:pPr>
                    <a:endParaRPr lang="en-US" sz="1050" dirty="0">
                      <a:solidFill>
                        <a:schemeClr val="bg1"/>
                      </a:solidFill>
                    </a:endParaRPr>
                  </a:p>
                  <a:p>
                    <a:pPr>
                      <a:buFont typeface="Wingdings" panose="05000000000000000000" pitchFamily="2" charset="2"/>
                      <a:buChar char="q"/>
                    </a:pPr>
                    <a:endParaRPr lang="en-US" sz="1050" dirty="0">
                      <a:solidFill>
                        <a:schemeClr val="bg1"/>
                      </a:solidFill>
                    </a:endParaRPr>
                  </a:p>
                </p:txBody>
              </p:sp>
              <p:cxnSp>
                <p:nvCxnSpPr>
                  <p:cNvPr id="82" name="Straight Connector 81">
                    <a:extLst>
                      <a:ext uri="{FF2B5EF4-FFF2-40B4-BE49-F238E27FC236}">
                        <a16:creationId xmlns:a16="http://schemas.microsoft.com/office/drawing/2014/main" id="{D2D82637-E8E5-7463-79C8-6AF73D929FBE}"/>
                      </a:ext>
                    </a:extLst>
                  </p:cNvPr>
                  <p:cNvCxnSpPr>
                    <a:cxnSpLocks/>
                  </p:cNvCxnSpPr>
                  <p:nvPr/>
                </p:nvCxnSpPr>
                <p:spPr>
                  <a:xfrm>
                    <a:off x="3205106" y="3420637"/>
                    <a:ext cx="0" cy="2500566"/>
                  </a:xfrm>
                  <a:prstGeom prst="line">
                    <a:avLst/>
                  </a:prstGeom>
                  <a:ln w="3810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84" name="Picture 83">
                    <a:extLst>
                      <a:ext uri="{FF2B5EF4-FFF2-40B4-BE49-F238E27FC236}">
                        <a16:creationId xmlns:a16="http://schemas.microsoft.com/office/drawing/2014/main" id="{01AB7234-A523-4D7F-8E17-AD9289A0E814}"/>
                      </a:ext>
                    </a:extLst>
                  </p:cNvPr>
                  <p:cNvPicPr>
                    <a:picLocks noChangeAspect="1"/>
                  </p:cNvPicPr>
                  <p:nvPr/>
                </p:nvPicPr>
                <p:blipFill>
                  <a:blip r:embed="rId7">
                    <a:lum bright="70000" contrast="-70000"/>
                  </a:blip>
                  <a:stretch>
                    <a:fillRect/>
                  </a:stretch>
                </p:blipFill>
                <p:spPr>
                  <a:xfrm>
                    <a:off x="938163" y="3746785"/>
                    <a:ext cx="1848271" cy="1848271"/>
                  </a:xfrm>
                  <a:prstGeom prst="rect">
                    <a:avLst/>
                  </a:prstGeom>
                </p:spPr>
              </p:pic>
            </p:grpSp>
          </p:grpSp>
          <p:cxnSp>
            <p:nvCxnSpPr>
              <p:cNvPr id="88" name="Straight Arrow Connector 87">
                <a:extLst>
                  <a:ext uri="{FF2B5EF4-FFF2-40B4-BE49-F238E27FC236}">
                    <a16:creationId xmlns:a16="http://schemas.microsoft.com/office/drawing/2014/main" id="{86330C5C-B2AB-5CA1-57DE-7D6A6EB49B64}"/>
                  </a:ext>
                </a:extLst>
              </p:cNvPr>
              <p:cNvCxnSpPr>
                <a:cxnSpLocks/>
                <a:endCxn id="13" idx="0"/>
              </p:cNvCxnSpPr>
              <p:nvPr/>
            </p:nvCxnSpPr>
            <p:spPr>
              <a:xfrm>
                <a:off x="3478450" y="2874205"/>
                <a:ext cx="0" cy="436690"/>
              </a:xfrm>
              <a:prstGeom prst="straightConnector1">
                <a:avLst/>
              </a:prstGeom>
              <a:ln w="28575">
                <a:solidFill>
                  <a:srgbClr val="005288"/>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7" name="Group 116">
              <a:extLst>
                <a:ext uri="{FF2B5EF4-FFF2-40B4-BE49-F238E27FC236}">
                  <a16:creationId xmlns:a16="http://schemas.microsoft.com/office/drawing/2014/main" id="{D8971943-2CA8-772D-93C9-042F203F604A}"/>
                </a:ext>
              </a:extLst>
            </p:cNvPr>
            <p:cNvGrpSpPr/>
            <p:nvPr/>
          </p:nvGrpSpPr>
          <p:grpSpPr>
            <a:xfrm>
              <a:off x="6437409" y="1684691"/>
              <a:ext cx="519490" cy="3879881"/>
              <a:chOff x="6437409" y="1684691"/>
              <a:chExt cx="519490" cy="3879881"/>
            </a:xfrm>
          </p:grpSpPr>
          <p:cxnSp>
            <p:nvCxnSpPr>
              <p:cNvPr id="97" name="Connector: Elbow 96">
                <a:extLst>
                  <a:ext uri="{FF2B5EF4-FFF2-40B4-BE49-F238E27FC236}">
                    <a16:creationId xmlns:a16="http://schemas.microsoft.com/office/drawing/2014/main" id="{D3AEA94F-D515-74AA-36E5-2FFDF86DAD3B}"/>
                  </a:ext>
                </a:extLst>
              </p:cNvPr>
              <p:cNvCxnSpPr>
                <a:cxnSpLocks/>
                <a:stCxn id="13" idx="3"/>
                <a:endCxn id="62" idx="1"/>
              </p:cNvCxnSpPr>
              <p:nvPr/>
            </p:nvCxnSpPr>
            <p:spPr>
              <a:xfrm flipV="1">
                <a:off x="6437409" y="1684691"/>
                <a:ext cx="519490" cy="3102965"/>
              </a:xfrm>
              <a:prstGeom prst="bentConnector3">
                <a:avLst/>
              </a:prstGeom>
              <a:ln w="1905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111" name="Connector: Elbow 110">
                <a:extLst>
                  <a:ext uri="{FF2B5EF4-FFF2-40B4-BE49-F238E27FC236}">
                    <a16:creationId xmlns:a16="http://schemas.microsoft.com/office/drawing/2014/main" id="{8E30326C-4859-6FA7-99C3-9F62240817A6}"/>
                  </a:ext>
                </a:extLst>
              </p:cNvPr>
              <p:cNvCxnSpPr>
                <a:cxnSpLocks/>
              </p:cNvCxnSpPr>
              <p:nvPr/>
            </p:nvCxnSpPr>
            <p:spPr>
              <a:xfrm rot="16200000" flipH="1">
                <a:off x="6433568" y="5041241"/>
                <a:ext cx="786917" cy="259745"/>
              </a:xfrm>
              <a:prstGeom prst="bentConnector2">
                <a:avLst/>
              </a:prstGeom>
              <a:ln w="19050">
                <a:solidFill>
                  <a:srgbClr val="005288"/>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3693C69E-74EA-54AE-E4F3-0359BD255BD0}"/>
                  </a:ext>
                </a:extLst>
              </p:cNvPr>
              <p:cNvCxnSpPr>
                <a:stCxn id="69" idx="1"/>
              </p:cNvCxnSpPr>
              <p:nvPr/>
            </p:nvCxnSpPr>
            <p:spPr>
              <a:xfrm flipH="1">
                <a:off x="6706882" y="3624632"/>
                <a:ext cx="250017" cy="0"/>
              </a:xfrm>
              <a:prstGeom prst="line">
                <a:avLst/>
              </a:prstGeom>
              <a:ln w="19050">
                <a:solidFill>
                  <a:srgbClr val="005288"/>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02861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58E97-F99F-4319-2817-B00F85EC0167}"/>
              </a:ext>
            </a:extLst>
          </p:cNvPr>
          <p:cNvPicPr>
            <a:picLocks noGrp="1" noRo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a:ln>
            <a:solidFill>
              <a:srgbClr val="005288"/>
            </a:solidFill>
          </a:ln>
        </p:spPr>
      </p:pic>
      <p:grpSp>
        <p:nvGrpSpPr>
          <p:cNvPr id="2" name="Group 1">
            <a:extLst>
              <a:ext uri="{FF2B5EF4-FFF2-40B4-BE49-F238E27FC236}">
                <a16:creationId xmlns:a16="http://schemas.microsoft.com/office/drawing/2014/main" id="{80531060-9F3F-BC14-31A6-F8D337EAF698}"/>
              </a:ext>
            </a:extLst>
          </p:cNvPr>
          <p:cNvGrpSpPr/>
          <p:nvPr/>
        </p:nvGrpSpPr>
        <p:grpSpPr>
          <a:xfrm>
            <a:off x="0" y="106536"/>
            <a:ext cx="10525945" cy="646331"/>
            <a:chOff x="0" y="106536"/>
            <a:chExt cx="10525945" cy="646331"/>
          </a:xfrm>
        </p:grpSpPr>
        <p:sp>
          <p:nvSpPr>
            <p:cNvPr id="6" name="TextBox 5">
              <a:extLst>
                <a:ext uri="{FF2B5EF4-FFF2-40B4-BE49-F238E27FC236}">
                  <a16:creationId xmlns:a16="http://schemas.microsoft.com/office/drawing/2014/main" id="{AD14D6C4-1158-90F7-2330-3746930C3AD0}"/>
                </a:ext>
              </a:extLst>
            </p:cNvPr>
            <p:cNvSpPr txBox="1"/>
            <p:nvPr/>
          </p:nvSpPr>
          <p:spPr>
            <a:xfrm>
              <a:off x="0" y="106536"/>
              <a:ext cx="7412854" cy="646331"/>
            </a:xfrm>
            <a:prstGeom prst="rect">
              <a:avLst/>
            </a:prstGeom>
            <a:noFill/>
          </p:spPr>
          <p:txBody>
            <a:bodyPr wrap="square" anchor="ctr">
              <a:spAutoFit/>
            </a:bodyPr>
            <a:lstStyle/>
            <a:p>
              <a:r>
                <a:rPr lang="en-US" sz="3600" b="1" dirty="0">
                  <a:latin typeface="72 Black" panose="020B0A04030603020204" pitchFamily="34" charset="0"/>
                  <a:cs typeface="72 Black" panose="020B0A04030603020204" pitchFamily="34" charset="0"/>
                </a:rPr>
                <a:t>5. Extra Functionalities</a:t>
              </a:r>
              <a:endParaRPr lang="en-US" sz="3600" b="1" dirty="0">
                <a:solidFill>
                  <a:schemeClr val="accent6">
                    <a:lumMod val="60000"/>
                    <a:lumOff val="40000"/>
                  </a:schemeClr>
                </a:solidFill>
                <a:latin typeface="72 Black" panose="020B0A04030603020204" pitchFamily="34" charset="0"/>
                <a:cs typeface="72 Black" panose="020B0A04030603020204" pitchFamily="34" charset="0"/>
              </a:endParaRPr>
            </a:p>
          </p:txBody>
        </p:sp>
        <p:sp>
          <p:nvSpPr>
            <p:cNvPr id="7" name="TextBox 6">
              <a:extLst>
                <a:ext uri="{FF2B5EF4-FFF2-40B4-BE49-F238E27FC236}">
                  <a16:creationId xmlns:a16="http://schemas.microsoft.com/office/drawing/2014/main" id="{2BC17673-0748-8BE5-5431-F1B13CB24D29}"/>
                </a:ext>
              </a:extLst>
            </p:cNvPr>
            <p:cNvSpPr txBox="1"/>
            <p:nvPr/>
          </p:nvSpPr>
          <p:spPr>
            <a:xfrm>
              <a:off x="5323630" y="260424"/>
              <a:ext cx="5202315" cy="338554"/>
            </a:xfrm>
            <a:prstGeom prst="rect">
              <a:avLst/>
            </a:prstGeom>
            <a:noFill/>
          </p:spPr>
          <p:txBody>
            <a:bodyPr wrap="square" anchor="ctr">
              <a:spAutoFit/>
            </a:bodyPr>
            <a:lstStyle/>
            <a:p>
              <a:r>
                <a:rPr lang="en-US" sz="1600" b="1" dirty="0">
                  <a:solidFill>
                    <a:schemeClr val="accent6">
                      <a:lumMod val="60000"/>
                      <a:lumOff val="40000"/>
                    </a:schemeClr>
                  </a:solidFill>
                  <a:latin typeface="72 Black" panose="020B0A04030603020204" pitchFamily="34" charset="0"/>
                  <a:cs typeface="72 Black" panose="020B0A04030603020204" pitchFamily="34" charset="0"/>
                </a:rPr>
                <a:t>- “OUR ACCOUNTS” tile</a:t>
              </a:r>
            </a:p>
          </p:txBody>
        </p:sp>
      </p:grpSp>
      <p:sp>
        <p:nvSpPr>
          <p:cNvPr id="121" name="Content Placeholder 6">
            <a:extLst>
              <a:ext uri="{FF2B5EF4-FFF2-40B4-BE49-F238E27FC236}">
                <a16:creationId xmlns:a16="http://schemas.microsoft.com/office/drawing/2014/main" id="{6013DC11-8156-9A06-640B-9601D78A45DE}"/>
              </a:ext>
            </a:extLst>
          </p:cNvPr>
          <p:cNvSpPr txBox="1">
            <a:spLocks/>
          </p:cNvSpPr>
          <p:nvPr/>
        </p:nvSpPr>
        <p:spPr>
          <a:xfrm>
            <a:off x="2727284" y="4423380"/>
            <a:ext cx="9054607" cy="1617373"/>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1400" dirty="0"/>
              <a:t>This tile summarizes supplier account number with Jabil and all the related data associated with supplier accounts.</a:t>
            </a:r>
          </a:p>
          <a:p>
            <a:pPr>
              <a:buFont typeface="Wingdings" panose="05000000000000000000" pitchFamily="2" charset="2"/>
              <a:buChar char="q"/>
            </a:pPr>
            <a:endParaRPr lang="en-US" sz="1400" dirty="0"/>
          </a:p>
          <a:p>
            <a:pPr>
              <a:buFont typeface="Wingdings" panose="05000000000000000000" pitchFamily="2" charset="2"/>
              <a:buChar char="q"/>
            </a:pPr>
            <a:r>
              <a:rPr lang="en-US" sz="1400" dirty="0"/>
              <a:t>It will show 1 account if supplier only has 1 vendor code created with Jabil &amp; vice versa.</a:t>
            </a:r>
          </a:p>
          <a:p>
            <a:pPr marL="0" indent="0">
              <a:buNone/>
            </a:pPr>
            <a:endParaRPr lang="en-US" sz="1400" dirty="0"/>
          </a:p>
          <a:p>
            <a:pPr>
              <a:buFont typeface="Wingdings" panose="05000000000000000000" pitchFamily="2" charset="2"/>
              <a:buChar char="q"/>
            </a:pPr>
            <a:r>
              <a:rPr lang="en-US" sz="1400" dirty="0"/>
              <a:t>Supplier can validate vendor account information. If there is any data discrepancy, please follow current practice to contact respective buyer to update VMM data in order reflect the correct information in Vendor Portal.</a:t>
            </a:r>
          </a:p>
        </p:txBody>
      </p:sp>
      <p:cxnSp>
        <p:nvCxnSpPr>
          <p:cNvPr id="122" name="Straight Connector 121">
            <a:extLst>
              <a:ext uri="{FF2B5EF4-FFF2-40B4-BE49-F238E27FC236}">
                <a16:creationId xmlns:a16="http://schemas.microsoft.com/office/drawing/2014/main" id="{93FB2DF3-9244-66F2-4D1F-533B86AC369C}"/>
              </a:ext>
            </a:extLst>
          </p:cNvPr>
          <p:cNvCxnSpPr>
            <a:cxnSpLocks/>
          </p:cNvCxnSpPr>
          <p:nvPr/>
        </p:nvCxnSpPr>
        <p:spPr>
          <a:xfrm>
            <a:off x="201483" y="6294912"/>
            <a:ext cx="11789034"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484F8387-265F-459D-7093-E27BB521A3D1}"/>
              </a:ext>
            </a:extLst>
          </p:cNvPr>
          <p:cNvCxnSpPr>
            <a:cxnSpLocks/>
          </p:cNvCxnSpPr>
          <p:nvPr/>
        </p:nvCxnSpPr>
        <p:spPr>
          <a:xfrm>
            <a:off x="201483" y="4220714"/>
            <a:ext cx="11789034"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127" name="Table 126">
            <a:extLst>
              <a:ext uri="{FF2B5EF4-FFF2-40B4-BE49-F238E27FC236}">
                <a16:creationId xmlns:a16="http://schemas.microsoft.com/office/drawing/2014/main" id="{E068F09A-D512-6265-4C6B-C17D356233FB}"/>
              </a:ext>
            </a:extLst>
          </p:cNvPr>
          <p:cNvGraphicFramePr>
            <a:graphicFrameLocks noGrp="1"/>
          </p:cNvGraphicFramePr>
          <p:nvPr/>
        </p:nvGraphicFramePr>
        <p:xfrm>
          <a:off x="472440" y="752866"/>
          <a:ext cx="11247120" cy="2840855"/>
        </p:xfrm>
        <a:graphic>
          <a:graphicData uri="http://schemas.openxmlformats.org/drawingml/2006/table">
            <a:tbl>
              <a:tblPr/>
              <a:tblGrid>
                <a:gridCol w="3108960">
                  <a:extLst>
                    <a:ext uri="{9D8B030D-6E8A-4147-A177-3AD203B41FA5}">
                      <a16:colId xmlns:a16="http://schemas.microsoft.com/office/drawing/2014/main" val="750088971"/>
                    </a:ext>
                  </a:extLst>
                </a:gridCol>
                <a:gridCol w="4846320">
                  <a:extLst>
                    <a:ext uri="{9D8B030D-6E8A-4147-A177-3AD203B41FA5}">
                      <a16:colId xmlns:a16="http://schemas.microsoft.com/office/drawing/2014/main" val="1679262677"/>
                    </a:ext>
                  </a:extLst>
                </a:gridCol>
                <a:gridCol w="3291840">
                  <a:extLst>
                    <a:ext uri="{9D8B030D-6E8A-4147-A177-3AD203B41FA5}">
                      <a16:colId xmlns:a16="http://schemas.microsoft.com/office/drawing/2014/main" val="3337946230"/>
                    </a:ext>
                  </a:extLst>
                </a:gridCol>
              </a:tblGrid>
              <a:tr h="2840855">
                <a:tc>
                  <a:txBody>
                    <a:bodyPr/>
                    <a:lstStyle/>
                    <a:p>
                      <a:endParaRPr lang="en-US" dirty="0"/>
                    </a:p>
                  </a:txBody>
                  <a:tcPr>
                    <a:lnL w="38100" cmpd="sng">
                      <a:solidFill>
                        <a:srgbClr val="005288"/>
                      </a:solidFill>
                      <a:prstDash val="solid"/>
                    </a:lnL>
                    <a:lnR w="38100" cap="flat" cmpd="sng" algn="ctr">
                      <a:solidFill>
                        <a:srgbClr val="005288"/>
                      </a:solidFill>
                      <a:prstDash val="solid"/>
                      <a:round/>
                      <a:headEnd type="none" w="med" len="med"/>
                      <a:tailEnd type="none" w="med" len="med"/>
                    </a:lnR>
                    <a:lnT w="38100" cmpd="sng">
                      <a:solidFill>
                        <a:srgbClr val="005288"/>
                      </a:solidFill>
                      <a:prstDash val="solid"/>
                    </a:lnT>
                    <a:lnB w="38100" cmpd="sng">
                      <a:solidFill>
                        <a:srgbClr val="005288"/>
                      </a:solidFill>
                      <a:prstDash val="solid"/>
                    </a:lnB>
                    <a:solidFill>
                      <a:schemeClr val="accent5">
                        <a:lumMod val="10000"/>
                        <a:lumOff val="90000"/>
                      </a:schemeClr>
                    </a:solidFill>
                  </a:tcPr>
                </a:tc>
                <a:tc>
                  <a:txBody>
                    <a:bodyPr/>
                    <a:lstStyle/>
                    <a:p>
                      <a:endParaRPr lang="en-US" dirty="0"/>
                    </a:p>
                  </a:txBody>
                  <a:tcPr>
                    <a:lnL w="38100" cmpd="sng">
                      <a:solidFill>
                        <a:srgbClr val="005288"/>
                      </a:solidFill>
                      <a:prstDash val="solid"/>
                    </a:lnL>
                    <a:lnR w="38100" cap="flat" cmpd="sng" algn="ctr">
                      <a:solidFill>
                        <a:srgbClr val="005288"/>
                      </a:solidFill>
                      <a:prstDash val="solid"/>
                      <a:round/>
                      <a:headEnd type="none" w="med" len="med"/>
                      <a:tailEnd type="none" w="med" len="med"/>
                    </a:lnR>
                    <a:lnT w="38100" cmpd="sng">
                      <a:solidFill>
                        <a:srgbClr val="005288"/>
                      </a:solidFill>
                      <a:prstDash val="solid"/>
                    </a:lnT>
                    <a:lnB w="38100" cmpd="sng">
                      <a:solidFill>
                        <a:srgbClr val="005288"/>
                      </a:solidFill>
                      <a:prstDash val="solid"/>
                    </a:lnB>
                    <a:solidFill>
                      <a:srgbClr val="005288"/>
                    </a:solidFill>
                  </a:tcPr>
                </a:tc>
                <a:tc>
                  <a:txBody>
                    <a:bodyPr/>
                    <a:lstStyle/>
                    <a:p>
                      <a:endParaRPr lang="en-US" dirty="0"/>
                    </a:p>
                  </a:txBody>
                  <a:tcPr>
                    <a:lnL w="38100" cmpd="sng">
                      <a:solidFill>
                        <a:srgbClr val="005288"/>
                      </a:solidFill>
                      <a:prstDash val="solid"/>
                    </a:lnL>
                    <a:lnR w="38100" cmpd="sng">
                      <a:solidFill>
                        <a:srgbClr val="005288"/>
                      </a:solidFill>
                      <a:prstDash val="solid"/>
                    </a:lnR>
                    <a:lnT w="38100" cmpd="sng">
                      <a:solidFill>
                        <a:srgbClr val="005288"/>
                      </a:solidFill>
                      <a:prstDash val="solid"/>
                    </a:lnT>
                    <a:lnB w="38100" cmpd="sng">
                      <a:solidFill>
                        <a:srgbClr val="005288"/>
                      </a:solidFill>
                      <a:prstDash val="solid"/>
                    </a:lnB>
                    <a:solidFill>
                      <a:schemeClr val="accent5">
                        <a:lumMod val="10000"/>
                        <a:lumOff val="90000"/>
                      </a:schemeClr>
                    </a:solidFill>
                  </a:tcPr>
                </a:tc>
                <a:extLst>
                  <a:ext uri="{0D108BD9-81ED-4DB2-BD59-A6C34878D82A}">
                    <a16:rowId xmlns:a16="http://schemas.microsoft.com/office/drawing/2014/main" val="3313997869"/>
                  </a:ext>
                </a:extLst>
              </a:tr>
            </a:tbl>
          </a:graphicData>
        </a:graphic>
      </p:graphicFrame>
      <p:grpSp>
        <p:nvGrpSpPr>
          <p:cNvPr id="144" name="Group 143">
            <a:extLst>
              <a:ext uri="{FF2B5EF4-FFF2-40B4-BE49-F238E27FC236}">
                <a16:creationId xmlns:a16="http://schemas.microsoft.com/office/drawing/2014/main" id="{15E81596-7A8C-0DA4-D836-46F7B342717F}"/>
              </a:ext>
            </a:extLst>
          </p:cNvPr>
          <p:cNvGrpSpPr/>
          <p:nvPr/>
        </p:nvGrpSpPr>
        <p:grpSpPr>
          <a:xfrm>
            <a:off x="529538" y="833554"/>
            <a:ext cx="11132923" cy="2760167"/>
            <a:chOff x="529538" y="833554"/>
            <a:chExt cx="11132923" cy="2760167"/>
          </a:xfrm>
        </p:grpSpPr>
        <p:sp>
          <p:nvSpPr>
            <p:cNvPr id="131" name="Content Placeholder 6">
              <a:extLst>
                <a:ext uri="{FF2B5EF4-FFF2-40B4-BE49-F238E27FC236}">
                  <a16:creationId xmlns:a16="http://schemas.microsoft.com/office/drawing/2014/main" id="{DB1071DF-78EF-C9BB-141D-A60811E787C3}"/>
                </a:ext>
              </a:extLst>
            </p:cNvPr>
            <p:cNvSpPr txBox="1">
              <a:spLocks/>
            </p:cNvSpPr>
            <p:nvPr/>
          </p:nvSpPr>
          <p:spPr>
            <a:xfrm>
              <a:off x="529538" y="833868"/>
              <a:ext cx="1485694" cy="3279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u="sng" dirty="0">
                  <a:solidFill>
                    <a:srgbClr val="005288"/>
                  </a:solidFill>
                </a:rPr>
                <a:t>Contacts</a:t>
              </a:r>
            </a:p>
          </p:txBody>
        </p:sp>
        <p:sp>
          <p:nvSpPr>
            <p:cNvPr id="132" name="Content Placeholder 6">
              <a:extLst>
                <a:ext uri="{FF2B5EF4-FFF2-40B4-BE49-F238E27FC236}">
                  <a16:creationId xmlns:a16="http://schemas.microsoft.com/office/drawing/2014/main" id="{972C74FF-ADC7-9175-5643-99A0C7931E5D}"/>
                </a:ext>
              </a:extLst>
            </p:cNvPr>
            <p:cNvSpPr txBox="1">
              <a:spLocks/>
            </p:cNvSpPr>
            <p:nvPr/>
          </p:nvSpPr>
          <p:spPr>
            <a:xfrm>
              <a:off x="3617988" y="840149"/>
              <a:ext cx="1960776" cy="3279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u="sng" dirty="0">
                  <a:solidFill>
                    <a:schemeClr val="bg1"/>
                  </a:solidFill>
                </a:rPr>
                <a:t>Payment Terms</a:t>
              </a:r>
            </a:p>
          </p:txBody>
        </p:sp>
        <p:sp>
          <p:nvSpPr>
            <p:cNvPr id="133" name="Content Placeholder 6">
              <a:extLst>
                <a:ext uri="{FF2B5EF4-FFF2-40B4-BE49-F238E27FC236}">
                  <a16:creationId xmlns:a16="http://schemas.microsoft.com/office/drawing/2014/main" id="{F9BFBB61-D9F9-FE1E-152E-6BD70DBAD360}"/>
                </a:ext>
              </a:extLst>
            </p:cNvPr>
            <p:cNvSpPr txBox="1">
              <a:spLocks/>
            </p:cNvSpPr>
            <p:nvPr/>
          </p:nvSpPr>
          <p:spPr>
            <a:xfrm>
              <a:off x="8464392" y="833554"/>
              <a:ext cx="2327592" cy="3279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u="sng" dirty="0">
                  <a:solidFill>
                    <a:srgbClr val="005288"/>
                  </a:solidFill>
                </a:rPr>
                <a:t>Bank Information</a:t>
              </a:r>
            </a:p>
          </p:txBody>
        </p:sp>
        <p:grpSp>
          <p:nvGrpSpPr>
            <p:cNvPr id="140" name="Group 139">
              <a:extLst>
                <a:ext uri="{FF2B5EF4-FFF2-40B4-BE49-F238E27FC236}">
                  <a16:creationId xmlns:a16="http://schemas.microsoft.com/office/drawing/2014/main" id="{8E4D9670-A152-95AE-406C-8BC9C65737FC}"/>
                </a:ext>
              </a:extLst>
            </p:cNvPr>
            <p:cNvGrpSpPr/>
            <p:nvPr/>
          </p:nvGrpSpPr>
          <p:grpSpPr>
            <a:xfrm>
              <a:off x="570641" y="1125892"/>
              <a:ext cx="2887406" cy="2467829"/>
              <a:chOff x="570641" y="1125892"/>
              <a:chExt cx="2887406" cy="2467829"/>
            </a:xfrm>
          </p:grpSpPr>
          <p:grpSp>
            <p:nvGrpSpPr>
              <p:cNvPr id="135" name="Group 134">
                <a:extLst>
                  <a:ext uri="{FF2B5EF4-FFF2-40B4-BE49-F238E27FC236}">
                    <a16:creationId xmlns:a16="http://schemas.microsoft.com/office/drawing/2014/main" id="{68A152D7-AB86-A0E8-95D0-5CD89ADAFAF4}"/>
                  </a:ext>
                </a:extLst>
              </p:cNvPr>
              <p:cNvGrpSpPr/>
              <p:nvPr/>
            </p:nvGrpSpPr>
            <p:grpSpPr>
              <a:xfrm>
                <a:off x="570642" y="1125892"/>
                <a:ext cx="2887405" cy="1454618"/>
                <a:chOff x="570641" y="1125892"/>
                <a:chExt cx="2887405" cy="1454618"/>
              </a:xfrm>
            </p:grpSpPr>
            <p:pic>
              <p:nvPicPr>
                <p:cNvPr id="124" name="Picture 5">
                  <a:extLst>
                    <a:ext uri="{FF2B5EF4-FFF2-40B4-BE49-F238E27FC236}">
                      <a16:creationId xmlns:a16="http://schemas.microsoft.com/office/drawing/2014/main" id="{F56DE961-7FF9-CC75-8AA5-DFBF90D87B6F}"/>
                    </a:ext>
                  </a:extLst>
                </p:cNvPr>
                <p:cNvPicPr>
                  <a:picLocks noChangeAspect="1"/>
                </p:cNvPicPr>
                <p:nvPr/>
              </p:nvPicPr>
              <p:blipFill>
                <a:blip r:embed="rId3"/>
                <a:stretch>
                  <a:fillRect/>
                </a:stretch>
              </p:blipFill>
              <p:spPr>
                <a:xfrm>
                  <a:off x="570641" y="1125892"/>
                  <a:ext cx="2887405" cy="1454618"/>
                </a:xfrm>
                <a:prstGeom prst="rect">
                  <a:avLst/>
                </a:prstGeom>
              </p:spPr>
            </p:pic>
            <p:sp>
              <p:nvSpPr>
                <p:cNvPr id="134" name="Oval 133">
                  <a:extLst>
                    <a:ext uri="{FF2B5EF4-FFF2-40B4-BE49-F238E27FC236}">
                      <a16:creationId xmlns:a16="http://schemas.microsoft.com/office/drawing/2014/main" id="{3AE759C6-94A8-ADB7-86F2-4892522CE079}"/>
                    </a:ext>
                  </a:extLst>
                </p:cNvPr>
                <p:cNvSpPr/>
                <p:nvPr/>
              </p:nvSpPr>
              <p:spPr>
                <a:xfrm>
                  <a:off x="2086251" y="1797176"/>
                  <a:ext cx="1240943" cy="75223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6" name="Content Placeholder 6">
                <a:extLst>
                  <a:ext uri="{FF2B5EF4-FFF2-40B4-BE49-F238E27FC236}">
                    <a16:creationId xmlns:a16="http://schemas.microsoft.com/office/drawing/2014/main" id="{38402224-52D2-B3D0-0BAA-E7D1F3D942C0}"/>
                  </a:ext>
                </a:extLst>
              </p:cNvPr>
              <p:cNvSpPr txBox="1">
                <a:spLocks/>
              </p:cNvSpPr>
              <p:nvPr/>
            </p:nvSpPr>
            <p:spPr>
              <a:xfrm>
                <a:off x="570641" y="2654424"/>
                <a:ext cx="2887406" cy="93929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000" dirty="0"/>
                  <a:t>(1) Vendor Name</a:t>
                </a:r>
              </a:p>
              <a:p>
                <a:pPr marL="0" indent="0">
                  <a:buNone/>
                </a:pPr>
                <a:r>
                  <a:rPr lang="en-US" sz="1000" dirty="0"/>
                  <a:t>(2) Country of Origin</a:t>
                </a:r>
              </a:p>
              <a:p>
                <a:pPr marL="0" indent="0">
                  <a:buNone/>
                </a:pPr>
                <a:r>
                  <a:rPr lang="en-US" sz="1000" dirty="0"/>
                  <a:t>(3) Address</a:t>
                </a:r>
              </a:p>
              <a:p>
                <a:pPr marL="0" indent="0">
                  <a:buNone/>
                </a:pPr>
                <a:r>
                  <a:rPr lang="en-US" sz="1000" dirty="0"/>
                  <a:t>(4) Contact Number</a:t>
                </a:r>
              </a:p>
            </p:txBody>
          </p:sp>
        </p:grpSp>
        <p:grpSp>
          <p:nvGrpSpPr>
            <p:cNvPr id="142" name="Group 141">
              <a:extLst>
                <a:ext uri="{FF2B5EF4-FFF2-40B4-BE49-F238E27FC236}">
                  <a16:creationId xmlns:a16="http://schemas.microsoft.com/office/drawing/2014/main" id="{7173B6CD-8D40-C9AC-BF05-4B9D7D05C14A}"/>
                </a:ext>
              </a:extLst>
            </p:cNvPr>
            <p:cNvGrpSpPr/>
            <p:nvPr/>
          </p:nvGrpSpPr>
          <p:grpSpPr>
            <a:xfrm>
              <a:off x="3703545" y="1115162"/>
              <a:ext cx="4572233" cy="2223271"/>
              <a:chOff x="3703545" y="1115162"/>
              <a:chExt cx="4572233" cy="2223271"/>
            </a:xfrm>
          </p:grpSpPr>
          <p:sp>
            <p:nvSpPr>
              <p:cNvPr id="137" name="Content Placeholder 6">
                <a:extLst>
                  <a:ext uri="{FF2B5EF4-FFF2-40B4-BE49-F238E27FC236}">
                    <a16:creationId xmlns:a16="http://schemas.microsoft.com/office/drawing/2014/main" id="{D56D7000-1B54-1628-060D-0C9A2DA86E6D}"/>
                  </a:ext>
                </a:extLst>
              </p:cNvPr>
              <p:cNvSpPr txBox="1">
                <a:spLocks/>
              </p:cNvSpPr>
              <p:nvPr/>
            </p:nvSpPr>
            <p:spPr>
              <a:xfrm>
                <a:off x="3703545" y="2638941"/>
                <a:ext cx="4572233" cy="6994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000" dirty="0">
                    <a:solidFill>
                      <a:schemeClr val="bg1"/>
                    </a:solidFill>
                  </a:rPr>
                  <a:t>(1) </a:t>
                </a:r>
                <a:r>
                  <a:rPr lang="en-US" sz="1000" b="1" dirty="0">
                    <a:solidFill>
                      <a:schemeClr val="bg1"/>
                    </a:solidFill>
                  </a:rPr>
                  <a:t>Company</a:t>
                </a:r>
                <a:r>
                  <a:rPr lang="en-US" sz="1000" dirty="0">
                    <a:solidFill>
                      <a:schemeClr val="bg1"/>
                    </a:solidFill>
                  </a:rPr>
                  <a:t> – The related Jabil entity which supplier account is dealing with</a:t>
                </a:r>
              </a:p>
              <a:p>
                <a:pPr marL="0" indent="0">
                  <a:buNone/>
                </a:pPr>
                <a:r>
                  <a:rPr lang="en-US" sz="1000" dirty="0">
                    <a:solidFill>
                      <a:schemeClr val="bg1"/>
                    </a:solidFill>
                  </a:rPr>
                  <a:t>(2) </a:t>
                </a:r>
                <a:r>
                  <a:rPr lang="en-US" sz="1000" b="1" dirty="0">
                    <a:solidFill>
                      <a:schemeClr val="bg1"/>
                    </a:solidFill>
                  </a:rPr>
                  <a:t>Payment Terms </a:t>
                </a:r>
                <a:r>
                  <a:rPr lang="en-US" sz="1000" dirty="0">
                    <a:solidFill>
                      <a:schemeClr val="bg1"/>
                    </a:solidFill>
                  </a:rPr>
                  <a:t>– Supplier payment term maintained in Jabil System</a:t>
                </a:r>
              </a:p>
            </p:txBody>
          </p:sp>
          <p:grpSp>
            <p:nvGrpSpPr>
              <p:cNvPr id="141" name="Group 140">
                <a:extLst>
                  <a:ext uri="{FF2B5EF4-FFF2-40B4-BE49-F238E27FC236}">
                    <a16:creationId xmlns:a16="http://schemas.microsoft.com/office/drawing/2014/main" id="{4DF41174-8367-EAF9-0C81-E62AA11B03BA}"/>
                  </a:ext>
                </a:extLst>
              </p:cNvPr>
              <p:cNvGrpSpPr/>
              <p:nvPr/>
            </p:nvGrpSpPr>
            <p:grpSpPr>
              <a:xfrm>
                <a:off x="3703545" y="1115162"/>
                <a:ext cx="4572233" cy="1457310"/>
                <a:chOff x="3706427" y="1115162"/>
                <a:chExt cx="4572233" cy="1457310"/>
              </a:xfrm>
            </p:grpSpPr>
            <p:pic>
              <p:nvPicPr>
                <p:cNvPr id="125" name="Picture 9" descr="A screenshot of a computer&#10;&#10;Description automatically generated">
                  <a:extLst>
                    <a:ext uri="{FF2B5EF4-FFF2-40B4-BE49-F238E27FC236}">
                      <a16:creationId xmlns:a16="http://schemas.microsoft.com/office/drawing/2014/main" id="{E547F06D-FAC2-A08F-2CD7-BF2F519FBA0D}"/>
                    </a:ext>
                  </a:extLst>
                </p:cNvPr>
                <p:cNvPicPr>
                  <a:picLocks noChangeAspect="1"/>
                </p:cNvPicPr>
                <p:nvPr/>
              </p:nvPicPr>
              <p:blipFill>
                <a:blip r:embed="rId4"/>
                <a:stretch>
                  <a:fillRect/>
                </a:stretch>
              </p:blipFill>
              <p:spPr>
                <a:xfrm>
                  <a:off x="3706427" y="1115162"/>
                  <a:ext cx="4572233" cy="1457310"/>
                </a:xfrm>
                <a:prstGeom prst="rect">
                  <a:avLst/>
                </a:prstGeom>
              </p:spPr>
            </p:pic>
            <p:sp>
              <p:nvSpPr>
                <p:cNvPr id="138" name="Rectangle 137">
                  <a:extLst>
                    <a:ext uri="{FF2B5EF4-FFF2-40B4-BE49-F238E27FC236}">
                      <a16:creationId xmlns:a16="http://schemas.microsoft.com/office/drawing/2014/main" id="{527DCBDA-A06D-072E-7405-05C25CD80CEB}"/>
                    </a:ext>
                  </a:extLst>
                </p:cNvPr>
                <p:cNvSpPr/>
                <p:nvPr/>
              </p:nvSpPr>
              <p:spPr>
                <a:xfrm>
                  <a:off x="5830594" y="1691048"/>
                  <a:ext cx="1440218" cy="29685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43" name="Group 142">
              <a:extLst>
                <a:ext uri="{FF2B5EF4-FFF2-40B4-BE49-F238E27FC236}">
                  <a16:creationId xmlns:a16="http://schemas.microsoft.com/office/drawing/2014/main" id="{51C1113E-DD72-6A24-B139-DB7D506D2B8F}"/>
                </a:ext>
              </a:extLst>
            </p:cNvPr>
            <p:cNvGrpSpPr/>
            <p:nvPr/>
          </p:nvGrpSpPr>
          <p:grpSpPr>
            <a:xfrm>
              <a:off x="8527695" y="1111409"/>
              <a:ext cx="3134766" cy="2283194"/>
              <a:chOff x="8527695" y="1111409"/>
              <a:chExt cx="3134766" cy="2283194"/>
            </a:xfrm>
          </p:grpSpPr>
          <p:pic>
            <p:nvPicPr>
              <p:cNvPr id="126" name="Picture 125">
                <a:extLst>
                  <a:ext uri="{FF2B5EF4-FFF2-40B4-BE49-F238E27FC236}">
                    <a16:creationId xmlns:a16="http://schemas.microsoft.com/office/drawing/2014/main" id="{8FB85A52-B9E4-15CC-2DCE-5ABD013A7EF4}"/>
                  </a:ext>
                </a:extLst>
              </p:cNvPr>
              <p:cNvPicPr>
                <a:picLocks noChangeAspect="1"/>
              </p:cNvPicPr>
              <p:nvPr/>
            </p:nvPicPr>
            <p:blipFill>
              <a:blip r:embed="rId5"/>
              <a:stretch>
                <a:fillRect/>
              </a:stretch>
            </p:blipFill>
            <p:spPr>
              <a:xfrm>
                <a:off x="8527695" y="1111409"/>
                <a:ext cx="3134766" cy="1461063"/>
              </a:xfrm>
              <a:prstGeom prst="rect">
                <a:avLst/>
              </a:prstGeom>
            </p:spPr>
          </p:pic>
          <p:sp>
            <p:nvSpPr>
              <p:cNvPr id="139" name="Content Placeholder 6">
                <a:extLst>
                  <a:ext uri="{FF2B5EF4-FFF2-40B4-BE49-F238E27FC236}">
                    <a16:creationId xmlns:a16="http://schemas.microsoft.com/office/drawing/2014/main" id="{532BE7DC-98B2-5C1A-6052-911B3AF1BE0C}"/>
                  </a:ext>
                </a:extLst>
              </p:cNvPr>
              <p:cNvSpPr txBox="1">
                <a:spLocks/>
              </p:cNvSpPr>
              <p:nvPr/>
            </p:nvSpPr>
            <p:spPr>
              <a:xfrm>
                <a:off x="8527696" y="2651847"/>
                <a:ext cx="3134765" cy="74275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000" dirty="0"/>
                  <a:t>(1) Bank Account Number (only last 4 digits)</a:t>
                </a:r>
              </a:p>
              <a:p>
                <a:pPr marL="0" indent="0">
                  <a:buNone/>
                </a:pPr>
                <a:r>
                  <a:rPr lang="en-US" sz="1000" dirty="0"/>
                  <a:t>(2) Bank Key</a:t>
                </a:r>
              </a:p>
              <a:p>
                <a:pPr marL="0" indent="0">
                  <a:buNone/>
                </a:pPr>
                <a:r>
                  <a:rPr lang="en-US" sz="1000" dirty="0"/>
                  <a:t>(3) Control Key</a:t>
                </a:r>
              </a:p>
            </p:txBody>
          </p:sp>
        </p:grpSp>
      </p:grpSp>
      <p:pic>
        <p:nvPicPr>
          <p:cNvPr id="147" name="Picture 146" descr="A screenshot of a phone&#10;&#10;Description automatically generated">
            <a:extLst>
              <a:ext uri="{FF2B5EF4-FFF2-40B4-BE49-F238E27FC236}">
                <a16:creationId xmlns:a16="http://schemas.microsoft.com/office/drawing/2014/main" id="{D4CD8C4A-CC1D-329F-F717-2FD31484F1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9910" y="4437538"/>
            <a:ext cx="1647265" cy="164726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Arrow: Down 3">
            <a:extLst>
              <a:ext uri="{FF2B5EF4-FFF2-40B4-BE49-F238E27FC236}">
                <a16:creationId xmlns:a16="http://schemas.microsoft.com/office/drawing/2014/main" id="{8CEA20B0-5441-FF92-DF71-572A96EEFC35}"/>
              </a:ext>
            </a:extLst>
          </p:cNvPr>
          <p:cNvSpPr/>
          <p:nvPr/>
        </p:nvSpPr>
        <p:spPr>
          <a:xfrm rot="10800000">
            <a:off x="5820789" y="3676968"/>
            <a:ext cx="550423" cy="442990"/>
          </a:xfrm>
          <a:prstGeom prst="downArrow">
            <a:avLst/>
          </a:prstGeom>
          <a:solidFill>
            <a:schemeClr val="tx1">
              <a:lumMod val="20000"/>
              <a:lumOff val="80000"/>
            </a:schemeClr>
          </a:solidFill>
          <a:ln w="38100">
            <a:solidFill>
              <a:srgbClr val="00528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0163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73953"/>
        </a:solid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35164D13-B1F2-76E0-9965-9633F527AC89}"/>
              </a:ext>
            </a:extLst>
          </p:cNvPr>
          <p:cNvSpPr>
            <a:spLocks noGrp="1"/>
          </p:cNvSpPr>
          <p:nvPr>
            <p:ph type="title"/>
          </p:nvPr>
        </p:nvSpPr>
        <p:spPr>
          <a:xfrm>
            <a:off x="1657350" y="22495"/>
            <a:ext cx="8905444" cy="6835506"/>
          </a:xfrm>
        </p:spPr>
        <p:txBody>
          <a:bodyPr>
            <a:normAutofit/>
          </a:bodyPr>
          <a:lstStyle/>
          <a:p>
            <a:pPr algn="ctr"/>
            <a:r>
              <a:rPr lang="en-US" sz="13800" dirty="0">
                <a:solidFill>
                  <a:schemeClr val="bg1"/>
                </a:solidFill>
              </a:rPr>
              <a:t>APPENDIX</a:t>
            </a:r>
          </a:p>
        </p:txBody>
      </p:sp>
    </p:spTree>
    <p:extLst>
      <p:ext uri="{BB962C8B-B14F-4D97-AF65-F5344CB8AC3E}">
        <p14:creationId xmlns:p14="http://schemas.microsoft.com/office/powerpoint/2010/main" val="366622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CB106C-FC26-25E3-E8BC-053072F37721}"/>
              </a:ext>
            </a:extLst>
          </p:cNvPr>
          <p:cNvPicPr>
            <a:picLocks noChangeAspect="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sp>
        <p:nvSpPr>
          <p:cNvPr id="3" name="TextBox 2">
            <a:extLst>
              <a:ext uri="{FF2B5EF4-FFF2-40B4-BE49-F238E27FC236}">
                <a16:creationId xmlns:a16="http://schemas.microsoft.com/office/drawing/2014/main" id="{5429BB31-3F48-AF04-C602-CEBD9A3ED3C0}"/>
              </a:ext>
            </a:extLst>
          </p:cNvPr>
          <p:cNvSpPr txBox="1"/>
          <p:nvPr/>
        </p:nvSpPr>
        <p:spPr>
          <a:xfrm>
            <a:off x="322348" y="1379654"/>
            <a:ext cx="11697210" cy="1261884"/>
          </a:xfrm>
          <a:prstGeom prst="rect">
            <a:avLst/>
          </a:prstGeom>
          <a:noFill/>
        </p:spPr>
        <p:txBody>
          <a:bodyPr wrap="square" rtlCol="0" anchor="t">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600" b="0" i="0" u="none" strike="noStrike" kern="1200" cap="none" spc="0" normalizeH="0" baseline="0" noProof="0">
              <a:ln>
                <a:noFill/>
              </a:ln>
              <a:solidFill>
                <a:srgbClr val="494949"/>
              </a:solidFill>
              <a:effectLst/>
              <a:uLnTx/>
              <a:uFillTx/>
              <a:latin typeface="Grandview"/>
              <a:ea typeface="+mn-lt"/>
              <a:cs typeface="+mn-lt"/>
            </a:endParaRPr>
          </a:p>
        </p:txBody>
      </p:sp>
      <p:sp>
        <p:nvSpPr>
          <p:cNvPr id="7" name="TextBox 6">
            <a:extLst>
              <a:ext uri="{FF2B5EF4-FFF2-40B4-BE49-F238E27FC236}">
                <a16:creationId xmlns:a16="http://schemas.microsoft.com/office/drawing/2014/main" id="{7C8CE36A-DF11-757A-D05A-07B94D53A8A9}"/>
              </a:ext>
            </a:extLst>
          </p:cNvPr>
          <p:cNvSpPr txBox="1"/>
          <p:nvPr/>
        </p:nvSpPr>
        <p:spPr>
          <a:xfrm>
            <a:off x="378506" y="1058212"/>
            <a:ext cx="11063086" cy="1261884"/>
          </a:xfrm>
          <a:prstGeom prst="rect">
            <a:avLst/>
          </a:prstGeom>
          <a:noFill/>
        </p:spPr>
        <p:txBody>
          <a:bodyPr wrap="square" rtlCol="0" anchor="t">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600" b="0" i="0" u="none" strike="noStrike" kern="1200" cap="none" spc="0" normalizeH="0" baseline="0" noProof="0">
              <a:ln>
                <a:noFill/>
              </a:ln>
              <a:solidFill>
                <a:srgbClr val="494949"/>
              </a:solidFill>
              <a:effectLst/>
              <a:uLnTx/>
              <a:uFillTx/>
              <a:latin typeface="Grandview"/>
              <a:ea typeface="+mn-lt"/>
              <a:cs typeface="+mn-lt"/>
            </a:endParaRPr>
          </a:p>
        </p:txBody>
      </p:sp>
      <p:graphicFrame>
        <p:nvGraphicFramePr>
          <p:cNvPr id="8" name="Table 7">
            <a:extLst>
              <a:ext uri="{FF2B5EF4-FFF2-40B4-BE49-F238E27FC236}">
                <a16:creationId xmlns:a16="http://schemas.microsoft.com/office/drawing/2014/main" id="{9610F69F-AB4E-6AC7-5574-252D4BE8F3BB}"/>
              </a:ext>
            </a:extLst>
          </p:cNvPr>
          <p:cNvGraphicFramePr>
            <a:graphicFrameLocks noGrp="1"/>
          </p:cNvGraphicFramePr>
          <p:nvPr>
            <p:extLst>
              <p:ext uri="{D42A27DB-BD31-4B8C-83A1-F6EECF244321}">
                <p14:modId xmlns:p14="http://schemas.microsoft.com/office/powerpoint/2010/main" val="3383345881"/>
              </p:ext>
            </p:extLst>
          </p:nvPr>
        </p:nvGraphicFramePr>
        <p:xfrm>
          <a:off x="172442" y="1199003"/>
          <a:ext cx="11869652" cy="4883592"/>
        </p:xfrm>
        <a:graphic>
          <a:graphicData uri="http://schemas.openxmlformats.org/drawingml/2006/table">
            <a:tbl>
              <a:tblPr/>
              <a:tblGrid>
                <a:gridCol w="2673607">
                  <a:extLst>
                    <a:ext uri="{9D8B030D-6E8A-4147-A177-3AD203B41FA5}">
                      <a16:colId xmlns:a16="http://schemas.microsoft.com/office/drawing/2014/main" val="3467426004"/>
                    </a:ext>
                  </a:extLst>
                </a:gridCol>
                <a:gridCol w="9196045">
                  <a:extLst>
                    <a:ext uri="{9D8B030D-6E8A-4147-A177-3AD203B41FA5}">
                      <a16:colId xmlns:a16="http://schemas.microsoft.com/office/drawing/2014/main" val="1901829010"/>
                    </a:ext>
                  </a:extLst>
                </a:gridCol>
              </a:tblGrid>
              <a:tr h="248662">
                <a:tc gridSpan="2">
                  <a:txBody>
                    <a:bodyPr/>
                    <a:lstStyle/>
                    <a:p>
                      <a:pPr algn="ctr" rtl="0" fontAlgn="base"/>
                      <a:r>
                        <a:rPr lang="en-US" sz="1000" b="1" i="0" dirty="0">
                          <a:solidFill>
                            <a:srgbClr val="FFFFFF"/>
                          </a:solidFill>
                          <a:effectLst/>
                          <a:latin typeface="Century Gothic" panose="020B0502020202020204" pitchFamily="34" charset="0"/>
                        </a:rPr>
                        <a:t>Invoice Submission</a:t>
                      </a:r>
                      <a:endParaRPr lang="zh-CN" altLang="en-US" sz="1000" b="0" i="0" dirty="0">
                        <a:solidFill>
                          <a:srgbClr val="000000"/>
                        </a:solidFill>
                        <a:effectLst/>
                        <a:latin typeface="楷体" panose="02010609060101010101" pitchFamily="49" charset="-122"/>
                        <a:ea typeface="楷体" panose="02010609060101010101" pitchFamily="49" charset="-122"/>
                      </a:endParaRPr>
                    </a:p>
                  </a:txBody>
                  <a:tcPr marL="47993" marR="47993" marT="23996" marB="23996" anchor="ctr">
                    <a:lnL w="6350" cap="flat" cmpd="sng" algn="ctr">
                      <a:solidFill>
                        <a:srgbClr val="107483"/>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107883"/>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3864"/>
                    </a:solidFill>
                  </a:tcPr>
                </a:tc>
                <a:tc hMerge="1">
                  <a:txBody>
                    <a:bodyPr/>
                    <a:lstStyle/>
                    <a:p>
                      <a:endParaRPr lang="en-US"/>
                    </a:p>
                  </a:txBody>
                  <a:tcPr/>
                </a:tc>
                <a:extLst>
                  <a:ext uri="{0D108BD9-81ED-4DB2-BD59-A6C34878D82A}">
                    <a16:rowId xmlns:a16="http://schemas.microsoft.com/office/drawing/2014/main" val="4198577545"/>
                  </a:ext>
                </a:extLst>
              </a:tr>
              <a:tr h="428254">
                <a:tc rowSpan="2">
                  <a:txBody>
                    <a:bodyPr/>
                    <a:lstStyle/>
                    <a:p>
                      <a:pPr algn="ctr" rtl="0" fontAlgn="base"/>
                      <a:r>
                        <a:rPr lang="en-US" sz="1000" b="1" i="0" dirty="0">
                          <a:solidFill>
                            <a:srgbClr val="44546A"/>
                          </a:solidFill>
                          <a:effectLst/>
                          <a:latin typeface="Century Gothic" panose="020B0502020202020204" pitchFamily="34" charset="0"/>
                        </a:rPr>
                        <a:t>Category</a:t>
                      </a:r>
                      <a:endParaRPr lang="zh-CN" altLang="en-US" sz="1000" b="1" i="0" dirty="0">
                        <a:solidFill>
                          <a:srgbClr val="000000"/>
                        </a:solidFill>
                        <a:effectLst/>
                        <a:latin typeface="Century Gothic" panose="020B0502020202020204" pitchFamily="34" charset="0"/>
                        <a:ea typeface="等线"/>
                      </a:endParaRPr>
                    </a:p>
                  </a:txBody>
                  <a:tcPr marL="47993" marR="47993" marT="23996" marB="23996" anchor="ctr">
                    <a:lnL w="6350" cap="flat" cmpd="sng" algn="ctr">
                      <a:solidFill>
                        <a:srgbClr val="B07383"/>
                      </a:solidFill>
                      <a:prstDash val="solid"/>
                      <a:round/>
                      <a:headEnd type="none" w="med" len="med"/>
                      <a:tailEnd type="none" w="med" len="med"/>
                    </a:lnL>
                    <a:lnR w="6350" cap="flat" cmpd="sng" algn="ctr">
                      <a:solidFill>
                        <a:srgbClr val="B08883"/>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9E2F3"/>
                    </a:solidFill>
                  </a:tcPr>
                </a:tc>
                <a:tc>
                  <a:txBody>
                    <a:bodyPr/>
                    <a:lstStyle/>
                    <a:p>
                      <a:pPr algn="ctr" rtl="0" fontAlgn="base"/>
                      <a:r>
                        <a:rPr lang="en-US" sz="1000" b="1" i="0" dirty="0">
                          <a:solidFill>
                            <a:srgbClr val="44546A"/>
                          </a:solidFill>
                          <a:effectLst/>
                          <a:latin typeface="Century Gothic" panose="020B0502020202020204" pitchFamily="34" charset="0"/>
                        </a:rPr>
                        <a:t>Direct Material (SAP)</a:t>
                      </a:r>
                      <a:endParaRPr lang="zh-CN" altLang="en-US" sz="1000" b="1" i="0" dirty="0">
                        <a:solidFill>
                          <a:srgbClr val="000000"/>
                        </a:solidFill>
                        <a:effectLst/>
                        <a:latin typeface="楷体" panose="02010609060101010101" pitchFamily="49" charset="-122"/>
                        <a:ea typeface="楷体" panose="02010609060101010101" pitchFamily="49" charset="-122"/>
                      </a:endParaRPr>
                    </a:p>
                  </a:txBody>
                  <a:tcPr marL="47993" marR="47993" marT="23996" marB="23996" anchor="ctr">
                    <a:lnL w="6350" cap="flat" cmpd="sng" algn="ctr">
                      <a:solidFill>
                        <a:srgbClr val="B08883"/>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2F3"/>
                    </a:solidFill>
                  </a:tcPr>
                </a:tc>
                <a:extLst>
                  <a:ext uri="{0D108BD9-81ED-4DB2-BD59-A6C34878D82A}">
                    <a16:rowId xmlns:a16="http://schemas.microsoft.com/office/drawing/2014/main" val="2033855788"/>
                  </a:ext>
                </a:extLst>
              </a:tr>
              <a:tr h="248662">
                <a:tc vMerge="1">
                  <a:txBody>
                    <a:bodyPr/>
                    <a:lstStyle/>
                    <a:p>
                      <a:endParaRPr lang="en-US"/>
                    </a:p>
                  </a:txBody>
                  <a:tcPr/>
                </a:tc>
                <a:tc>
                  <a:txBody>
                    <a:bodyPr/>
                    <a:lstStyle/>
                    <a:p>
                      <a:pPr algn="ctr" rtl="0" fontAlgn="base"/>
                      <a:r>
                        <a:rPr lang="en-US" sz="1000" b="1" i="0" dirty="0">
                          <a:solidFill>
                            <a:srgbClr val="44546A"/>
                          </a:solidFill>
                          <a:effectLst/>
                          <a:latin typeface="Century Gothic" panose="020B0502020202020204" pitchFamily="34" charset="0"/>
                        </a:rPr>
                        <a:t>Description</a:t>
                      </a:r>
                      <a:endParaRPr lang="zh-CN" altLang="en-US" sz="1000" b="1" i="0" dirty="0">
                        <a:solidFill>
                          <a:srgbClr val="000000"/>
                        </a:solidFill>
                        <a:effectLst/>
                        <a:latin typeface="楷体" panose="02010609060101010101" pitchFamily="49" charset="-122"/>
                        <a:ea typeface="楷体" panose="02010609060101010101" pitchFamily="49" charset="-122"/>
                      </a:endParaRPr>
                    </a:p>
                  </a:txBody>
                  <a:tcPr marL="47993" marR="47993" marT="23996" marB="23996" anchor="ctr">
                    <a:lnL w="6350" cap="flat" cmpd="sng" algn="ctr">
                      <a:solidFill>
                        <a:srgbClr val="108383"/>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2F3"/>
                    </a:solidFill>
                  </a:tcPr>
                </a:tc>
                <a:extLst>
                  <a:ext uri="{0D108BD9-81ED-4DB2-BD59-A6C34878D82A}">
                    <a16:rowId xmlns:a16="http://schemas.microsoft.com/office/drawing/2014/main" val="1226317124"/>
                  </a:ext>
                </a:extLst>
              </a:tr>
              <a:tr h="702504">
                <a:tc rowSpan="5">
                  <a:txBody>
                    <a:bodyPr/>
                    <a:lstStyle/>
                    <a:p>
                      <a:pPr algn="ctr" rtl="0" fontAlgn="base"/>
                      <a:r>
                        <a:rPr lang="en-US" sz="1000" b="1" i="0" dirty="0">
                          <a:solidFill>
                            <a:schemeClr val="accent5"/>
                          </a:solidFill>
                          <a:effectLst/>
                          <a:latin typeface="Century Gothic" panose="020B0502020202020204" pitchFamily="34" charset="0"/>
                        </a:rPr>
                        <a:t>Jabil FS2 Vendor Portal</a:t>
                      </a:r>
                      <a:endParaRPr lang="zh-CN" altLang="en-US" sz="1000" b="0" i="0" dirty="0">
                        <a:solidFill>
                          <a:schemeClr val="accent5"/>
                        </a:solidFill>
                        <a:effectLst/>
                        <a:latin typeface="Century Gothic" panose="020B0502020202020204" pitchFamily="34" charset="0"/>
                        <a:ea typeface="等线"/>
                      </a:endParaRPr>
                    </a:p>
                  </a:txBody>
                  <a:tcPr marL="47993" marR="47993" marT="23996" marB="23996" anchor="ctr">
                    <a:lnL w="6350" cap="flat" cmpd="sng" algn="ctr">
                      <a:solidFill>
                        <a:srgbClr val="D09083"/>
                      </a:solidFill>
                      <a:prstDash val="solid"/>
                      <a:round/>
                      <a:headEnd type="none" w="med" len="med"/>
                      <a:tailEnd type="none" w="med" len="med"/>
                    </a:lnL>
                    <a:lnR w="6350" cap="flat" cmpd="sng" algn="ctr">
                      <a:solidFill>
                        <a:srgbClr val="30B183"/>
                      </a:solidFill>
                      <a:prstDash val="solid"/>
                      <a:round/>
                      <a:headEnd type="none" w="med" len="med"/>
                      <a:tailEnd type="none" w="med" len="med"/>
                    </a:lnR>
                    <a:lnT>
                      <a:noFill/>
                    </a:lnT>
                    <a:lnB>
                      <a:noFill/>
                    </a:lnB>
                    <a:solidFill>
                      <a:schemeClr val="bg1"/>
                    </a:solidFill>
                  </a:tcPr>
                </a:tc>
                <a:tc>
                  <a:txBody>
                    <a:bodyPr/>
                    <a:lstStyle/>
                    <a:p>
                      <a:pPr lvl="0" algn="ctr">
                        <a:buNone/>
                      </a:pPr>
                      <a:r>
                        <a:rPr lang="en-US" sz="1000" b="0" i="0" dirty="0">
                          <a:solidFill>
                            <a:schemeClr val="accent5"/>
                          </a:solidFill>
                          <a:effectLst/>
                          <a:latin typeface="Century Gothic" panose="020B0502020202020204" pitchFamily="34" charset="0"/>
                          <a:cs typeface="Arial"/>
                        </a:rPr>
                        <a:t>All Direct Material Supplier (Purchase order other than C-10000xxxxxx) are required to submit invoices through </a:t>
                      </a:r>
                      <a:r>
                        <a:rPr lang="en-US" sz="1000" b="1" i="0" dirty="0">
                          <a:solidFill>
                            <a:schemeClr val="accent5"/>
                          </a:solidFill>
                          <a:effectLst/>
                          <a:latin typeface="Century Gothic" panose="020B0502020202020204" pitchFamily="34" charset="0"/>
                          <a:cs typeface="Arial"/>
                        </a:rPr>
                        <a:t>Jabil FS2 Vendor Portal</a:t>
                      </a:r>
                      <a:r>
                        <a:rPr lang="en-US" sz="1000" b="0" i="0" dirty="0">
                          <a:solidFill>
                            <a:schemeClr val="accent5"/>
                          </a:solidFill>
                          <a:effectLst/>
                          <a:latin typeface="Century Gothic" panose="020B0502020202020204" pitchFamily="34" charset="0"/>
                          <a:ea typeface="等线"/>
                          <a:cs typeface="Arial"/>
                        </a:rPr>
                        <a:t>.</a:t>
                      </a:r>
                      <a:br>
                        <a:rPr lang="en-US" sz="1000" b="0" i="0" dirty="0">
                          <a:solidFill>
                            <a:schemeClr val="accent5"/>
                          </a:solidFill>
                          <a:effectLst/>
                          <a:latin typeface="Century Gothic" panose="020B0502020202020204" pitchFamily="34" charset="0"/>
                          <a:ea typeface="等线"/>
                          <a:cs typeface="Arial"/>
                        </a:rPr>
                      </a:br>
                      <a:r>
                        <a:rPr lang="en-US" sz="1000" b="0" i="0" u="none" strike="noStrike" noProof="0" dirty="0">
                          <a:solidFill>
                            <a:srgbClr val="002B49"/>
                          </a:solidFill>
                          <a:effectLst/>
                          <a:latin typeface="Century Gothic" panose="020B0502020202020204" pitchFamily="34" charset="0"/>
                        </a:rPr>
                        <a:t>Indirect Materials invoice processing will be remained in Coupa Service Portal (CSP).</a:t>
                      </a:r>
                      <a:endParaRPr lang="en-US" sz="1000" b="0" i="0" dirty="0">
                        <a:solidFill>
                          <a:schemeClr val="accent5"/>
                        </a:solidFill>
                        <a:effectLst/>
                        <a:latin typeface="楷体" panose="02010609060101010101" pitchFamily="49" charset="-122"/>
                        <a:ea typeface="楷体" panose="02010609060101010101" pitchFamily="49" charset="-122"/>
                        <a:cs typeface="Arial"/>
                      </a:endParaRPr>
                    </a:p>
                  </a:txBody>
                  <a:tcPr marL="47993" marR="47993" marT="23996" marB="23996" anchor="ctr">
                    <a:lnL w="6350" cap="flat" cmpd="sng" algn="ctr">
                      <a:solidFill>
                        <a:srgbClr val="30B183"/>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45443915"/>
                  </a:ext>
                </a:extLst>
              </a:tr>
              <a:tr h="1096593">
                <a:tc vMerge="1">
                  <a:txBody>
                    <a:bodyPr/>
                    <a:lstStyle/>
                    <a:p>
                      <a:endParaRPr lang="en-US"/>
                    </a:p>
                  </a:txBody>
                  <a:tcPr/>
                </a:tc>
                <a:tc>
                  <a:txBody>
                    <a:bodyPr/>
                    <a:lstStyle/>
                    <a:p>
                      <a:pPr algn="ctr" rtl="0" fontAlgn="base"/>
                      <a:r>
                        <a:rPr lang="en-US" sz="1000" b="0" i="0" dirty="0">
                          <a:solidFill>
                            <a:schemeClr val="accent5"/>
                          </a:solidFill>
                          <a:effectLst/>
                          <a:latin typeface="Century Gothic" panose="020B0502020202020204" pitchFamily="34" charset="0"/>
                          <a:cs typeface="Arial"/>
                        </a:rPr>
                        <a:t>Please ensure you complete Vendor Portal registration through the email invitation link. </a:t>
                      </a:r>
                    </a:p>
                    <a:p>
                      <a:pPr algn="ctr" rtl="0" fontAlgn="base"/>
                      <a:r>
                        <a:rPr lang="en-US" sz="1000" b="0" i="0" dirty="0">
                          <a:solidFill>
                            <a:schemeClr val="accent5"/>
                          </a:solidFill>
                          <a:effectLst/>
                          <a:latin typeface="Century Gothic" panose="020B0502020202020204" pitchFamily="34" charset="0"/>
                          <a:cs typeface="Arial"/>
                        </a:rPr>
                        <a:t>If you do not receive any invitation link, please log a ticket through </a:t>
                      </a:r>
                      <a:r>
                        <a:rPr lang="en-US" sz="1000" b="1" i="1" u="sng" dirty="0">
                          <a:solidFill>
                            <a:srgbClr val="FF0000"/>
                          </a:solidFill>
                          <a:effectLst/>
                          <a:latin typeface="Century Gothic" panose="020B0502020202020204" pitchFamily="34" charset="0"/>
                          <a:cs typeface="Arial"/>
                        </a:rPr>
                        <a:t>Jabil FS2 Vendor Portal - Queries Form</a:t>
                      </a:r>
                      <a:endParaRPr lang="en-US" sz="1000" b="0" i="0" u="none" strike="noStrike" kern="1200" dirty="0">
                        <a:solidFill>
                          <a:schemeClr val="accent5"/>
                        </a:solidFill>
                        <a:effectLst/>
                        <a:latin typeface="Century Gothic" panose="020B0502020202020204" pitchFamily="34" charset="0"/>
                        <a:ea typeface="楷体" panose="02010609060101010101" pitchFamily="49" charset="-122"/>
                        <a:cs typeface="+mn-cs"/>
                        <a:hlinkClick r:id="rId3">
                          <a:extLst>
                            <a:ext uri="{A12FA001-AC4F-418D-AE19-62706E023703}">
                              <ahyp:hlinkClr xmlns:ahyp="http://schemas.microsoft.com/office/drawing/2018/hyperlinkcolor" val="tx"/>
                            </a:ext>
                          </a:extLst>
                        </a:hlinkClick>
                      </a:endParaRPr>
                    </a:p>
                  </a:txBody>
                  <a:tcPr marL="47993" marR="47993" marT="23996" marB="23996" anchor="ctr">
                    <a:lnL w="6350" cap="flat" cmpd="sng" algn="ctr">
                      <a:solidFill>
                        <a:srgbClr val="70B683"/>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58790622"/>
                  </a:ext>
                </a:extLst>
              </a:tr>
              <a:tr h="633967">
                <a:tc vMerge="1">
                  <a:txBody>
                    <a:bodyPr/>
                    <a:lstStyle/>
                    <a:p>
                      <a:endParaRPr lang="en-US" altLang="zh-CN"/>
                    </a:p>
                  </a:txBody>
                  <a:tcPr marL="47992" marR="47992" marT="23996" marB="23996" anchor="ctr">
                    <a:lnL w="6350">
                      <a:solidFill>
                        <a:srgbClr val="D09083"/>
                      </a:solidFill>
                    </a:lnL>
                    <a:lnR w="6350" cap="flat" cmpd="sng" algn="ctr">
                      <a:solidFill>
                        <a:srgbClr val="30B183"/>
                      </a:solidFill>
                      <a:prstDash val="solid"/>
                      <a:round/>
                      <a:headEnd type="none" w="med" len="med"/>
                      <a:tailEnd type="none" w="med" len="med"/>
                    </a:lnR>
                    <a:lnT w="0">
                      <a:noFill/>
                    </a:lnT>
                    <a:lnB w="0">
                      <a:noFill/>
                    </a:lnB>
                  </a:tcPr>
                </a:tc>
                <a:tc>
                  <a:txBody>
                    <a:bodyPr/>
                    <a:lstStyle/>
                    <a:p>
                      <a:pPr lvl="0" algn="ctr">
                        <a:buNone/>
                      </a:pPr>
                      <a:r>
                        <a:rPr lang="en-US" sz="1000" b="0" i="0" dirty="0">
                          <a:solidFill>
                            <a:schemeClr val="accent5"/>
                          </a:solidFill>
                          <a:effectLst/>
                          <a:latin typeface="Century Gothic" panose="020B0502020202020204" pitchFamily="34" charset="0"/>
                          <a:ea typeface="等线"/>
                          <a:cs typeface="Arial"/>
                        </a:rPr>
                        <a:t>Only submit invoice in </a:t>
                      </a:r>
                      <a:r>
                        <a:rPr lang="en-US" sz="1000" b="1" i="0" dirty="0">
                          <a:solidFill>
                            <a:schemeClr val="accent5"/>
                          </a:solidFill>
                          <a:effectLst/>
                          <a:latin typeface="Century Gothic" panose="020B0502020202020204" pitchFamily="34" charset="0"/>
                          <a:ea typeface="等线"/>
                          <a:cs typeface="Arial"/>
                        </a:rPr>
                        <a:t>PDF Digital / OFD format (OFD format is applicable to E-fapiao)</a:t>
                      </a:r>
                      <a:r>
                        <a:rPr lang="en-US" sz="1000" b="0" i="0" dirty="0">
                          <a:solidFill>
                            <a:schemeClr val="accent5"/>
                          </a:solidFill>
                          <a:effectLst/>
                          <a:latin typeface="Century Gothic" panose="020B0502020202020204" pitchFamily="34" charset="0"/>
                          <a:ea typeface="等线"/>
                          <a:cs typeface="Arial"/>
                        </a:rPr>
                        <a:t>; (Not allow ZIP / RAR File / Security Password Folder)</a:t>
                      </a:r>
                      <a:endParaRPr lang="ja-JP" altLang="en-US" sz="1000" b="0" i="0" kern="1200" noProof="0" dirty="0">
                        <a:solidFill>
                          <a:schemeClr val="accent5"/>
                        </a:solidFill>
                        <a:effectLst/>
                        <a:latin typeface="楷体" panose="02010609060101010101" pitchFamily="49" charset="-122"/>
                        <a:ea typeface="楷体" panose="02010609060101010101" pitchFamily="49" charset="-122"/>
                        <a:cs typeface="Arial"/>
                      </a:endParaRPr>
                    </a:p>
                  </a:txBody>
                  <a:tcPr marL="47992" marR="47992" marT="23996" marB="23996" anchor="ctr">
                    <a:lnL w="6350" cap="flat" cmpd="sng" algn="ctr">
                      <a:solidFill>
                        <a:srgbClr val="30B183"/>
                      </a:solidFill>
                      <a:prstDash val="solid"/>
                      <a:round/>
                      <a:headEnd type="none" w="med" len="med"/>
                      <a:tailEnd type="none" w="med" len="med"/>
                    </a:lnL>
                    <a:lnR w="6350">
                      <a:solidFill>
                        <a:srgbClr val="000000"/>
                      </a:solid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15150456"/>
                  </a:ext>
                </a:extLst>
              </a:tr>
              <a:tr h="651102">
                <a:tc vMerge="1">
                  <a:txBody>
                    <a:bodyPr/>
                    <a:lstStyle/>
                    <a:p>
                      <a:endParaRPr lang="en-US" altLang="zh-CN"/>
                    </a:p>
                  </a:txBody>
                  <a:tcPr marL="47992" marR="47992" marT="23996" marB="23996" anchor="ctr">
                    <a:lnL w="6350">
                      <a:solidFill>
                        <a:srgbClr val="D09083"/>
                      </a:solidFill>
                    </a:lnL>
                    <a:lnR w="6350">
                      <a:solidFill>
                        <a:srgbClr val="30B183"/>
                      </a:solidFill>
                    </a:lnR>
                    <a:lnT w="0">
                      <a:noFill/>
                    </a:lnT>
                    <a:lnB w="0">
                      <a:noFill/>
                    </a:lnB>
                  </a:tcPr>
                </a:tc>
                <a:tc>
                  <a:txBody>
                    <a:bodyPr/>
                    <a:lstStyle/>
                    <a:p>
                      <a:pPr lvl="0" algn="ctr">
                        <a:buNone/>
                      </a:pPr>
                      <a:r>
                        <a:rPr lang="en-US" sz="1000" b="0" i="0" dirty="0">
                          <a:solidFill>
                            <a:schemeClr val="accent5"/>
                          </a:solidFill>
                          <a:effectLst/>
                          <a:latin typeface="Century Gothic" panose="020B0502020202020204" pitchFamily="34" charset="0"/>
                          <a:ea typeface="等线"/>
                          <a:cs typeface="Arial"/>
                        </a:rPr>
                        <a:t>Invoice# should not more than 16 digits</a:t>
                      </a:r>
                      <a:endParaRPr lang="en-US" sz="1000" b="0" i="0" kern="1200" dirty="0">
                        <a:solidFill>
                          <a:schemeClr val="accent5"/>
                        </a:solidFill>
                        <a:effectLst/>
                        <a:latin typeface="楷体" panose="02010609060101010101" pitchFamily="49" charset="-122"/>
                        <a:ea typeface="楷体" panose="02010609060101010101" pitchFamily="49" charset="-122"/>
                        <a:cs typeface="Arial"/>
                      </a:endParaRPr>
                    </a:p>
                  </a:txBody>
                  <a:tcPr marL="47992" marR="47992" marT="23996" marB="23996" anchor="ctr">
                    <a:lnL w="6350">
                      <a:solidFill>
                        <a:srgbClr val="F0D083"/>
                      </a:solidFill>
                    </a:lnL>
                    <a:lnR w="6350">
                      <a:solidFill>
                        <a:srgbClr val="000000"/>
                      </a:solidFill>
                    </a:lnR>
                    <a:lnT w="6350">
                      <a:solidFill>
                        <a:srgbClr val="000000"/>
                      </a:solid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48769715"/>
                  </a:ext>
                </a:extLst>
              </a:tr>
              <a:tr h="873848">
                <a:tc vMerge="1">
                  <a:txBody>
                    <a:bodyPr/>
                    <a:lstStyle/>
                    <a:p>
                      <a:endParaRPr lang="en-US" altLang="zh-CN"/>
                    </a:p>
                  </a:txBody>
                  <a:tcPr marL="47992" marR="47992" marT="23996" marB="23996" anchor="ctr">
                    <a:lnL w="6350">
                      <a:solidFill>
                        <a:srgbClr val="D09083"/>
                      </a:solidFill>
                    </a:lnL>
                    <a:lnR w="6350">
                      <a:solidFill>
                        <a:srgbClr val="30B183"/>
                      </a:solidFill>
                    </a:lnR>
                    <a:lnT w="0">
                      <a:noFill/>
                    </a:lnT>
                    <a:lnB w="0">
                      <a:noFill/>
                    </a:lnB>
                  </a:tcPr>
                </a:tc>
                <a:tc>
                  <a:txBody>
                    <a:bodyPr/>
                    <a:lstStyle/>
                    <a:p>
                      <a:pPr lvl="0" algn="ctr">
                        <a:buNone/>
                      </a:pPr>
                      <a:r>
                        <a:rPr lang="en-US" sz="1000" b="0" i="0" dirty="0">
                          <a:solidFill>
                            <a:schemeClr val="accent5"/>
                          </a:solidFill>
                          <a:effectLst/>
                          <a:latin typeface="Century Gothic" panose="020B0502020202020204" pitchFamily="34" charset="0"/>
                          <a:ea typeface="等线"/>
                          <a:cs typeface="Arial"/>
                        </a:rPr>
                        <a:t>Strictly for invoice submission only. Avoid send in consignment invoices &amp; Trash (non-invoice documents, packing list, T&amp;C, AP query, SOA, Delivery Note, Acknowledgement)</a:t>
                      </a:r>
                      <a:endParaRPr lang="en-US" altLang="ja-JP" sz="1000" b="0" i="0" kern="1200" dirty="0">
                        <a:solidFill>
                          <a:schemeClr val="accent5"/>
                        </a:solidFill>
                        <a:effectLst/>
                        <a:latin typeface="楷体" panose="02010609060101010101" pitchFamily="49" charset="-122"/>
                        <a:ea typeface="楷体" panose="02010609060101010101" pitchFamily="49" charset="-122"/>
                        <a:cs typeface="Arial"/>
                      </a:endParaRPr>
                    </a:p>
                  </a:txBody>
                  <a:tcPr marL="47992" marR="47992" marT="23996" marB="23996" anchor="ctr">
                    <a:lnL w="6350">
                      <a:solidFill>
                        <a:srgbClr val="F0D083"/>
                      </a:solidFill>
                    </a:lnL>
                    <a:lnR w="6350">
                      <a:solidFill>
                        <a:srgbClr val="000000"/>
                      </a:solidFill>
                    </a:lnR>
                    <a:lnT w="6350">
                      <a:solidFill>
                        <a:srgbClr val="000000"/>
                      </a:solid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80031798"/>
                  </a:ext>
                </a:extLst>
              </a:tr>
            </a:tbl>
          </a:graphicData>
        </a:graphic>
      </p:graphicFrame>
      <p:sp>
        <p:nvSpPr>
          <p:cNvPr id="6" name="Title 14">
            <a:extLst>
              <a:ext uri="{FF2B5EF4-FFF2-40B4-BE49-F238E27FC236}">
                <a16:creationId xmlns:a16="http://schemas.microsoft.com/office/drawing/2014/main" id="{67C17E01-E580-03F8-9A8C-82EABA82CA24}"/>
              </a:ext>
            </a:extLst>
          </p:cNvPr>
          <p:cNvSpPr>
            <a:spLocks noGrp="1"/>
          </p:cNvSpPr>
          <p:nvPr>
            <p:ph type="title"/>
          </p:nvPr>
        </p:nvSpPr>
        <p:spPr>
          <a:xfrm>
            <a:off x="444500" y="75927"/>
            <a:ext cx="11010900" cy="986828"/>
          </a:xfrm>
        </p:spPr>
        <p:txBody>
          <a:bodyPr/>
          <a:lstStyle/>
          <a:p>
            <a:r>
              <a:rPr lang="en-US" dirty="0">
                <a:latin typeface="Century Gothic" panose="020B0502020202020204" pitchFamily="34" charset="0"/>
              </a:rPr>
              <a:t>Invoice Submission</a:t>
            </a:r>
            <a:endParaRPr lang="en-US"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081338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CB106C-FC26-25E3-E8BC-053072F37721}"/>
              </a:ext>
            </a:extLst>
          </p:cNvPr>
          <p:cNvPicPr>
            <a:picLocks noChangeAspect="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sp>
        <p:nvSpPr>
          <p:cNvPr id="15" name="Title 14">
            <a:extLst>
              <a:ext uri="{FF2B5EF4-FFF2-40B4-BE49-F238E27FC236}">
                <a16:creationId xmlns:a16="http://schemas.microsoft.com/office/drawing/2014/main" id="{1F21B853-3A58-4880-7210-BB23FF39F128}"/>
              </a:ext>
            </a:extLst>
          </p:cNvPr>
          <p:cNvSpPr>
            <a:spLocks noGrp="1"/>
          </p:cNvSpPr>
          <p:nvPr>
            <p:ph type="title"/>
          </p:nvPr>
        </p:nvSpPr>
        <p:spPr>
          <a:xfrm>
            <a:off x="444500" y="75927"/>
            <a:ext cx="11010900" cy="986828"/>
          </a:xfrm>
        </p:spPr>
        <p:txBody>
          <a:bodyPr/>
          <a:lstStyle/>
          <a:p>
            <a:r>
              <a:rPr lang="en-US" dirty="0">
                <a:latin typeface="Century Gothic" panose="020B0502020202020204" pitchFamily="34" charset="0"/>
              </a:rPr>
              <a:t>Invoice Requirements</a:t>
            </a:r>
            <a:endParaRPr lang="en-US" dirty="0">
              <a:latin typeface="楷体" panose="02010609060101010101" pitchFamily="49" charset="-122"/>
              <a:ea typeface="楷体" panose="02010609060101010101" pitchFamily="49" charset="-122"/>
            </a:endParaRPr>
          </a:p>
        </p:txBody>
      </p:sp>
      <p:sp>
        <p:nvSpPr>
          <p:cNvPr id="7" name="TextBox 6">
            <a:extLst>
              <a:ext uri="{FF2B5EF4-FFF2-40B4-BE49-F238E27FC236}">
                <a16:creationId xmlns:a16="http://schemas.microsoft.com/office/drawing/2014/main" id="{C677B8B7-F97E-B2A9-C8EA-FB58D4E03EB3}"/>
              </a:ext>
            </a:extLst>
          </p:cNvPr>
          <p:cNvSpPr txBox="1"/>
          <p:nvPr/>
        </p:nvSpPr>
        <p:spPr>
          <a:xfrm>
            <a:off x="152267" y="1388963"/>
            <a:ext cx="11977844" cy="1261884"/>
          </a:xfrm>
          <a:prstGeom prst="rect">
            <a:avLst/>
          </a:prstGeom>
          <a:noFill/>
        </p:spPr>
        <p:txBody>
          <a:bodyPr wrap="square" rtlCol="0" anchor="t">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600" b="0" i="0" u="none" strike="noStrike" kern="1200" cap="none" spc="0" normalizeH="0" baseline="0" noProof="0">
              <a:ln>
                <a:noFill/>
              </a:ln>
              <a:solidFill>
                <a:srgbClr val="494949"/>
              </a:solidFill>
              <a:effectLst/>
              <a:uLnTx/>
              <a:uFillTx/>
              <a:latin typeface="Grandview"/>
              <a:ea typeface="+mn-lt"/>
              <a:cs typeface="+mn-lt"/>
            </a:endParaRPr>
          </a:p>
        </p:txBody>
      </p:sp>
      <p:graphicFrame>
        <p:nvGraphicFramePr>
          <p:cNvPr id="8" name="Table 7">
            <a:extLst>
              <a:ext uri="{FF2B5EF4-FFF2-40B4-BE49-F238E27FC236}">
                <a16:creationId xmlns:a16="http://schemas.microsoft.com/office/drawing/2014/main" id="{EA9FAE5A-4526-D41D-269C-80E6B3380CDC}"/>
              </a:ext>
            </a:extLst>
          </p:cNvPr>
          <p:cNvGraphicFramePr>
            <a:graphicFrameLocks noGrp="1"/>
          </p:cNvGraphicFramePr>
          <p:nvPr>
            <p:extLst>
              <p:ext uri="{D42A27DB-BD31-4B8C-83A1-F6EECF244321}">
                <p14:modId xmlns:p14="http://schemas.microsoft.com/office/powerpoint/2010/main" val="757344695"/>
              </p:ext>
            </p:extLst>
          </p:nvPr>
        </p:nvGraphicFramePr>
        <p:xfrm>
          <a:off x="241711" y="916864"/>
          <a:ext cx="11708578" cy="5515448"/>
        </p:xfrm>
        <a:graphic>
          <a:graphicData uri="http://schemas.openxmlformats.org/drawingml/2006/table">
            <a:tbl>
              <a:tblPr/>
              <a:tblGrid>
                <a:gridCol w="1657003">
                  <a:extLst>
                    <a:ext uri="{9D8B030D-6E8A-4147-A177-3AD203B41FA5}">
                      <a16:colId xmlns:a16="http://schemas.microsoft.com/office/drawing/2014/main" val="1087534790"/>
                    </a:ext>
                  </a:extLst>
                </a:gridCol>
                <a:gridCol w="10051575">
                  <a:extLst>
                    <a:ext uri="{9D8B030D-6E8A-4147-A177-3AD203B41FA5}">
                      <a16:colId xmlns:a16="http://schemas.microsoft.com/office/drawing/2014/main" val="847873932"/>
                    </a:ext>
                  </a:extLst>
                </a:gridCol>
              </a:tblGrid>
              <a:tr h="351688">
                <a:tc gridSpan="2">
                  <a:txBody>
                    <a:bodyPr/>
                    <a:lstStyle/>
                    <a:p>
                      <a:pPr algn="ctr" rtl="0" fontAlgn="base"/>
                      <a:r>
                        <a:rPr lang="en-US" sz="1200" b="1" i="0" dirty="0">
                          <a:solidFill>
                            <a:srgbClr val="FFFFFF"/>
                          </a:solidFill>
                          <a:effectLst/>
                          <a:latin typeface="Century Gothic" panose="020B0502020202020204" pitchFamily="34" charset="0"/>
                          <a:cs typeface="Calibri" panose="020F0502020204030204" pitchFamily="34" charset="0"/>
                        </a:rPr>
                        <a:t>Invoicing Requirements</a:t>
                      </a:r>
                      <a:endParaRPr lang="zh-CN" altLang="en-US" sz="1200" b="0" i="0" dirty="0">
                        <a:solidFill>
                          <a:srgbClr val="000000"/>
                        </a:solidFill>
                        <a:effectLst/>
                        <a:latin typeface="Century Gothic" panose="020B0502020202020204" pitchFamily="34" charset="0"/>
                        <a:ea typeface="楷体" panose="02010609060101010101" pitchFamily="49" charset="-122"/>
                        <a:cs typeface="Calibri" panose="020F0502020204030204" pitchFamily="34" charset="0"/>
                      </a:endParaRPr>
                    </a:p>
                  </a:txBody>
                  <a:tcPr marL="64945" marR="64945" marT="32473" marB="32473" anchor="ctr">
                    <a:lnL w="6350" cap="flat" cmpd="sng" algn="ctr">
                      <a:solidFill>
                        <a:srgbClr val="5021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101DCF"/>
                      </a:solidFill>
                      <a:prstDash val="solid"/>
                      <a:round/>
                      <a:headEnd type="none" w="med" len="med"/>
                      <a:tailEnd type="none" w="med" len="med"/>
                    </a:lnT>
                    <a:lnB w="6350" cap="flat" cmpd="sng" algn="ctr">
                      <a:solidFill>
                        <a:srgbClr val="F019CF"/>
                      </a:solidFill>
                      <a:prstDash val="solid"/>
                      <a:round/>
                      <a:headEnd type="none" w="med" len="med"/>
                      <a:tailEnd type="none" w="med" len="med"/>
                    </a:lnB>
                    <a:solidFill>
                      <a:srgbClr val="1F3864"/>
                    </a:solidFill>
                  </a:tcPr>
                </a:tc>
                <a:tc hMerge="1">
                  <a:txBody>
                    <a:bodyPr/>
                    <a:lstStyle/>
                    <a:p>
                      <a:endParaRPr lang="en-US"/>
                    </a:p>
                  </a:txBody>
                  <a:tcPr/>
                </a:tc>
                <a:extLst>
                  <a:ext uri="{0D108BD9-81ED-4DB2-BD59-A6C34878D82A}">
                    <a16:rowId xmlns:a16="http://schemas.microsoft.com/office/drawing/2014/main" val="3497679184"/>
                  </a:ext>
                </a:extLst>
              </a:tr>
              <a:tr h="471664">
                <a:tc rowSpan="2">
                  <a:txBody>
                    <a:bodyPr/>
                    <a:lstStyle/>
                    <a:p>
                      <a:pPr algn="ctr" rtl="0" fontAlgn="base"/>
                      <a:r>
                        <a:rPr lang="en-US" sz="1200" b="1" i="0" dirty="0">
                          <a:solidFill>
                            <a:srgbClr val="44546A"/>
                          </a:solidFill>
                          <a:effectLst/>
                          <a:latin typeface="Century Gothic" panose="020B0502020202020204" pitchFamily="34" charset="0"/>
                          <a:cs typeface="Calibri" panose="020F0502020204030204" pitchFamily="34" charset="0"/>
                        </a:rPr>
                        <a:t>Category</a:t>
                      </a:r>
                      <a:endParaRPr lang="zh-CN" altLang="en-US" sz="1200" b="0" i="0" dirty="0">
                        <a:solidFill>
                          <a:srgbClr val="000000"/>
                        </a:solidFill>
                        <a:effectLst/>
                        <a:latin typeface="Century Gothic" panose="020B0502020202020204" pitchFamily="34" charset="0"/>
                        <a:ea typeface="等线"/>
                        <a:cs typeface="Calibri" panose="020F0502020204030204" pitchFamily="34" charset="0"/>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F019CF"/>
                      </a:solidFill>
                      <a:prstDash val="solid"/>
                      <a:round/>
                      <a:headEnd type="none" w="med" len="med"/>
                      <a:tailEnd type="none" w="med" len="med"/>
                    </a:lnR>
                    <a:lnT w="6350" cap="flat" cmpd="sng" algn="ctr">
                      <a:solidFill>
                        <a:srgbClr val="F019CF"/>
                      </a:solidFill>
                      <a:prstDash val="solid"/>
                      <a:round/>
                      <a:headEnd type="none" w="med" len="med"/>
                      <a:tailEnd type="none" w="med" len="med"/>
                    </a:lnT>
                    <a:lnB w="6350" cap="flat" cmpd="sng" algn="ctr">
                      <a:solidFill>
                        <a:srgbClr val="9030CF"/>
                      </a:solidFill>
                      <a:prstDash val="solid"/>
                      <a:round/>
                      <a:headEnd type="none" w="med" len="med"/>
                      <a:tailEnd type="none" w="med" len="med"/>
                    </a:lnB>
                    <a:solidFill>
                      <a:srgbClr val="D9E2F3"/>
                    </a:solidFill>
                  </a:tcPr>
                </a:tc>
                <a:tc>
                  <a:txBody>
                    <a:bodyPr/>
                    <a:lstStyle/>
                    <a:p>
                      <a:pPr algn="ctr" rtl="0" fontAlgn="base"/>
                      <a:r>
                        <a:rPr lang="en-US" sz="1200" b="1" i="0" dirty="0">
                          <a:solidFill>
                            <a:srgbClr val="44546A"/>
                          </a:solidFill>
                          <a:effectLst/>
                          <a:latin typeface="Century Gothic" panose="020B0502020202020204" pitchFamily="34" charset="0"/>
                          <a:cs typeface="Calibri" panose="020F0502020204030204" pitchFamily="34" charset="0"/>
                        </a:rPr>
                        <a:t>Direct Material (SAP) </a:t>
                      </a:r>
                      <a:endParaRPr lang="zh-CN" altLang="en-US" sz="1200" b="1" i="0" dirty="0">
                        <a:solidFill>
                          <a:srgbClr val="000000"/>
                        </a:solidFill>
                        <a:effectLst/>
                        <a:latin typeface="Century Gothic" panose="020B0502020202020204" pitchFamily="34" charset="0"/>
                        <a:ea typeface="楷体" panose="02010609060101010101" pitchFamily="49" charset="-122"/>
                        <a:cs typeface="Calibri" panose="020F0502020204030204" pitchFamily="34" charset="0"/>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023CF"/>
                      </a:solidFill>
                      <a:prstDash val="solid"/>
                      <a:round/>
                      <a:headEnd type="none" w="med" len="med"/>
                      <a:tailEnd type="none" w="med" len="med"/>
                    </a:lnT>
                    <a:lnB w="6350" cap="flat" cmpd="sng" algn="ctr">
                      <a:solidFill>
                        <a:srgbClr val="9030CF"/>
                      </a:solidFill>
                      <a:prstDash val="solid"/>
                      <a:round/>
                      <a:headEnd type="none" w="med" len="med"/>
                      <a:tailEnd type="none" w="med" len="med"/>
                    </a:lnB>
                    <a:solidFill>
                      <a:srgbClr val="D9E2F3"/>
                    </a:solidFill>
                  </a:tcPr>
                </a:tc>
                <a:extLst>
                  <a:ext uri="{0D108BD9-81ED-4DB2-BD59-A6C34878D82A}">
                    <a16:rowId xmlns:a16="http://schemas.microsoft.com/office/drawing/2014/main" val="1792530289"/>
                  </a:ext>
                </a:extLst>
              </a:tr>
              <a:tr h="351688">
                <a:tc vMerge="1">
                  <a:txBody>
                    <a:bodyPr/>
                    <a:lstStyle/>
                    <a:p>
                      <a:endParaRPr lang="en-US"/>
                    </a:p>
                  </a:txBody>
                  <a:tcPr/>
                </a:tc>
                <a:tc>
                  <a:txBody>
                    <a:bodyPr/>
                    <a:lstStyle/>
                    <a:p>
                      <a:pPr algn="ctr" rtl="0" fontAlgn="base"/>
                      <a:r>
                        <a:rPr lang="en-US" sz="1200" b="1" i="0" dirty="0">
                          <a:solidFill>
                            <a:srgbClr val="44546A"/>
                          </a:solidFill>
                          <a:effectLst/>
                          <a:latin typeface="Century Gothic" panose="020B0502020202020204" pitchFamily="34" charset="0"/>
                          <a:cs typeface="Calibri" panose="020F0502020204030204" pitchFamily="34" charset="0"/>
                        </a:rPr>
                        <a:t>Description</a:t>
                      </a:r>
                      <a:endParaRPr lang="zh-CN" altLang="en-US" sz="1200" b="1" i="0" dirty="0">
                        <a:solidFill>
                          <a:srgbClr val="000000"/>
                        </a:solidFill>
                        <a:effectLst/>
                        <a:latin typeface="Century Gothic" panose="020B0502020202020204" pitchFamily="34" charset="0"/>
                        <a:ea typeface="楷体" panose="02010609060101010101" pitchFamily="49" charset="-122"/>
                        <a:cs typeface="Calibri" panose="020F0502020204030204" pitchFamily="34" charset="0"/>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9030CF"/>
                      </a:solidFill>
                      <a:prstDash val="solid"/>
                      <a:round/>
                      <a:headEnd type="none" w="med" len="med"/>
                      <a:tailEnd type="none" w="med" len="med"/>
                    </a:lnT>
                    <a:lnB w="6350" cap="flat" cmpd="sng" algn="ctr">
                      <a:solidFill>
                        <a:srgbClr val="B02D14"/>
                      </a:solidFill>
                      <a:prstDash val="solid"/>
                      <a:round/>
                      <a:headEnd type="none" w="med" len="med"/>
                      <a:tailEnd type="none" w="med" len="med"/>
                    </a:lnB>
                    <a:solidFill>
                      <a:srgbClr val="D9E2F3"/>
                    </a:solidFill>
                  </a:tcPr>
                </a:tc>
                <a:extLst>
                  <a:ext uri="{0D108BD9-81ED-4DB2-BD59-A6C34878D82A}">
                    <a16:rowId xmlns:a16="http://schemas.microsoft.com/office/drawing/2014/main" val="1360495298"/>
                  </a:ext>
                </a:extLst>
              </a:tr>
              <a:tr h="761992">
                <a:tc>
                  <a:txBody>
                    <a:bodyPr/>
                    <a:lstStyle/>
                    <a:p>
                      <a:pPr lvl="0" algn="ctr">
                        <a:buNone/>
                      </a:pPr>
                      <a:r>
                        <a:rPr lang="en-US" sz="1200" b="0" i="0" u="none" strike="noStrike" noProof="0" dirty="0">
                          <a:solidFill>
                            <a:schemeClr val="accent5"/>
                          </a:solidFill>
                          <a:effectLst/>
                          <a:latin typeface="Century Gothic" panose="020B0502020202020204" pitchFamily="34" charset="0"/>
                        </a:rPr>
                        <a:t>Invoice Date</a:t>
                      </a:r>
                      <a:endParaRPr lang="zh-CN" sz="1200" b="0" i="0" u="none" strike="noStrike" noProof="0" dirty="0">
                        <a:solidFill>
                          <a:schemeClr val="accent5"/>
                        </a:solidFill>
                        <a:effectLst/>
                        <a:latin typeface="Century Gothic" panose="020B0502020202020204" pitchFamily="34" charset="0"/>
                      </a:endParaRPr>
                    </a:p>
                  </a:txBody>
                  <a:tcPr marL="64945" marR="64945" marT="32473" marB="32473" anchor="ctr">
                    <a:lnL w="6350" cap="flat" cmpd="sng" algn="ctr">
                      <a:solidFill>
                        <a:srgbClr val="1036CF"/>
                      </a:solidFill>
                      <a:prstDash val="solid"/>
                      <a:round/>
                      <a:headEnd type="none" w="med" len="med"/>
                      <a:tailEnd type="none" w="med" len="med"/>
                    </a:lnL>
                    <a:lnR w="6350" cap="flat" cmpd="sng" algn="ctr">
                      <a:solidFill>
                        <a:srgbClr val="9034CF"/>
                      </a:solidFill>
                      <a:prstDash val="solid"/>
                      <a:round/>
                      <a:headEnd type="none" w="med" len="med"/>
                      <a:tailEnd type="none" w="med" len="med"/>
                    </a:lnR>
                    <a:lnT w="6350" cap="flat" cmpd="sng" algn="ctr">
                      <a:solidFill>
                        <a:srgbClr val="9030CF"/>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Invoice shall not be issued prior to the actual date of delivery</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9034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02D14"/>
                      </a:solidFill>
                      <a:prstDash val="solid"/>
                      <a:round/>
                      <a:headEnd type="none" w="med" len="med"/>
                      <a:tailEnd type="none" w="med" len="med"/>
                    </a:lnT>
                    <a:lnB w="6350" cap="flat" cmpd="sng" algn="ctr">
                      <a:solidFill>
                        <a:srgbClr val="103814"/>
                      </a:solidFill>
                      <a:prstDash val="solid"/>
                      <a:round/>
                      <a:headEnd type="none" w="med" len="med"/>
                      <a:tailEnd type="none" w="med" len="med"/>
                    </a:lnB>
                    <a:solidFill>
                      <a:srgbClr val="FFFFFF"/>
                    </a:solidFill>
                  </a:tcPr>
                </a:tc>
                <a:extLst>
                  <a:ext uri="{0D108BD9-81ED-4DB2-BD59-A6C34878D82A}">
                    <a16:rowId xmlns:a16="http://schemas.microsoft.com/office/drawing/2014/main" val="2482807755"/>
                  </a:ext>
                </a:extLst>
              </a:tr>
              <a:tr h="872207">
                <a:tc>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Quantity &amp; Unit Price</a:t>
                      </a:r>
                      <a:endParaRPr lang="zh-CN" dirty="0">
                        <a:solidFill>
                          <a:schemeClr val="accent5"/>
                        </a:solidFill>
                        <a:latin typeface="楷体" panose="02010609060101010101" pitchFamily="49" charset="-122"/>
                        <a:ea typeface="楷体" panose="02010609060101010101" pitchFamily="49" charset="-122"/>
                      </a:endParaRPr>
                    </a:p>
                  </a:txBody>
                  <a:tcPr marL="64945" marR="64945" marT="32473" marB="32473" anchor="ctr">
                    <a:lnL w="6350" cap="flat" cmpd="sng" algn="ctr">
                      <a:solidFill>
                        <a:srgbClr val="303714"/>
                      </a:solidFill>
                      <a:prstDash val="solid"/>
                      <a:round/>
                      <a:headEnd type="none" w="med" len="med"/>
                      <a:tailEnd type="none" w="med" len="med"/>
                    </a:lnL>
                    <a:lnR w="6350" cap="flat" cmpd="sng" algn="ctr">
                      <a:solidFill>
                        <a:srgbClr val="303714"/>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Quantity and unit price of the itemized goods/services specified in an invoice must be aligned with the purchase order</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303714"/>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103814"/>
                      </a:solidFill>
                      <a:prstDash val="solid"/>
                      <a:round/>
                      <a:headEnd type="none" w="med" len="med"/>
                      <a:tailEnd type="none" w="med" len="med"/>
                    </a:lnT>
                    <a:lnB w="6350" cap="flat" cmpd="sng" algn="ctr">
                      <a:solidFill>
                        <a:srgbClr val="F03114"/>
                      </a:solidFill>
                      <a:prstDash val="solid"/>
                      <a:round/>
                      <a:headEnd type="none" w="med" len="med"/>
                      <a:tailEnd type="none" w="med" len="med"/>
                    </a:lnB>
                    <a:solidFill>
                      <a:srgbClr val="FFFFFF"/>
                    </a:solidFill>
                  </a:tcPr>
                </a:tc>
                <a:extLst>
                  <a:ext uri="{0D108BD9-81ED-4DB2-BD59-A6C34878D82A}">
                    <a16:rowId xmlns:a16="http://schemas.microsoft.com/office/drawing/2014/main" val="1658291477"/>
                  </a:ext>
                </a:extLst>
              </a:tr>
              <a:tr h="691654">
                <a:tc rowSpan="3">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Purchase Order Number</a:t>
                      </a:r>
                      <a:endParaRPr lang="en-US" altLang="zh-CN" sz="1200" b="0" i="0" u="none" strike="noStrike" noProof="0" dirty="0">
                        <a:solidFill>
                          <a:schemeClr val="accent5"/>
                        </a:solidFill>
                        <a:effectLst/>
                        <a:latin typeface="楷体" panose="02010609060101010101" pitchFamily="49" charset="-122"/>
                        <a:ea typeface="楷体" panose="02010609060101010101" pitchFamily="49" charset="-122"/>
                      </a:endParaRPr>
                    </a:p>
                  </a:txBody>
                  <a:tcPr marL="64945" marR="64945" marT="32473" marB="32473" anchor="ctr">
                    <a:lnL w="6350">
                      <a:solidFill>
                        <a:srgbClr val="303714"/>
                      </a:solidFill>
                    </a:lnL>
                    <a:lnR w="6350">
                      <a:solidFill>
                        <a:srgbClr val="303714"/>
                      </a:solidFill>
                    </a:lnR>
                    <a:lnT w="6350">
                      <a:solidFill>
                        <a:srgbClr val="000000"/>
                      </a:solidFill>
                    </a:lnT>
                    <a:lnB w="12700">
                      <a:solidFill>
                        <a:schemeClr val="tx1"/>
                      </a:solidFill>
                    </a:lnB>
                    <a:solidFill>
                      <a:srgbClr val="FFFFFF"/>
                    </a:solidFill>
                  </a:tcPr>
                </a:tc>
                <a:tc>
                  <a:txBody>
                    <a:bodyPr/>
                    <a:lstStyle/>
                    <a:p>
                      <a:pPr lvl="0" algn="ctr">
                        <a:lnSpc>
                          <a:spcPct val="100000"/>
                        </a:lnSpc>
                        <a:spcBef>
                          <a:spcPts val="0"/>
                        </a:spcBef>
                        <a:spcAft>
                          <a:spcPts val="0"/>
                        </a:spcAft>
                        <a:buNone/>
                      </a:pPr>
                      <a:r>
                        <a:rPr lang="en-US" altLang="zh-CN" sz="1200" b="0" i="0" u="none" strike="noStrike" noProof="0" dirty="0">
                          <a:solidFill>
                            <a:schemeClr val="accent5"/>
                          </a:solidFill>
                          <a:effectLst/>
                          <a:latin typeface="Century Gothic" panose="020B0502020202020204" pitchFamily="34" charset="0"/>
                          <a:ea typeface="宋体"/>
                        </a:rPr>
                        <a:t>Mandatory to issue one invoice with one purchase order</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a:solidFill>
                        <a:srgbClr val="303714"/>
                      </a:solidFill>
                    </a:lnL>
                    <a:lnR w="6350">
                      <a:solidFill>
                        <a:srgbClr val="000000"/>
                      </a:solidFill>
                    </a:lnR>
                    <a:lnT w="6350">
                      <a:solidFill>
                        <a:srgbClr val="F03114"/>
                      </a:solidFill>
                    </a:lnT>
                    <a:lnB w="6350">
                      <a:solidFill>
                        <a:srgbClr val="F03114"/>
                      </a:solidFill>
                    </a:lnB>
                    <a:solidFill>
                      <a:srgbClr val="FFFFFF"/>
                    </a:solidFill>
                  </a:tcPr>
                </a:tc>
                <a:extLst>
                  <a:ext uri="{0D108BD9-81ED-4DB2-BD59-A6C34878D82A}">
                    <a16:rowId xmlns:a16="http://schemas.microsoft.com/office/drawing/2014/main" val="1935468924"/>
                  </a:ext>
                </a:extLst>
              </a:tr>
              <a:tr h="996452">
                <a:tc vMerge="1">
                  <a:txBody>
                    <a:bodyPr/>
                    <a:lstStyle/>
                    <a:p>
                      <a:endParaRPr lang="en-US" altLang="zh-CN"/>
                    </a:p>
                  </a:txBody>
                  <a:tcPr marL="64945" marR="64945" marT="32473" marB="32473" anchor="ctr">
                    <a:lnL w="6350">
                      <a:solidFill>
                        <a:srgbClr val="303714"/>
                      </a:solidFill>
                    </a:lnL>
                    <a:lnR w="6350">
                      <a:solidFill>
                        <a:srgbClr val="303714"/>
                      </a:solidFill>
                    </a:lnR>
                    <a:lnT w="6350">
                      <a:solidFill>
                        <a:srgbClr val="000000"/>
                      </a:solidFill>
                    </a:lnT>
                    <a:lnB w="6350">
                      <a:solidFill>
                        <a:srgbClr val="000000"/>
                      </a:solidFill>
                    </a:lnB>
                    <a:solidFill>
                      <a:srgbClr val="FFFFFF"/>
                    </a:solidFill>
                  </a:tcPr>
                </a:tc>
                <a:tc>
                  <a:txBody>
                    <a:bodyPr/>
                    <a:lstStyle/>
                    <a:p>
                      <a:pPr lvl="0" algn="ctr">
                        <a:lnSpc>
                          <a:spcPct val="100000"/>
                        </a:lnSpc>
                        <a:spcBef>
                          <a:spcPts val="0"/>
                        </a:spcBef>
                        <a:spcAft>
                          <a:spcPts val="0"/>
                        </a:spcAft>
                        <a:buNone/>
                      </a:pPr>
                      <a:r>
                        <a:rPr lang="en-US" altLang="zh-CN" sz="1200" b="0" i="0" u="none" strike="noStrike" noProof="0" dirty="0">
                          <a:solidFill>
                            <a:schemeClr val="accent5"/>
                          </a:solidFill>
                          <a:effectLst/>
                          <a:latin typeface="Century Gothic" panose="020B0502020202020204" pitchFamily="34" charset="0"/>
                          <a:ea typeface="宋体"/>
                        </a:rPr>
                        <a:t>Mixture of Direct Material and Indirect Material (C-1000XXXXXXXX) purchase orders in the same invoice is not acceptable</a:t>
                      </a:r>
                      <a:r>
                        <a:rPr lang="en-US" altLang="zh-CN"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rPr>
                        <a:t> </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a:solidFill>
                        <a:srgbClr val="303714"/>
                      </a:solidFill>
                    </a:lnL>
                    <a:lnR w="6350">
                      <a:solidFill>
                        <a:srgbClr val="000000"/>
                      </a:solidFill>
                    </a:lnR>
                    <a:lnT w="6350">
                      <a:solidFill>
                        <a:srgbClr val="F03114"/>
                      </a:solidFill>
                    </a:lnT>
                    <a:lnB w="6350">
                      <a:solidFill>
                        <a:srgbClr val="F03114"/>
                      </a:solidFill>
                    </a:lnB>
                    <a:solidFill>
                      <a:srgbClr val="FFFFFF"/>
                    </a:solidFill>
                  </a:tcPr>
                </a:tc>
                <a:extLst>
                  <a:ext uri="{0D108BD9-81ED-4DB2-BD59-A6C34878D82A}">
                    <a16:rowId xmlns:a16="http://schemas.microsoft.com/office/drawing/2014/main" val="3117027293"/>
                  </a:ext>
                </a:extLst>
              </a:tr>
              <a:tr h="1018103">
                <a:tc vMerge="1">
                  <a:txBody>
                    <a:bodyPr/>
                    <a:lstStyle/>
                    <a:p>
                      <a:endParaRPr lang="en-US" altLang="zh-CN"/>
                    </a:p>
                  </a:txBody>
                  <a:tcPr marL="64945" marR="64945" marT="32473" marB="32473" anchor="ctr">
                    <a:lnL w="6350">
                      <a:solidFill>
                        <a:srgbClr val="303714"/>
                      </a:solidFill>
                    </a:lnL>
                    <a:lnR w="6350">
                      <a:solidFill>
                        <a:srgbClr val="303714"/>
                      </a:solidFill>
                    </a:lnR>
                    <a:lnT w="6350">
                      <a:solidFill>
                        <a:srgbClr val="000000"/>
                      </a:solidFill>
                    </a:lnT>
                    <a:lnB w="12700">
                      <a:solidFill>
                        <a:schemeClr val="tx1"/>
                      </a:solidFill>
                    </a:lnB>
                    <a:solidFill>
                      <a:srgbClr val="FFFFFF"/>
                    </a:solidFill>
                  </a:tcPr>
                </a:tc>
                <a:tc>
                  <a:txBody>
                    <a:bodyPr/>
                    <a:lstStyle/>
                    <a:p>
                      <a:pPr lvl="0" algn="ctr">
                        <a:lnSpc>
                          <a:spcPct val="100000"/>
                        </a:lnSpc>
                        <a:spcBef>
                          <a:spcPts val="0"/>
                        </a:spcBef>
                        <a:spcAft>
                          <a:spcPts val="0"/>
                        </a:spcAft>
                        <a:buNone/>
                      </a:pPr>
                      <a:r>
                        <a:rPr lang="en-US" altLang="zh-CN" sz="1200" b="0" i="0" u="none" strike="noStrike" noProof="0" dirty="0">
                          <a:solidFill>
                            <a:schemeClr val="accent5"/>
                          </a:solidFill>
                          <a:effectLst/>
                          <a:latin typeface="Century Gothic" panose="020B0502020202020204" pitchFamily="34" charset="0"/>
                          <a:ea typeface="宋体"/>
                        </a:rPr>
                        <a:t>Mixture of non-consignment order and consignment order in the same invoice is not acceptable</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a:solidFill>
                        <a:srgbClr val="303714"/>
                      </a:solidFill>
                    </a:lnL>
                    <a:lnR w="6350">
                      <a:solidFill>
                        <a:srgbClr val="000000"/>
                      </a:solidFill>
                    </a:lnR>
                    <a:lnT w="6350">
                      <a:solidFill>
                        <a:srgbClr val="F03114"/>
                      </a:solidFill>
                    </a:lnT>
                    <a:lnB w="12700">
                      <a:solidFill>
                        <a:schemeClr val="tx1"/>
                      </a:solidFill>
                    </a:lnB>
                    <a:solidFill>
                      <a:srgbClr val="FFFFFF"/>
                    </a:solidFill>
                  </a:tcPr>
                </a:tc>
                <a:extLst>
                  <a:ext uri="{0D108BD9-81ED-4DB2-BD59-A6C34878D82A}">
                    <a16:rowId xmlns:a16="http://schemas.microsoft.com/office/drawing/2014/main" val="2786990729"/>
                  </a:ext>
                </a:extLst>
              </a:tr>
            </a:tbl>
          </a:graphicData>
        </a:graphic>
      </p:graphicFrame>
    </p:spTree>
    <p:extLst>
      <p:ext uri="{BB962C8B-B14F-4D97-AF65-F5344CB8AC3E}">
        <p14:creationId xmlns:p14="http://schemas.microsoft.com/office/powerpoint/2010/main" val="3926884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CB106C-FC26-25E3-E8BC-053072F37721}"/>
              </a:ext>
            </a:extLst>
          </p:cNvPr>
          <p:cNvPicPr>
            <a:picLocks noGrp="1" noRot="1" noChangeAspect="1" noMove="1" noResize="1" noEditPoints="1" noAdjustHandles="1" noChangeArrowheads="1" noChangeShapeType="1" noCrop="1"/>
          </p:cNvPicPr>
          <p:nvPr/>
        </p:nvPicPr>
        <p:blipFill rotWithShape="1">
          <a:blip r:embed="rId2" cstate="screen">
            <a:alphaModFix amt="10000"/>
            <a:extLst>
              <a:ext uri="{28A0092B-C50C-407E-A947-70E740481C1C}">
                <a14:useLocalDpi xmlns:a14="http://schemas.microsoft.com/office/drawing/2010/main"/>
              </a:ext>
            </a:extLst>
          </a:blip>
          <a:srcRect b="6296"/>
          <a:stretch/>
        </p:blipFill>
        <p:spPr>
          <a:xfrm>
            <a:off x="0" y="0"/>
            <a:ext cx="12192000" cy="6426199"/>
          </a:xfrm>
          <a:prstGeom prst="rect">
            <a:avLst/>
          </a:prstGeom>
        </p:spPr>
      </p:pic>
      <p:sp>
        <p:nvSpPr>
          <p:cNvPr id="3" name="TextBox 2">
            <a:extLst>
              <a:ext uri="{FF2B5EF4-FFF2-40B4-BE49-F238E27FC236}">
                <a16:creationId xmlns:a16="http://schemas.microsoft.com/office/drawing/2014/main" id="{5429BB31-3F48-AF04-C602-CEBD9A3ED3C0}"/>
              </a:ext>
            </a:extLst>
          </p:cNvPr>
          <p:cNvSpPr txBox="1"/>
          <p:nvPr/>
        </p:nvSpPr>
        <p:spPr>
          <a:xfrm>
            <a:off x="322348" y="1379654"/>
            <a:ext cx="11697210" cy="1261884"/>
          </a:xfrm>
          <a:prstGeom prst="rect">
            <a:avLst/>
          </a:prstGeom>
          <a:noFill/>
        </p:spPr>
        <p:txBody>
          <a:bodyPr wrap="square" rtlCol="0" anchor="t">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494949"/>
              </a:solidFill>
              <a:effectLst/>
              <a:uLnTx/>
              <a:uFillTx/>
              <a:latin typeface="Grandview"/>
              <a:ea typeface="+mn-lt"/>
              <a:cs typeface="+mn-lt"/>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600" b="0" i="0" u="none" strike="noStrike" kern="1200" cap="none" spc="0" normalizeH="0" baseline="0" noProof="0">
              <a:ln>
                <a:noFill/>
              </a:ln>
              <a:solidFill>
                <a:srgbClr val="494949"/>
              </a:solidFill>
              <a:effectLst/>
              <a:uLnTx/>
              <a:uFillTx/>
              <a:latin typeface="Grandview"/>
              <a:ea typeface="+mn-lt"/>
              <a:cs typeface="+mn-lt"/>
            </a:endParaRPr>
          </a:p>
        </p:txBody>
      </p:sp>
      <p:graphicFrame>
        <p:nvGraphicFramePr>
          <p:cNvPr id="4" name="Table 3">
            <a:extLst>
              <a:ext uri="{FF2B5EF4-FFF2-40B4-BE49-F238E27FC236}">
                <a16:creationId xmlns:a16="http://schemas.microsoft.com/office/drawing/2014/main" id="{9866374D-B22D-7A99-ED0E-F83C2172C213}"/>
              </a:ext>
            </a:extLst>
          </p:cNvPr>
          <p:cNvGraphicFramePr>
            <a:graphicFrameLocks noGrp="1"/>
          </p:cNvGraphicFramePr>
          <p:nvPr>
            <p:extLst>
              <p:ext uri="{D42A27DB-BD31-4B8C-83A1-F6EECF244321}">
                <p14:modId xmlns:p14="http://schemas.microsoft.com/office/powerpoint/2010/main" val="2379651070"/>
              </p:ext>
            </p:extLst>
          </p:nvPr>
        </p:nvGraphicFramePr>
        <p:xfrm>
          <a:off x="143482" y="911935"/>
          <a:ext cx="11870178" cy="5397899"/>
        </p:xfrm>
        <a:graphic>
          <a:graphicData uri="http://schemas.openxmlformats.org/drawingml/2006/table">
            <a:tbl>
              <a:tblPr/>
              <a:tblGrid>
                <a:gridCol w="1679872">
                  <a:extLst>
                    <a:ext uri="{9D8B030D-6E8A-4147-A177-3AD203B41FA5}">
                      <a16:colId xmlns:a16="http://schemas.microsoft.com/office/drawing/2014/main" val="1087534790"/>
                    </a:ext>
                  </a:extLst>
                </a:gridCol>
                <a:gridCol w="10190306">
                  <a:extLst>
                    <a:ext uri="{9D8B030D-6E8A-4147-A177-3AD203B41FA5}">
                      <a16:colId xmlns:a16="http://schemas.microsoft.com/office/drawing/2014/main" val="847873932"/>
                    </a:ext>
                  </a:extLst>
                </a:gridCol>
              </a:tblGrid>
              <a:tr h="404296">
                <a:tc gridSpan="2">
                  <a:txBody>
                    <a:bodyPr/>
                    <a:lstStyle/>
                    <a:p>
                      <a:pPr algn="ctr" rtl="0" fontAlgn="base"/>
                      <a:r>
                        <a:rPr lang="en-US" sz="1200" b="1" i="0">
                          <a:solidFill>
                            <a:srgbClr val="FFFFFF"/>
                          </a:solidFill>
                          <a:effectLst/>
                          <a:latin typeface="Century Gothic" panose="020B0502020202020204" pitchFamily="34" charset="0"/>
                        </a:rPr>
                        <a:t>Invoicing Requirements</a:t>
                      </a:r>
                      <a:endParaRPr lang="zh-CN" altLang="en-US" sz="1200" b="0" i="0">
                        <a:solidFill>
                          <a:srgbClr val="000000"/>
                        </a:solidFill>
                        <a:effectLst/>
                        <a:latin typeface="Century Gothic" panose="020B0502020202020204" pitchFamily="34" charset="0"/>
                        <a:ea typeface="等线"/>
                      </a:endParaRPr>
                    </a:p>
                  </a:txBody>
                  <a:tcPr marL="64945" marR="64945" marT="32473" marB="32473" anchor="ctr">
                    <a:lnL w="6350" cap="flat" cmpd="sng" algn="ctr">
                      <a:solidFill>
                        <a:srgbClr val="5021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101DCF"/>
                      </a:solidFill>
                      <a:prstDash val="solid"/>
                      <a:round/>
                      <a:headEnd type="none" w="med" len="med"/>
                      <a:tailEnd type="none" w="med" len="med"/>
                    </a:lnT>
                    <a:lnB w="6350" cap="flat" cmpd="sng" algn="ctr">
                      <a:solidFill>
                        <a:srgbClr val="F019CF"/>
                      </a:solidFill>
                      <a:prstDash val="solid"/>
                      <a:round/>
                      <a:headEnd type="none" w="med" len="med"/>
                      <a:tailEnd type="none" w="med" len="med"/>
                    </a:lnB>
                    <a:solidFill>
                      <a:srgbClr val="1F3864"/>
                    </a:solidFill>
                  </a:tcPr>
                </a:tc>
                <a:tc hMerge="1">
                  <a:txBody>
                    <a:bodyPr/>
                    <a:lstStyle/>
                    <a:p>
                      <a:endParaRPr lang="en-US"/>
                    </a:p>
                  </a:txBody>
                  <a:tcPr/>
                </a:tc>
                <a:extLst>
                  <a:ext uri="{0D108BD9-81ED-4DB2-BD59-A6C34878D82A}">
                    <a16:rowId xmlns:a16="http://schemas.microsoft.com/office/drawing/2014/main" val="3497679184"/>
                  </a:ext>
                </a:extLst>
              </a:tr>
              <a:tr h="513565">
                <a:tc rowSpan="2">
                  <a:txBody>
                    <a:bodyPr/>
                    <a:lstStyle/>
                    <a:p>
                      <a:pPr algn="ctr" rtl="0" fontAlgn="base"/>
                      <a:r>
                        <a:rPr lang="en-US" sz="1200" b="1" i="0" dirty="0">
                          <a:solidFill>
                            <a:srgbClr val="44546A"/>
                          </a:solidFill>
                          <a:effectLst/>
                          <a:latin typeface="Century Gothic" panose="020B0502020202020204" pitchFamily="34" charset="0"/>
                          <a:cs typeface="Calibri" panose="020F0502020204030204" pitchFamily="34" charset="0"/>
                        </a:rPr>
                        <a:t>Category</a:t>
                      </a:r>
                      <a:endParaRPr lang="zh-CN" altLang="en-US" sz="1200" b="0" i="0" dirty="0">
                        <a:solidFill>
                          <a:srgbClr val="000000"/>
                        </a:solidFill>
                        <a:effectLst/>
                        <a:latin typeface="Century Gothic" panose="020B0502020202020204" pitchFamily="34" charset="0"/>
                        <a:ea typeface="等线"/>
                        <a:cs typeface="Calibri" panose="020F0502020204030204" pitchFamily="34" charset="0"/>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F019CF"/>
                      </a:solidFill>
                      <a:prstDash val="solid"/>
                      <a:round/>
                      <a:headEnd type="none" w="med" len="med"/>
                      <a:tailEnd type="none" w="med" len="med"/>
                    </a:lnR>
                    <a:lnT w="6350" cap="flat" cmpd="sng" algn="ctr">
                      <a:solidFill>
                        <a:srgbClr val="F019CF"/>
                      </a:solidFill>
                      <a:prstDash val="solid"/>
                      <a:round/>
                      <a:headEnd type="none" w="med" len="med"/>
                      <a:tailEnd type="none" w="med" len="med"/>
                    </a:lnT>
                    <a:lnB w="6350" cap="flat" cmpd="sng" algn="ctr">
                      <a:solidFill>
                        <a:srgbClr val="9030CF"/>
                      </a:solidFill>
                      <a:prstDash val="solid"/>
                      <a:round/>
                      <a:headEnd type="none" w="med" len="med"/>
                      <a:tailEnd type="none" w="med" len="med"/>
                    </a:lnB>
                    <a:solidFill>
                      <a:srgbClr val="D9E2F3"/>
                    </a:solidFill>
                  </a:tcPr>
                </a:tc>
                <a:tc>
                  <a:txBody>
                    <a:bodyPr/>
                    <a:lstStyle/>
                    <a:p>
                      <a:pPr algn="ctr" rtl="0" fontAlgn="base"/>
                      <a:r>
                        <a:rPr lang="en-US" sz="1200" b="1" i="0" dirty="0">
                          <a:solidFill>
                            <a:srgbClr val="44546A"/>
                          </a:solidFill>
                          <a:effectLst/>
                          <a:latin typeface="Century Gothic" panose="020B0502020202020204" pitchFamily="34" charset="0"/>
                        </a:rPr>
                        <a:t>Direct Material (SAP)</a:t>
                      </a:r>
                      <a:br>
                        <a:rPr lang="en-US" sz="1200" b="0" i="0" dirty="0">
                          <a:solidFill>
                            <a:srgbClr val="44546A"/>
                          </a:solidFill>
                          <a:effectLst/>
                          <a:latin typeface="Century Gothic" panose="020B0502020202020204" pitchFamily="34" charset="0"/>
                        </a:rPr>
                      </a:br>
                      <a:endParaRPr lang="zh-CN" altLang="en-US" sz="1200" b="0" i="0" dirty="0">
                        <a:solidFill>
                          <a:srgbClr val="000000"/>
                        </a:solidFill>
                        <a:effectLst/>
                        <a:latin typeface="Century Gothic" panose="020B0502020202020204" pitchFamily="34" charset="0"/>
                        <a:ea typeface="等线"/>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023CF"/>
                      </a:solidFill>
                      <a:prstDash val="solid"/>
                      <a:round/>
                      <a:headEnd type="none" w="med" len="med"/>
                      <a:tailEnd type="none" w="med" len="med"/>
                    </a:lnT>
                    <a:lnB w="6350" cap="flat" cmpd="sng" algn="ctr">
                      <a:solidFill>
                        <a:srgbClr val="9030CF"/>
                      </a:solidFill>
                      <a:prstDash val="solid"/>
                      <a:round/>
                      <a:headEnd type="none" w="med" len="med"/>
                      <a:tailEnd type="none" w="med" len="med"/>
                    </a:lnB>
                    <a:solidFill>
                      <a:srgbClr val="D9E2F3"/>
                    </a:solidFill>
                  </a:tcPr>
                </a:tc>
                <a:extLst>
                  <a:ext uri="{0D108BD9-81ED-4DB2-BD59-A6C34878D82A}">
                    <a16:rowId xmlns:a16="http://schemas.microsoft.com/office/drawing/2014/main" val="1792530289"/>
                  </a:ext>
                </a:extLst>
              </a:tr>
              <a:tr h="404296">
                <a:tc vMerge="1">
                  <a:txBody>
                    <a:bodyPr/>
                    <a:lstStyle/>
                    <a:p>
                      <a:endParaRPr lang="en-US"/>
                    </a:p>
                  </a:txBody>
                  <a:tcPr/>
                </a:tc>
                <a:tc>
                  <a:txBody>
                    <a:bodyPr/>
                    <a:lstStyle/>
                    <a:p>
                      <a:pPr algn="ctr" rtl="0" fontAlgn="base"/>
                      <a:r>
                        <a:rPr lang="en-US" sz="1200" b="1" i="0" dirty="0">
                          <a:solidFill>
                            <a:srgbClr val="44546A"/>
                          </a:solidFill>
                          <a:effectLst/>
                          <a:latin typeface="Century Gothic" panose="020B0502020202020204" pitchFamily="34" charset="0"/>
                          <a:cs typeface="Calibri" panose="020F0502020204030204" pitchFamily="34" charset="0"/>
                        </a:rPr>
                        <a:t>Description</a:t>
                      </a:r>
                      <a:endParaRPr lang="zh-CN" altLang="en-US" sz="1200" b="1" i="0" dirty="0">
                        <a:solidFill>
                          <a:srgbClr val="000000"/>
                        </a:solidFill>
                        <a:effectLst/>
                        <a:latin typeface="Century Gothic" panose="020B0502020202020204" pitchFamily="34" charset="0"/>
                        <a:ea typeface="楷体" panose="02010609060101010101" pitchFamily="49" charset="-122"/>
                        <a:cs typeface="Calibri" panose="020F0502020204030204" pitchFamily="34" charset="0"/>
                      </a:endParaRPr>
                    </a:p>
                  </a:txBody>
                  <a:tcPr marL="64945" marR="64945" marT="32473" marB="32473" anchor="ctr">
                    <a:lnL w="6350" cap="flat" cmpd="sng" algn="ctr">
                      <a:solidFill>
                        <a:srgbClr val="F019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9030CF"/>
                      </a:solidFill>
                      <a:prstDash val="solid"/>
                      <a:round/>
                      <a:headEnd type="none" w="med" len="med"/>
                      <a:tailEnd type="none" w="med" len="med"/>
                    </a:lnT>
                    <a:lnB w="6350" cap="flat" cmpd="sng" algn="ctr">
                      <a:solidFill>
                        <a:srgbClr val="B02D14"/>
                      </a:solidFill>
                      <a:prstDash val="solid"/>
                      <a:round/>
                      <a:headEnd type="none" w="med" len="med"/>
                      <a:tailEnd type="none" w="med" len="med"/>
                    </a:lnB>
                    <a:solidFill>
                      <a:srgbClr val="D9E2F3"/>
                    </a:solidFill>
                  </a:tcPr>
                </a:tc>
                <a:extLst>
                  <a:ext uri="{0D108BD9-81ED-4DB2-BD59-A6C34878D82A}">
                    <a16:rowId xmlns:a16="http://schemas.microsoft.com/office/drawing/2014/main" val="1360495298"/>
                  </a:ext>
                </a:extLst>
              </a:tr>
              <a:tr h="579127">
                <a:tc rowSpan="5">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Invoice Description</a:t>
                      </a:r>
                      <a:r>
                        <a:rPr lang="zh-CN" sz="1200" b="0" i="0" u="none" strike="noStrike" noProof="0" dirty="0">
                          <a:solidFill>
                            <a:schemeClr val="accent5"/>
                          </a:solidFill>
                          <a:effectLst/>
                          <a:latin typeface="Century Gothic" panose="020B0502020202020204" pitchFamily="34" charset="0"/>
                          <a:ea typeface="等线"/>
                        </a:rPr>
                        <a:t> </a:t>
                      </a:r>
                      <a:endParaRPr lang="en-US" altLang="zh-CN" sz="1200" b="0" i="0" u="none" strike="noStrike" noProof="0" dirty="0">
                        <a:solidFill>
                          <a:schemeClr val="accent5"/>
                        </a:solidFill>
                        <a:effectLst/>
                        <a:latin typeface="楷体" panose="02010609060101010101" pitchFamily="49" charset="-122"/>
                        <a:ea typeface="楷体" panose="02010609060101010101" pitchFamily="49" charset="-122"/>
                      </a:endParaRPr>
                    </a:p>
                    <a:p>
                      <a:pPr lvl="0" algn="ctr">
                        <a:buNone/>
                      </a:pPr>
                      <a:r>
                        <a:rPr lang="zh-CN" sz="1200" b="0" i="0" u="none" strike="noStrike" noProof="0" dirty="0">
                          <a:solidFill>
                            <a:schemeClr val="accent5"/>
                          </a:solidFill>
                          <a:effectLst/>
                          <a:latin typeface="Century Gothic" panose="020B0502020202020204" pitchFamily="34" charset="0"/>
                          <a:ea typeface="等线"/>
                        </a:rPr>
                        <a:t>  </a:t>
                      </a:r>
                      <a:r>
                        <a:rPr lang="zh-CN" sz="1200" b="1" i="0" u="none" strike="noStrike" noProof="0" dirty="0">
                          <a:solidFill>
                            <a:srgbClr val="FF0000"/>
                          </a:solidFill>
                          <a:effectLst/>
                          <a:latin typeface="Century Gothic" panose="020B0502020202020204" pitchFamily="34" charset="0"/>
                          <a:ea typeface="等线"/>
                        </a:rPr>
                        <a:t>(Only applicable to </a:t>
                      </a:r>
                      <a:r>
                        <a:rPr lang="en-US" altLang="zh-CN" sz="1200" b="1" i="0" u="none" strike="noStrike" noProof="0" dirty="0">
                          <a:solidFill>
                            <a:srgbClr val="FF0000"/>
                          </a:solidFill>
                          <a:effectLst/>
                          <a:latin typeface="Century Gothic" panose="020B0502020202020204" pitchFamily="34" charset="0"/>
                          <a:ea typeface="等线"/>
                        </a:rPr>
                        <a:t>China</a:t>
                      </a:r>
                      <a:r>
                        <a:rPr lang="zh-CN" sz="1200" b="1" i="0" u="none" strike="noStrike" noProof="0" dirty="0">
                          <a:solidFill>
                            <a:srgbClr val="FF0000"/>
                          </a:solidFill>
                          <a:effectLst/>
                          <a:latin typeface="Century Gothic" panose="020B0502020202020204" pitchFamily="34" charset="0"/>
                          <a:ea typeface="等线"/>
                        </a:rPr>
                        <a:t> </a:t>
                      </a:r>
                      <a:r>
                        <a:rPr lang="en-US" altLang="zh-CN" sz="1200" b="1" i="0" u="none" strike="noStrike" noProof="0" dirty="0">
                          <a:solidFill>
                            <a:srgbClr val="FF0000"/>
                          </a:solidFill>
                          <a:effectLst/>
                          <a:latin typeface="Century Gothic" panose="020B0502020202020204" pitchFamily="34" charset="0"/>
                          <a:ea typeface="等线"/>
                        </a:rPr>
                        <a:t>VAT - </a:t>
                      </a:r>
                      <a:r>
                        <a:rPr lang="zh-CN" sz="1200" b="1" i="0" u="none" strike="noStrike" noProof="0" dirty="0">
                          <a:solidFill>
                            <a:srgbClr val="FF0000"/>
                          </a:solidFill>
                          <a:effectLst/>
                          <a:latin typeface="Century Gothic" panose="020B0502020202020204" pitchFamily="34" charset="0"/>
                          <a:ea typeface="等线"/>
                        </a:rPr>
                        <a:t>CNY</a:t>
                      </a:r>
                      <a:r>
                        <a:rPr lang="en-US" altLang="zh-CN" sz="1200" b="1" i="0" u="none" strike="noStrike" noProof="0" dirty="0">
                          <a:solidFill>
                            <a:srgbClr val="FF0000"/>
                          </a:solidFill>
                          <a:effectLst/>
                          <a:latin typeface="Century Gothic" panose="020B0502020202020204" pitchFamily="34" charset="0"/>
                          <a:ea typeface="等线"/>
                        </a:rPr>
                        <a:t> </a:t>
                      </a:r>
                      <a:r>
                        <a:rPr lang="zh-CN" sz="1200" b="1" i="0" u="none" strike="noStrike" noProof="0" dirty="0">
                          <a:solidFill>
                            <a:srgbClr val="FF0000"/>
                          </a:solidFill>
                          <a:effectLst/>
                          <a:latin typeface="Century Gothic" panose="020B0502020202020204" pitchFamily="34" charset="0"/>
                          <a:ea typeface="等线"/>
                        </a:rPr>
                        <a:t>currency</a:t>
                      </a:r>
                      <a:r>
                        <a:rPr lang="en-US" altLang="zh-CN" sz="1200" b="1" i="0" u="none" strike="noStrike" noProof="0" dirty="0">
                          <a:solidFill>
                            <a:srgbClr val="FF0000"/>
                          </a:solidFill>
                          <a:effectLst/>
                          <a:latin typeface="Century Gothic" panose="020B0502020202020204" pitchFamily="34" charset="0"/>
                          <a:ea typeface="+mn-ea"/>
                        </a:rPr>
                        <a:t> </a:t>
                      </a:r>
                      <a:r>
                        <a:rPr lang="zh-CN" sz="1200" b="1" i="0" u="none" strike="noStrike" noProof="0" dirty="0">
                          <a:solidFill>
                            <a:srgbClr val="FF0000"/>
                          </a:solidFill>
                          <a:effectLst/>
                          <a:latin typeface="Century Gothic" panose="020B0502020202020204" pitchFamily="34" charset="0"/>
                          <a:ea typeface="等线"/>
                        </a:rPr>
                        <a:t>invoices)</a:t>
                      </a:r>
                      <a:endParaRPr lang="zh-CN" sz="1200" b="1" i="0" u="none" strike="noStrike" noProof="0" dirty="0">
                        <a:solidFill>
                          <a:srgbClr val="FF0000"/>
                        </a:solidFill>
                        <a:effectLst/>
                        <a:latin typeface="Century Gothic" panose="020B0502020202020204" pitchFamily="34" charset="0"/>
                      </a:endParaRPr>
                    </a:p>
                    <a:p>
                      <a:pPr lvl="0" algn="ctr" rtl="0">
                        <a:buNone/>
                      </a:pPr>
                      <a:r>
                        <a:rPr lang="zh-CN" altLang="en-US" sz="1200" b="0" i="0" dirty="0">
                          <a:solidFill>
                            <a:schemeClr val="accent5"/>
                          </a:solidFill>
                          <a:effectLst/>
                          <a:latin typeface="Century Gothic" panose="020B0502020202020204" pitchFamily="34" charset="0"/>
                        </a:rPr>
                        <a:t> </a:t>
                      </a:r>
                      <a:r>
                        <a:rPr lang="zh-CN" altLang="en-US" sz="1200" b="0" i="0" dirty="0">
                          <a:solidFill>
                            <a:schemeClr val="accent5"/>
                          </a:solidFill>
                          <a:effectLst/>
                          <a:latin typeface="Century Gothic" panose="020B0502020202020204" pitchFamily="34" charset="0"/>
                          <a:ea typeface="等线"/>
                        </a:rPr>
                        <a:t> </a:t>
                      </a:r>
                      <a:endParaRPr lang="zh-CN" sz="1200" dirty="0">
                        <a:solidFill>
                          <a:schemeClr val="accent5"/>
                        </a:solidFill>
                        <a:latin typeface="Century Gothic" panose="020B0502020202020204" pitchFamily="34" charset="0"/>
                      </a:endParaRPr>
                    </a:p>
                    <a:p>
                      <a:pPr lvl="0" algn="ctr" rtl="0">
                        <a:buNone/>
                      </a:pPr>
                      <a:r>
                        <a:rPr lang="zh-CN" altLang="en-US" sz="1200" b="0" i="0" dirty="0">
                          <a:solidFill>
                            <a:schemeClr val="accent5"/>
                          </a:solidFill>
                          <a:effectLst/>
                          <a:latin typeface="Century Gothic" panose="020B0502020202020204" pitchFamily="34" charset="0"/>
                        </a:rPr>
                        <a:t> </a:t>
                      </a:r>
                      <a:r>
                        <a:rPr lang="zh-CN" altLang="en-US" sz="1200" b="0" i="0" dirty="0">
                          <a:solidFill>
                            <a:schemeClr val="accent5"/>
                          </a:solidFill>
                          <a:effectLst/>
                          <a:latin typeface="Century Gothic" panose="020B0502020202020204" pitchFamily="34" charset="0"/>
                          <a:ea typeface="等线"/>
                        </a:rPr>
                        <a:t> </a:t>
                      </a:r>
                      <a:endParaRPr lang="zh-CN" sz="1200" dirty="0">
                        <a:solidFill>
                          <a:schemeClr val="accent5"/>
                        </a:solidFill>
                        <a:latin typeface="Century Gothic" panose="020B0502020202020204" pitchFamily="34" charset="0"/>
                      </a:endParaRPr>
                    </a:p>
                    <a:p>
                      <a:pPr lvl="0" algn="ctr" rtl="0">
                        <a:buNone/>
                      </a:pPr>
                      <a:r>
                        <a:rPr lang="zh-CN" altLang="en-US" sz="1200" b="0" i="0" dirty="0">
                          <a:solidFill>
                            <a:schemeClr val="accent5"/>
                          </a:solidFill>
                          <a:effectLst/>
                          <a:latin typeface="Century Gothic" panose="020B0502020202020204" pitchFamily="34" charset="0"/>
                        </a:rPr>
                        <a:t> </a:t>
                      </a:r>
                      <a:r>
                        <a:rPr lang="zh-CN" altLang="en-US" sz="1200" b="0" i="0" dirty="0">
                          <a:solidFill>
                            <a:schemeClr val="accent5"/>
                          </a:solidFill>
                          <a:effectLst/>
                          <a:latin typeface="Century Gothic" panose="020B0502020202020204" pitchFamily="34" charset="0"/>
                          <a:ea typeface="等线"/>
                        </a:rPr>
                        <a:t> </a:t>
                      </a:r>
                      <a:endParaRPr lang="zh-CN" sz="1200" dirty="0">
                        <a:solidFill>
                          <a:schemeClr val="accent5"/>
                        </a:solidFill>
                        <a:latin typeface="Century Gothic" panose="020B0502020202020204" pitchFamily="34" charset="0"/>
                      </a:endParaRPr>
                    </a:p>
                  </a:txBody>
                  <a:tcPr marL="64945" marR="64945" marT="32473" marB="32473" anchor="ctr">
                    <a:lnL w="6350" cap="flat" cmpd="sng" algn="ctr">
                      <a:solidFill>
                        <a:srgbClr val="1036CF"/>
                      </a:solidFill>
                      <a:prstDash val="solid"/>
                      <a:round/>
                      <a:headEnd type="none" w="med" len="med"/>
                      <a:tailEnd type="none" w="med" len="med"/>
                    </a:lnL>
                    <a:lnR w="6350" cap="flat" cmpd="sng" algn="ctr">
                      <a:solidFill>
                        <a:srgbClr val="9034CF"/>
                      </a:solidFill>
                      <a:prstDash val="solid"/>
                      <a:round/>
                      <a:headEnd type="none" w="med" len="med"/>
                      <a:tailEnd type="none" w="med" len="med"/>
                    </a:lnR>
                    <a:lnT w="6350" cap="flat" cmpd="sng" algn="ctr">
                      <a:solidFill>
                        <a:srgbClr val="9030CF"/>
                      </a:solidFill>
                      <a:prstDash val="solid"/>
                      <a:round/>
                      <a:headEnd type="none" w="med" len="med"/>
                      <a:tailEnd type="none" w="med" len="med"/>
                    </a:lnT>
                    <a:lnB w="12700">
                      <a:solidFill>
                        <a:schemeClr val="tx1"/>
                      </a:solidFill>
                    </a:lnB>
                    <a:solidFill>
                      <a:srgbClr val="FFFFFF"/>
                    </a:solidFill>
                  </a:tcPr>
                </a:tc>
                <a:tc>
                  <a:txBody>
                    <a:bodyPr/>
                    <a:lstStyle/>
                    <a:p>
                      <a:pPr lvl="0" algn="ctr">
                        <a:lnSpc>
                          <a:spcPct val="100000"/>
                        </a:lnSpc>
                        <a:spcBef>
                          <a:spcPts val="0"/>
                        </a:spcBef>
                        <a:spcAft>
                          <a:spcPts val="0"/>
                        </a:spcAft>
                        <a:buNone/>
                      </a:pPr>
                      <a:r>
                        <a:rPr lang="en-US" altLang="zh-CN" sz="1200" b="0" i="0" u="none" strike="noStrike" noProof="0" dirty="0">
                          <a:solidFill>
                            <a:schemeClr val="accent5"/>
                          </a:solidFill>
                          <a:effectLst/>
                          <a:latin typeface="Century Gothic" panose="020B0502020202020204" pitchFamily="34" charset="0"/>
                        </a:rPr>
                        <a:t>Product description should indicate in the invoice, do not leave it blank</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9034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02D14"/>
                      </a:solidFill>
                      <a:prstDash val="solid"/>
                      <a:round/>
                      <a:headEnd type="none" w="med" len="med"/>
                      <a:tailEnd type="none" w="med" len="med"/>
                    </a:lnT>
                    <a:lnB w="6350" cap="flat" cmpd="sng" algn="ctr">
                      <a:solidFill>
                        <a:srgbClr val="F03114"/>
                      </a:solidFill>
                      <a:prstDash val="solid"/>
                      <a:round/>
                      <a:headEnd type="none" w="med" len="med"/>
                      <a:tailEnd type="none" w="med" len="med"/>
                    </a:lnB>
                    <a:solidFill>
                      <a:srgbClr val="FFFFFF"/>
                    </a:solidFill>
                  </a:tcPr>
                </a:tc>
                <a:extLst>
                  <a:ext uri="{0D108BD9-81ED-4DB2-BD59-A6C34878D82A}">
                    <a16:rowId xmlns:a16="http://schemas.microsoft.com/office/drawing/2014/main" val="2482807755"/>
                  </a:ext>
                </a:extLst>
              </a:tr>
              <a:tr h="1103619">
                <a:tc vMerge="1">
                  <a:txBody>
                    <a:bodyPr/>
                    <a:lstStyle/>
                    <a:p>
                      <a:endParaRPr lang="en-US"/>
                    </a:p>
                  </a:txBody>
                  <a:tcPr/>
                </a:tc>
                <a:tc>
                  <a:txBody>
                    <a:bodyPr/>
                    <a:lstStyle/>
                    <a:p>
                      <a:pPr lvl="0" algn="ctr">
                        <a:lnSpc>
                          <a:spcPct val="100000"/>
                        </a:lnSpc>
                        <a:spcBef>
                          <a:spcPts val="0"/>
                        </a:spcBef>
                        <a:spcAft>
                          <a:spcPts val="0"/>
                        </a:spcAft>
                        <a:buNone/>
                      </a:pPr>
                      <a:r>
                        <a:rPr lang="en-US" altLang="zh-CN" sz="1200" b="0" i="0" u="none" strike="noStrike" noProof="0" dirty="0">
                          <a:solidFill>
                            <a:schemeClr val="accent5"/>
                          </a:solidFill>
                          <a:effectLst/>
                          <a:latin typeface="Century Gothic" panose="020B0502020202020204" pitchFamily="34" charset="0"/>
                        </a:rPr>
                        <a:t>Rebate invoice/Credit Note must indicate the rebate reason, original purchase order number with line and original invoice number at “Remarks” column</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9034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F03114"/>
                      </a:solidFill>
                      <a:prstDash val="solid"/>
                      <a:round/>
                      <a:headEnd type="none" w="med" len="med"/>
                      <a:tailEnd type="none" w="med" len="med"/>
                    </a:lnT>
                    <a:lnB w="6350" cap="flat" cmpd="sng" algn="ctr">
                      <a:solidFill>
                        <a:srgbClr val="103814"/>
                      </a:solidFill>
                      <a:prstDash val="solid"/>
                      <a:round/>
                      <a:headEnd type="none" w="med" len="med"/>
                      <a:tailEnd type="none" w="med" len="med"/>
                    </a:lnB>
                    <a:solidFill>
                      <a:srgbClr val="FFFFFF"/>
                    </a:solidFill>
                  </a:tcPr>
                </a:tc>
                <a:extLst>
                  <a:ext uri="{0D108BD9-81ED-4DB2-BD59-A6C34878D82A}">
                    <a16:rowId xmlns:a16="http://schemas.microsoft.com/office/drawing/2014/main" val="1539327589"/>
                  </a:ext>
                </a:extLst>
              </a:tr>
              <a:tr h="633762">
                <a:tc vMerge="1">
                  <a:txBody>
                    <a:bodyPr/>
                    <a:lstStyle/>
                    <a:p>
                      <a:endParaRPr lang="en-US"/>
                    </a:p>
                  </a:txBody>
                  <a:tcPr/>
                </a:tc>
                <a:tc>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Goods or Taxable Services column must include Chinese description</a:t>
                      </a:r>
                      <a:endParaRPr lang="zh-CN" alt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9034C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103814"/>
                      </a:solidFill>
                      <a:prstDash val="solid"/>
                      <a:round/>
                      <a:headEnd type="none" w="med" len="med"/>
                      <a:tailEnd type="none" w="med" len="med"/>
                    </a:lnT>
                    <a:lnB w="6350" cap="flat" cmpd="sng" algn="ctr">
                      <a:solidFill>
                        <a:srgbClr val="50DDC0"/>
                      </a:solidFill>
                      <a:prstDash val="solid"/>
                      <a:round/>
                      <a:headEnd type="none" w="med" len="med"/>
                      <a:tailEnd type="none" w="med" len="med"/>
                    </a:lnB>
                    <a:solidFill>
                      <a:srgbClr val="FFFFFF"/>
                    </a:solidFill>
                  </a:tcPr>
                </a:tc>
                <a:extLst>
                  <a:ext uri="{0D108BD9-81ED-4DB2-BD59-A6C34878D82A}">
                    <a16:rowId xmlns:a16="http://schemas.microsoft.com/office/drawing/2014/main" val="4221958646"/>
                  </a:ext>
                </a:extLst>
              </a:tr>
              <a:tr h="655615">
                <a:tc vMerge="1">
                  <a:txBody>
                    <a:bodyPr/>
                    <a:lstStyle/>
                    <a:p>
                      <a:endParaRPr lang="zh-CN" altLang="en-US" sz="1200" b="0" i="0">
                        <a:solidFill>
                          <a:srgbClr val="000000"/>
                        </a:solidFill>
                        <a:effectLst/>
                        <a:latin typeface="等线"/>
                        <a:ea typeface="等线"/>
                      </a:endParaRPr>
                    </a:p>
                  </a:txBody>
                  <a:tcPr marL="64945" marR="64945" marT="32473" marB="32473" anchor="ctr">
                    <a:lnL w="6350" cap="flat" cmpd="sng" algn="ctr">
                      <a:solidFill>
                        <a:srgbClr val="303714"/>
                      </a:solidFill>
                      <a:prstDash val="solid"/>
                      <a:round/>
                      <a:headEnd type="none" w="med" len="med"/>
                      <a:tailEnd type="none" w="med" len="med"/>
                    </a:lnL>
                    <a:lnR w="6350" cap="flat" cmpd="sng" algn="ctr">
                      <a:solidFill>
                        <a:srgbClr val="303714"/>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lvl="0" algn="ctr">
                        <a:buNone/>
                      </a:pPr>
                      <a:r>
                        <a:rPr lang="en-US" altLang="zh-CN" sz="1200" b="0" i="0" u="none" strike="noStrike" noProof="0" dirty="0">
                          <a:solidFill>
                            <a:schemeClr val="accent5"/>
                          </a:solidFill>
                          <a:effectLst/>
                          <a:latin typeface="Century Gothic" panose="020B0502020202020204" pitchFamily="34" charset="0"/>
                        </a:rPr>
                        <a:t>Invoice shall contain the correspondence purchase order number/consignment’s information, vendor code, name of purchaser at “Remarks” column</a:t>
                      </a:r>
                    </a:p>
                  </a:txBody>
                  <a:tcPr marL="64945" marR="64945" marT="32473" marB="32473" anchor="ctr">
                    <a:lnL w="6350" cap="flat" cmpd="sng" algn="ctr">
                      <a:solidFill>
                        <a:srgbClr val="303714"/>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50DDC0"/>
                      </a:solidFill>
                      <a:prstDash val="solid"/>
                      <a:round/>
                      <a:headEnd type="none" w="med" len="med"/>
                      <a:tailEnd type="none" w="med" len="med"/>
                    </a:lnT>
                    <a:lnB w="6350" cap="flat" cmpd="sng" algn="ctr">
                      <a:solidFill>
                        <a:srgbClr val="30DFC0"/>
                      </a:solidFill>
                      <a:prstDash val="solid"/>
                      <a:round/>
                      <a:headEnd type="none" w="med" len="med"/>
                      <a:tailEnd type="none" w="med" len="med"/>
                    </a:lnB>
                    <a:solidFill>
                      <a:srgbClr val="FFFFFF"/>
                    </a:solidFill>
                  </a:tcPr>
                </a:tc>
                <a:extLst>
                  <a:ext uri="{0D108BD9-81ED-4DB2-BD59-A6C34878D82A}">
                    <a16:rowId xmlns:a16="http://schemas.microsoft.com/office/drawing/2014/main" val="1658291477"/>
                  </a:ext>
                </a:extLst>
              </a:tr>
              <a:tr h="1103619">
                <a:tc vMerge="1">
                  <a:txBody>
                    <a:bodyPr/>
                    <a:lstStyle/>
                    <a:p>
                      <a:endParaRPr lang="en-US"/>
                    </a:p>
                  </a:txBody>
                  <a:tcPr/>
                </a:tc>
                <a:tc>
                  <a:txBody>
                    <a:bodyPr/>
                    <a:lstStyle/>
                    <a:p>
                      <a:pPr lvl="0" algn="ctr">
                        <a:buNone/>
                      </a:pPr>
                      <a:r>
                        <a:rPr lang="en-US" sz="1200" b="0" i="0" u="none" strike="noStrike" noProof="0" dirty="0">
                          <a:solidFill>
                            <a:schemeClr val="accent5"/>
                          </a:solidFill>
                          <a:effectLst/>
                          <a:latin typeface="Century Gothic" panose="020B0502020202020204" pitchFamily="34" charset="0"/>
                        </a:rPr>
                        <a:t>Fixed Asset invoice is required to indicate “Advance payment/Progressive payment/Acceptance payment/Retention payment at “Remarks</a:t>
                      </a:r>
                      <a:r>
                        <a:rPr lang="en-US" sz="1200" b="0" i="0" u="none" strike="noStrike" noProof="0">
                          <a:solidFill>
                            <a:schemeClr val="accent5"/>
                          </a:solidFill>
                          <a:effectLst/>
                          <a:latin typeface="Century Gothic" panose="020B0502020202020204" pitchFamily="34" charset="0"/>
                        </a:rPr>
                        <a:t>” column</a:t>
                      </a:r>
                      <a:endParaRPr lang="en-US" sz="1200" b="0" i="0" u="none" strike="noStrike" kern="1200" noProof="0" dirty="0">
                        <a:solidFill>
                          <a:schemeClr val="accent5"/>
                        </a:solidFill>
                        <a:effectLst/>
                        <a:latin typeface="Century Gothic" panose="020B0502020202020204" pitchFamily="34" charset="0"/>
                        <a:ea typeface="楷体" panose="02010609060101010101" pitchFamily="49" charset="-122"/>
                        <a:cs typeface="+mn-cs"/>
                      </a:endParaRPr>
                    </a:p>
                  </a:txBody>
                  <a:tcPr marL="64945" marR="64945" marT="32473" marB="32473" anchor="ctr">
                    <a:lnL w="6350" cap="flat" cmpd="sng" algn="ctr">
                      <a:solidFill>
                        <a:srgbClr val="303714"/>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30DFC0"/>
                      </a:solidFill>
                      <a:prstDash val="solid"/>
                      <a:round/>
                      <a:headEnd type="none" w="med" len="med"/>
                      <a:tailEnd type="none" w="med" len="med"/>
                    </a:lnT>
                    <a:lnB w="6350" cap="flat" cmpd="sng" algn="ctr">
                      <a:solidFill>
                        <a:srgbClr val="D0DFC0"/>
                      </a:solidFill>
                      <a:prstDash val="solid"/>
                      <a:round/>
                      <a:headEnd type="none" w="med" len="med"/>
                      <a:tailEnd type="none" w="med" len="med"/>
                    </a:lnB>
                    <a:solidFill>
                      <a:srgbClr val="FFFFFF"/>
                    </a:solidFill>
                  </a:tcPr>
                </a:tc>
                <a:extLst>
                  <a:ext uri="{0D108BD9-81ED-4DB2-BD59-A6C34878D82A}">
                    <a16:rowId xmlns:a16="http://schemas.microsoft.com/office/drawing/2014/main" val="3042882895"/>
                  </a:ext>
                </a:extLst>
              </a:tr>
            </a:tbl>
          </a:graphicData>
        </a:graphic>
      </p:graphicFrame>
      <p:sp>
        <p:nvSpPr>
          <p:cNvPr id="8" name="Title 14">
            <a:extLst>
              <a:ext uri="{FF2B5EF4-FFF2-40B4-BE49-F238E27FC236}">
                <a16:creationId xmlns:a16="http://schemas.microsoft.com/office/drawing/2014/main" id="{8276004F-047E-B918-39E9-49BDD109040A}"/>
              </a:ext>
            </a:extLst>
          </p:cNvPr>
          <p:cNvSpPr>
            <a:spLocks noGrp="1"/>
          </p:cNvSpPr>
          <p:nvPr>
            <p:ph type="title"/>
          </p:nvPr>
        </p:nvSpPr>
        <p:spPr>
          <a:xfrm>
            <a:off x="444500" y="75927"/>
            <a:ext cx="11010900" cy="986828"/>
          </a:xfrm>
        </p:spPr>
        <p:txBody>
          <a:bodyPr/>
          <a:lstStyle/>
          <a:p>
            <a:r>
              <a:rPr lang="en-US" dirty="0">
                <a:latin typeface="Century Gothic" panose="020B0502020202020204" pitchFamily="34" charset="0"/>
              </a:rPr>
              <a:t>Invoice Requirements</a:t>
            </a:r>
            <a:endParaRPr lang="en-US"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594624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3770688"/>
      </p:ext>
    </p:extLst>
  </p:cSld>
  <p:clrMapOvr>
    <a:masterClrMapping/>
  </p:clrMapOvr>
</p:sld>
</file>

<file path=ppt/theme/theme1.xml><?xml version="1.0" encoding="utf-8"?>
<a:theme xmlns:a="http://schemas.openxmlformats.org/drawingml/2006/main" name="Jabil">
  <a:themeElements>
    <a:clrScheme name="Custom 17">
      <a:dk1>
        <a:srgbClr val="494949"/>
      </a:dk1>
      <a:lt1>
        <a:srgbClr val="FFFFFF"/>
      </a:lt1>
      <a:dk2>
        <a:srgbClr val="003C6B"/>
      </a:dk2>
      <a:lt2>
        <a:srgbClr val="008651"/>
      </a:lt2>
      <a:accent1>
        <a:srgbClr val="43B7FF"/>
      </a:accent1>
      <a:accent2>
        <a:srgbClr val="DC582A"/>
      </a:accent2>
      <a:accent3>
        <a:srgbClr val="8BB503"/>
      </a:accent3>
      <a:accent4>
        <a:srgbClr val="702F8A"/>
      </a:accent4>
      <a:accent5>
        <a:srgbClr val="002B49"/>
      </a:accent5>
      <a:accent6>
        <a:srgbClr val="BD2832"/>
      </a:accent6>
      <a:hlink>
        <a:srgbClr val="0F80EE"/>
      </a:hlink>
      <a:folHlink>
        <a:srgbClr val="1080EE"/>
      </a:folHlink>
    </a:clrScheme>
    <a:fontScheme name="Grandview">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noAutofit/>
      </a:bodyPr>
      <a:lstStyle>
        <a:defPPr algn="l">
          <a:defRPr sz="1500" dirty="0" smtClean="0">
            <a:latin typeface="Grandview" panose="020B0502040204020203"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df4ecc1-dfa4-474d-adc0-f795c9945782" xsi:nil="true"/>
    <lcf76f155ced4ddcb4097134ff3c332f xmlns="c07a74b5-69a7-4c8a-95f9-6b4a03cb0bd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C7EB41180C044D881C12516507B3F8" ma:contentTypeVersion="17" ma:contentTypeDescription="Create a new document." ma:contentTypeScope="" ma:versionID="e21393a74d9fd51f3fe5606ac80c3650">
  <xsd:schema xmlns:xsd="http://www.w3.org/2001/XMLSchema" xmlns:xs="http://www.w3.org/2001/XMLSchema" xmlns:p="http://schemas.microsoft.com/office/2006/metadata/properties" xmlns:ns2="c07a74b5-69a7-4c8a-95f9-6b4a03cb0bd0" xmlns:ns3="4c208f35-34f5-4c1b-9c9d-6afa76099eb9" xmlns:ns4="8df4ecc1-dfa4-474d-adc0-f795c9945782" targetNamespace="http://schemas.microsoft.com/office/2006/metadata/properties" ma:root="true" ma:fieldsID="00b0f774022a3f4540ff0bbf90c9f158" ns2:_="" ns3:_="" ns4:_="">
    <xsd:import namespace="c07a74b5-69a7-4c8a-95f9-6b4a03cb0bd0"/>
    <xsd:import namespace="4c208f35-34f5-4c1b-9c9d-6afa76099eb9"/>
    <xsd:import namespace="8df4ecc1-dfa4-474d-adc0-f795c994578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7a74b5-69a7-4c8a-95f9-6b4a03cb0bd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755be00-eece-4a55-a28c-0ca9f7787e2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208f35-34f5-4c1b-9c9d-6afa76099eb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df4ecc1-dfa4-474d-adc0-f795c9945782"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29bbf428-9028-400e-8e4d-d9aa10bf7661}" ma:internalName="TaxCatchAll" ma:showField="CatchAllData" ma:web="4c208f35-34f5-4c1b-9c9d-6afa76099e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7BAF99-4BE9-4386-B5E3-A32CA00775CF}">
  <ds:schemaRefs>
    <ds:schemaRef ds:uri="http://purl.org/dc/terms/"/>
    <ds:schemaRef ds:uri="http://purl.org/dc/elements/1.1/"/>
    <ds:schemaRef ds:uri="http://www.w3.org/XML/1998/namespace"/>
    <ds:schemaRef ds:uri="http://schemas.microsoft.com/office/infopath/2007/PartnerControls"/>
    <ds:schemaRef ds:uri="4c208f35-34f5-4c1b-9c9d-6afa76099eb9"/>
    <ds:schemaRef ds:uri="http://schemas.microsoft.com/office/2006/documentManagement/types"/>
    <ds:schemaRef ds:uri="http://schemas.microsoft.com/office/2006/metadata/properties"/>
    <ds:schemaRef ds:uri="c07a74b5-69a7-4c8a-95f9-6b4a03cb0bd0"/>
    <ds:schemaRef ds:uri="http://schemas.openxmlformats.org/package/2006/metadata/core-properties"/>
    <ds:schemaRef ds:uri="8df4ecc1-dfa4-474d-adc0-f795c9945782"/>
    <ds:schemaRef ds:uri="http://purl.org/dc/dcmitype/"/>
  </ds:schemaRefs>
</ds:datastoreItem>
</file>

<file path=customXml/itemProps2.xml><?xml version="1.0" encoding="utf-8"?>
<ds:datastoreItem xmlns:ds="http://schemas.openxmlformats.org/officeDocument/2006/customXml" ds:itemID="{DB8E0DCF-0128-4D97-B71C-A6C139E1612C}">
  <ds:schemaRefs>
    <ds:schemaRef ds:uri="http://schemas.microsoft.com/sharepoint/v3/contenttype/forms"/>
  </ds:schemaRefs>
</ds:datastoreItem>
</file>

<file path=customXml/itemProps3.xml><?xml version="1.0" encoding="utf-8"?>
<ds:datastoreItem xmlns:ds="http://schemas.openxmlformats.org/officeDocument/2006/customXml" ds:itemID="{2C7BBD96-EE60-494E-91A5-51ED5B24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7a74b5-69a7-4c8a-95f9-6b4a03cb0bd0"/>
    <ds:schemaRef ds:uri="4c208f35-34f5-4c1b-9c9d-6afa76099eb9"/>
    <ds:schemaRef ds:uri="8df4ecc1-dfa4-474d-adc0-f795c99457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27006</TotalTime>
  <Words>1738</Words>
  <Application>Microsoft Office PowerPoint</Application>
  <PresentationFormat>Widescreen</PresentationFormat>
  <Paragraphs>247</Paragraphs>
  <Slides>15</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楷体</vt:lpstr>
      <vt:lpstr>72 Black</vt:lpstr>
      <vt:lpstr>Amasis MT Pro Black</vt:lpstr>
      <vt:lpstr>Arial</vt:lpstr>
      <vt:lpstr>Bernard MT Condensed</vt:lpstr>
      <vt:lpstr>Calibri</vt:lpstr>
      <vt:lpstr>Century Gothic</vt:lpstr>
      <vt:lpstr>Grandview</vt:lpstr>
      <vt:lpstr>Wingdings</vt:lpstr>
      <vt:lpstr>Jabil</vt:lpstr>
      <vt:lpstr>Jabil FS2 Vendor Portal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APPENDIX</vt:lpstr>
      <vt:lpstr>Invoice Submission</vt:lpstr>
      <vt:lpstr>Invoice Requirements</vt:lpstr>
      <vt:lpstr>Invoice Requirements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Jabil Presentation</dc:title>
  <dc:subject/>
  <dc:creator>MingChing Lee</dc:creator>
  <cp:keywords/>
  <dc:description/>
  <cp:lastModifiedBy>Michael Moran2</cp:lastModifiedBy>
  <cp:revision>745</cp:revision>
  <cp:lastPrinted>2024-01-18T19:28:42Z</cp:lastPrinted>
  <dcterms:created xsi:type="dcterms:W3CDTF">2018-09-28T17:31:15Z</dcterms:created>
  <dcterms:modified xsi:type="dcterms:W3CDTF">2024-02-29T18:54:15Z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0x01010014C7EB41180C044D881C12516507B3F8</vt:lpwstr>
  </property>
  <property fmtid="{D5CDD505-2E9C-101B-9397-08002B2CF9AE}" pid="3" name="MediaServiceImageTags">
    <vt:lpwstr/>
  </property>
</Properties>
</file>