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3" r:id="rId2"/>
    <p:sldMasterId id="2147483654" r:id="rId3"/>
    <p:sldMasterId id="2147483655" r:id="rId4"/>
  </p:sldMasterIdLst>
  <p:notesMasterIdLst>
    <p:notesMasterId r:id="rId71"/>
  </p:notesMasterIdLst>
  <p:sldIdLst>
    <p:sldId id="256" r:id="rId5"/>
    <p:sldId id="391" r:id="rId6"/>
    <p:sldId id="257" r:id="rId7"/>
    <p:sldId id="392" r:id="rId8"/>
    <p:sldId id="393" r:id="rId9"/>
    <p:sldId id="394" r:id="rId10"/>
    <p:sldId id="395" r:id="rId11"/>
    <p:sldId id="396" r:id="rId12"/>
    <p:sldId id="397" r:id="rId13"/>
    <p:sldId id="398" r:id="rId14"/>
    <p:sldId id="399" r:id="rId15"/>
    <p:sldId id="400" r:id="rId16"/>
    <p:sldId id="401" r:id="rId17"/>
    <p:sldId id="403" r:id="rId18"/>
    <p:sldId id="402" r:id="rId19"/>
    <p:sldId id="404" r:id="rId20"/>
    <p:sldId id="405" r:id="rId21"/>
    <p:sldId id="406" r:id="rId22"/>
    <p:sldId id="407" r:id="rId23"/>
    <p:sldId id="408" r:id="rId24"/>
    <p:sldId id="409" r:id="rId25"/>
    <p:sldId id="411" r:id="rId26"/>
    <p:sldId id="413"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415" r:id="rId40"/>
    <p:sldId id="416" r:id="rId41"/>
    <p:sldId id="417" r:id="rId42"/>
    <p:sldId id="317" r:id="rId43"/>
    <p:sldId id="418" r:id="rId44"/>
    <p:sldId id="419" r:id="rId45"/>
    <p:sldId id="367" r:id="rId46"/>
    <p:sldId id="420" r:id="rId47"/>
    <p:sldId id="421" r:id="rId48"/>
    <p:sldId id="422" r:id="rId49"/>
    <p:sldId id="423" r:id="rId50"/>
    <p:sldId id="424" r:id="rId51"/>
    <p:sldId id="425" r:id="rId52"/>
    <p:sldId id="335" r:id="rId53"/>
    <p:sldId id="426" r:id="rId54"/>
    <p:sldId id="338" r:id="rId55"/>
    <p:sldId id="373" r:id="rId56"/>
    <p:sldId id="375" r:id="rId57"/>
    <p:sldId id="427" r:id="rId58"/>
    <p:sldId id="428" r:id="rId59"/>
    <p:sldId id="430" r:id="rId60"/>
    <p:sldId id="429" r:id="rId61"/>
    <p:sldId id="431" r:id="rId62"/>
    <p:sldId id="432" r:id="rId63"/>
    <p:sldId id="433" r:id="rId64"/>
    <p:sldId id="434" r:id="rId65"/>
    <p:sldId id="435" r:id="rId66"/>
    <p:sldId id="436" r:id="rId67"/>
    <p:sldId id="437" r:id="rId68"/>
    <p:sldId id="438" r:id="rId69"/>
    <p:sldId id="278" r:id="rId7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1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5" autoAdjust="0"/>
    <p:restoredTop sz="92832" autoAdjust="0"/>
  </p:normalViewPr>
  <p:slideViewPr>
    <p:cSldViewPr>
      <p:cViewPr varScale="1">
        <p:scale>
          <a:sx n="66" d="100"/>
          <a:sy n="66" d="100"/>
        </p:scale>
        <p:origin x="126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29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20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08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42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7381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766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524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680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19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349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726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858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260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306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202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877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45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063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833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01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468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325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6786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730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567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093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9733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6468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30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57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70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788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DB9D341F-FD0D-4F4B-B8D3-21654E51E733}" type="slidenum">
              <a:rPr lang="en-US" altLang="zh-CN"/>
              <a:pPr/>
              <a:t>42</a:t>
            </a:fld>
            <a:endParaRPr lang="en-US" altLang="zh-CN"/>
          </a:p>
        </p:txBody>
      </p:sp>
      <p:sp>
        <p:nvSpPr>
          <p:cNvPr id="194563" name="Rectangle 2"/>
          <p:cNvSpPr>
            <a:spLocks noGrp="1" noRot="1" noChangeAspect="1" noChangeArrowheads="1" noTextEdit="1"/>
          </p:cNvSpPr>
          <p:nvPr>
            <p:ph type="sldImg"/>
          </p:nvPr>
        </p:nvSpPr>
        <p:spPr>
          <a:xfrm>
            <a:off x="1154113" y="693738"/>
            <a:ext cx="4552950" cy="3414712"/>
          </a:xfrm>
          <a:ln/>
        </p:spPr>
      </p:sp>
      <p:sp>
        <p:nvSpPr>
          <p:cNvPr id="194564" name="Rectangle 3"/>
          <p:cNvSpPr>
            <a:spLocks noGrp="1" noChangeArrowheads="1"/>
          </p:cNvSpPr>
          <p:nvPr>
            <p:ph type="body" idx="1"/>
          </p:nvPr>
        </p:nvSpPr>
        <p:spPr>
          <a:xfrm>
            <a:off x="914400" y="4344025"/>
            <a:ext cx="5029200" cy="4116049"/>
          </a:xfrm>
          <a:noFill/>
          <a:ln/>
        </p:spPr>
        <p:txBody>
          <a:bodyPr/>
          <a:lstStyle/>
          <a:p>
            <a:pPr eaLnBrk="1" hangingPunct="1"/>
            <a:endParaRPr lang="zh-CN"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855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313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230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5780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4607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1193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791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458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399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7743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990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462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674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82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643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1618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4633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0558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4508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6524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93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183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86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7099807" y="6538912"/>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title"/>
          </p:nvPr>
        </p:nvSpPr>
        <p:spPr>
          <a:xfrm>
            <a:off x="4393344" y="1736366"/>
            <a:ext cx="4497197" cy="2086230"/>
          </a:xfrm>
          <a:prstGeom prst="rect">
            <a:avLst/>
          </a:prstGeom>
          <a:noFill/>
          <a:ln>
            <a:noFill/>
          </a:ln>
        </p:spPr>
        <p:txBody>
          <a:bodyPr lIns="91425" tIns="91425" rIns="91425" bIns="91425" anchor="b" anchorCtr="0"/>
          <a:lstStyle>
            <a:lvl1pPr algn="l"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4393344" y="4081757"/>
            <a:ext cx="4497196" cy="11791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5916"/>
            <a:ext cx="8229600" cy="1000125"/>
          </a:xfrm>
          <a:prstGeom prst="rect">
            <a:avLst/>
          </a:prstGeom>
          <a:noFill/>
          <a:ln>
            <a:noFill/>
          </a:ln>
        </p:spPr>
        <p:txBody>
          <a:bodyPr lIns="91425" tIns="91425" rIns="91425" bIns="91425" anchor="ctr" anchorCtr="0"/>
          <a:lstStyle>
            <a:lvl1pPr algn="l"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41300" algn="l" rtl="0">
              <a:spcBef>
                <a:spcPts val="320"/>
              </a:spcBef>
              <a:buClr>
                <a:srgbClr val="7F7F7F"/>
              </a:buClr>
              <a:buFont typeface="Arial"/>
              <a:buChar char="•"/>
              <a:defRPr/>
            </a:lvl1pPr>
            <a:lvl2pPr marL="742950" indent="-196850" algn="l" rtl="0">
              <a:spcBef>
                <a:spcPts val="280"/>
              </a:spcBef>
              <a:buClr>
                <a:srgbClr val="7F7F7F"/>
              </a:buClr>
              <a:buFont typeface="Arial"/>
              <a:buChar char="–"/>
              <a:defRPr/>
            </a:lvl2pPr>
            <a:lvl3pPr marL="1143000" indent="-152400" algn="l" rtl="0">
              <a:spcBef>
                <a:spcPts val="240"/>
              </a:spcBef>
              <a:buClr>
                <a:srgbClr val="7F7F7F"/>
              </a:buClr>
              <a:buFont typeface="Arial"/>
              <a:buChar char="•"/>
              <a:defRPr/>
            </a:lvl3pPr>
            <a:lvl4pPr marL="1600200" indent="-158750" algn="l" rtl="0">
              <a:spcBef>
                <a:spcPts val="220"/>
              </a:spcBef>
              <a:buClr>
                <a:srgbClr val="7F7F7F"/>
              </a:buClr>
              <a:buFont typeface="Arial"/>
              <a:buChar char="–"/>
              <a:defRPr/>
            </a:lvl4pPr>
            <a:lvl5pPr marL="2057400" indent="-158750" algn="l" rtl="0">
              <a:spcBef>
                <a:spcPts val="220"/>
              </a:spcBef>
              <a:buClr>
                <a:srgbClr val="7F7F7F"/>
              </a:buClr>
              <a:buFont typeface="Arial"/>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7602334" y="6492642"/>
            <a:ext cx="154654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697591" y="274637"/>
            <a:ext cx="6989207" cy="1143000"/>
          </a:xfrm>
          <a:prstGeom prst="rect">
            <a:avLst/>
          </a:prstGeom>
          <a:noFill/>
          <a:ln>
            <a:noFill/>
          </a:ln>
        </p:spPr>
        <p:txBody>
          <a:bodyPr lIns="91425" tIns="91425" rIns="91425" bIns="91425" anchor="t" anchorCtr="0"/>
          <a:lstStyle>
            <a:lvl1pPr algn="l" rtl="0">
              <a:spcBef>
                <a:spcPts val="0"/>
              </a:spcBef>
              <a:buClr>
                <a:srgbClr val="005288"/>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1697591" y="1600200"/>
            <a:ext cx="6989207" cy="4525963"/>
          </a:xfrm>
          <a:prstGeom prst="rect">
            <a:avLst/>
          </a:prstGeom>
          <a:noFill/>
          <a:ln>
            <a:noFill/>
          </a:ln>
        </p:spPr>
        <p:txBody>
          <a:bodyPr lIns="91425" tIns="91425" rIns="91425" bIns="91425" anchor="t" anchorCtr="0"/>
          <a:lstStyle>
            <a:lvl1pPr marL="342900" indent="-241300" algn="l" rtl="0">
              <a:spcBef>
                <a:spcPts val="320"/>
              </a:spcBef>
              <a:buClr>
                <a:srgbClr val="7F7F7F"/>
              </a:buClr>
              <a:buFont typeface="Arial"/>
              <a:buChar char="•"/>
              <a:defRPr/>
            </a:lvl1pPr>
            <a:lvl2pPr marL="742950" indent="-196850" algn="l" rtl="0">
              <a:spcBef>
                <a:spcPts val="280"/>
              </a:spcBef>
              <a:buClr>
                <a:srgbClr val="7F7F7F"/>
              </a:buClr>
              <a:buFont typeface="Arial"/>
              <a:buChar char="–"/>
              <a:defRPr/>
            </a:lvl2pPr>
            <a:lvl3pPr marL="1143000" indent="-152400" algn="l" rtl="0">
              <a:spcBef>
                <a:spcPts val="240"/>
              </a:spcBef>
              <a:buClr>
                <a:srgbClr val="7F7F7F"/>
              </a:buClr>
              <a:buFont typeface="Arial"/>
              <a:buChar char="•"/>
              <a:defRPr/>
            </a:lvl3pPr>
            <a:lvl4pPr marL="1600200" indent="-158750" algn="l" rtl="0">
              <a:spcBef>
                <a:spcPts val="220"/>
              </a:spcBef>
              <a:buClr>
                <a:srgbClr val="7F7F7F"/>
              </a:buClr>
              <a:buFont typeface="Arial"/>
              <a:buChar char="–"/>
              <a:defRPr/>
            </a:lvl4pPr>
            <a:lvl5pPr marL="2057400" indent="-158750" algn="l" rtl="0">
              <a:spcBef>
                <a:spcPts val="220"/>
              </a:spcBef>
              <a:buClr>
                <a:srgbClr val="7F7F7F"/>
              </a:buClr>
              <a:buFont typeface="Arial"/>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47" name="Shape 47"/>
          <p:cNvSpPr txBox="1">
            <a:spLocks noGrp="1"/>
          </p:cNvSpPr>
          <p:nvPr>
            <p:ph type="dt" idx="10"/>
          </p:nvPr>
        </p:nvSpPr>
        <p:spPr>
          <a:xfrm>
            <a:off x="1697591" y="6356350"/>
            <a:ext cx="893207"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ftr" idx="11"/>
          </p:nvPr>
        </p:nvSpPr>
        <p:spPr>
          <a:xfrm>
            <a:off x="361663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8128764" y="6492875"/>
            <a:ext cx="10152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196890"/>
            <a:ext cx="8229600" cy="1143000"/>
          </a:xfrm>
          <a:prstGeom prst="rect">
            <a:avLst/>
          </a:prstGeom>
          <a:noFill/>
          <a:ln>
            <a:noFill/>
          </a:ln>
        </p:spPr>
        <p:txBody>
          <a:bodyPr lIns="91425" tIns="91425" rIns="91425" bIns="91425" anchor="t" anchorCtr="0"/>
          <a:lstStyle>
            <a:lvl1pPr algn="l"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457200" y="1600200"/>
            <a:ext cx="8229600" cy="3368195"/>
          </a:xfrm>
          <a:prstGeom prst="rect">
            <a:avLst/>
          </a:prstGeom>
          <a:noFill/>
          <a:ln>
            <a:noFill/>
          </a:ln>
        </p:spPr>
        <p:txBody>
          <a:bodyPr lIns="91425" tIns="91425" rIns="91425" bIns="91425" anchor="t" anchorCtr="0"/>
          <a:lstStyle>
            <a:lvl1pPr marL="342900" indent="-190500" algn="l" rtl="0">
              <a:spcBef>
                <a:spcPts val="480"/>
              </a:spcBef>
              <a:buClr>
                <a:srgbClr val="D8D8D8"/>
              </a:buClr>
              <a:buFont typeface="Arial"/>
              <a:buChar char="•"/>
              <a:defRPr/>
            </a:lvl1pPr>
            <a:lvl2pPr marL="742950" indent="-158750" algn="l" rtl="0">
              <a:spcBef>
                <a:spcPts val="400"/>
              </a:spcBef>
              <a:buClr>
                <a:srgbClr val="D8D8D8"/>
              </a:buClr>
              <a:buFont typeface="Arial"/>
              <a:buChar char="–"/>
              <a:defRPr/>
            </a:lvl2pPr>
            <a:lvl3pPr marL="1143000" indent="-114300" algn="l" rtl="0">
              <a:spcBef>
                <a:spcPts val="360"/>
              </a:spcBef>
              <a:buClr>
                <a:srgbClr val="D8D8D8"/>
              </a:buClr>
              <a:buFont typeface="Arial"/>
              <a:buChar char="•"/>
              <a:defRPr/>
            </a:lvl3pPr>
            <a:lvl4pPr marL="1600200" indent="-127000" algn="l" rtl="0">
              <a:spcBef>
                <a:spcPts val="320"/>
              </a:spcBef>
              <a:buClr>
                <a:srgbClr val="D8D8D8"/>
              </a:buClr>
              <a:buFont typeface="Arial"/>
              <a:buChar char="–"/>
              <a:defRPr/>
            </a:lvl4pPr>
            <a:lvl5pPr marL="2057400" indent="-127000" algn="l" rtl="0">
              <a:spcBef>
                <a:spcPts val="320"/>
              </a:spcBef>
              <a:buClr>
                <a:srgbClr val="D8D8D8"/>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7689100" y="6538912"/>
            <a:ext cx="154654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3"/>
          <a:srcRect/>
          <a:stretch/>
        </p:blipFill>
        <p:spPr>
          <a:xfrm>
            <a:off x="0" y="0"/>
            <a:ext cx="9233407" cy="6925055"/>
          </a:xfrm>
          <a:prstGeom prst="rect">
            <a:avLst/>
          </a:prstGeom>
          <a:noFill/>
          <a:ln>
            <a:noFill/>
          </a:ln>
        </p:spPr>
      </p:pic>
      <p:sp>
        <p:nvSpPr>
          <p:cNvPr id="10" name="Shape 10"/>
          <p:cNvSpPr txBox="1">
            <a:spLocks noGrp="1"/>
          </p:cNvSpPr>
          <p:nvPr>
            <p:ph type="title"/>
          </p:nvPr>
        </p:nvSpPr>
        <p:spPr>
          <a:xfrm>
            <a:off x="4393344" y="1736366"/>
            <a:ext cx="4497197" cy="2086230"/>
          </a:xfrm>
          <a:prstGeom prst="rect">
            <a:avLst/>
          </a:prstGeom>
          <a:noFill/>
          <a:ln>
            <a:noFill/>
          </a:ln>
        </p:spPr>
        <p:txBody>
          <a:bodyPr lIns="91425" tIns="91425" rIns="91425" bIns="91425" anchor="b" anchorCtr="0"/>
          <a:lstStyle>
            <a:lvl1pPr marL="0" marR="0" indent="0" algn="l" rtl="0">
              <a:spcBef>
                <a:spcPts val="0"/>
              </a:spcBef>
              <a:buClr>
                <a:schemeClr val="lt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4393344" y="4081757"/>
            <a:ext cx="4497196" cy="1179174"/>
          </a:xfrm>
          <a:prstGeom prst="rect">
            <a:avLst/>
          </a:prstGeom>
          <a:noFill/>
          <a:ln>
            <a:noFill/>
          </a:ln>
        </p:spPr>
        <p:txBody>
          <a:bodyPr lIns="91425" tIns="91425" rIns="91425" bIns="91425" anchor="t" anchorCtr="0"/>
          <a:lstStyle>
            <a:lvl1pPr marL="342900" marR="0" indent="-342900" algn="l" rtl="0">
              <a:spcBef>
                <a:spcPts val="360"/>
              </a:spcBef>
              <a:buClr>
                <a:srgbClr val="BFBFBF"/>
              </a:buClr>
              <a:buFont typeface="Arial"/>
              <a:buNone/>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pic>
        <p:nvPicPr>
          <p:cNvPr id="14" name="Shape 14"/>
          <p:cNvPicPr preferRelativeResize="0"/>
          <p:nvPr/>
        </p:nvPicPr>
        <p:blipFill rotWithShape="1">
          <a:blip r:embed="rId4"/>
          <a:srcRect/>
          <a:stretch/>
        </p:blipFill>
        <p:spPr>
          <a:xfrm>
            <a:off x="701883" y="1736366"/>
            <a:ext cx="2733731" cy="580918"/>
          </a:xfrm>
          <a:prstGeom prst="rect">
            <a:avLst/>
          </a:prstGeom>
          <a:noFill/>
          <a:ln>
            <a:noFill/>
          </a:ln>
        </p:spPr>
      </p:pic>
      <p:sp>
        <p:nvSpPr>
          <p:cNvPr id="15" name="Shape 15"/>
          <p:cNvSpPr txBox="1">
            <a:spLocks noGrp="1"/>
          </p:cNvSpPr>
          <p:nvPr>
            <p:ph type="sldNum" idx="12"/>
          </p:nvPr>
        </p:nvSpPr>
        <p:spPr>
          <a:xfrm>
            <a:off x="7686864" y="6538912"/>
            <a:ext cx="154654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3"/>
          <a:srcRect/>
          <a:stretch/>
        </p:blipFill>
        <p:spPr>
          <a:xfrm>
            <a:off x="0" y="0"/>
            <a:ext cx="9144000" cy="995363"/>
          </a:xfrm>
          <a:prstGeom prst="rect">
            <a:avLst/>
          </a:prstGeom>
          <a:noFill/>
          <a:ln>
            <a:noFill/>
          </a:ln>
        </p:spPr>
      </p:pic>
      <p:sp>
        <p:nvSpPr>
          <p:cNvPr id="24" name="Shape 24"/>
          <p:cNvSpPr txBox="1">
            <a:spLocks noGrp="1"/>
          </p:cNvSpPr>
          <p:nvPr>
            <p:ph type="title"/>
          </p:nvPr>
        </p:nvSpPr>
        <p:spPr>
          <a:xfrm>
            <a:off x="457200" y="25916"/>
            <a:ext cx="8229600" cy="1000125"/>
          </a:xfrm>
          <a:prstGeom prst="rect">
            <a:avLst/>
          </a:prstGeom>
          <a:noFill/>
          <a:ln>
            <a:noFill/>
          </a:ln>
        </p:spPr>
        <p:txBody>
          <a:bodyPr lIns="91425" tIns="91425" rIns="91425" bIns="91425" anchor="ctr" anchorCtr="0"/>
          <a:lstStyle>
            <a:lvl1pPr marL="0" marR="0" indent="0" algn="l" rtl="0">
              <a:spcBef>
                <a:spcPts val="0"/>
              </a:spcBef>
              <a:buClr>
                <a:schemeClr val="lt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41300" algn="l" rtl="0">
              <a:spcBef>
                <a:spcPts val="320"/>
              </a:spcBef>
              <a:buClr>
                <a:srgbClr val="7F7F7F"/>
              </a:buClr>
              <a:buFont typeface="Arial"/>
              <a:buChar char="•"/>
              <a:defRPr/>
            </a:lvl1pPr>
            <a:lvl2pPr marL="742950" marR="0" indent="-196850" algn="l" rtl="0">
              <a:spcBef>
                <a:spcPts val="280"/>
              </a:spcBef>
              <a:buClr>
                <a:srgbClr val="7F7F7F"/>
              </a:buClr>
              <a:buFont typeface="Arial"/>
              <a:buChar char="–"/>
              <a:defRPr/>
            </a:lvl2pPr>
            <a:lvl3pPr marL="1143000" marR="0" indent="-152400" algn="l" rtl="0">
              <a:spcBef>
                <a:spcPts val="240"/>
              </a:spcBef>
              <a:buClr>
                <a:srgbClr val="7F7F7F"/>
              </a:buClr>
              <a:buFont typeface="Arial"/>
              <a:buChar char="•"/>
              <a:defRPr/>
            </a:lvl3pPr>
            <a:lvl4pPr marL="1600200" marR="0" indent="-158750" algn="l" rtl="0">
              <a:spcBef>
                <a:spcPts val="220"/>
              </a:spcBef>
              <a:buClr>
                <a:srgbClr val="7F7F7F"/>
              </a:buClr>
              <a:buFont typeface="Arial"/>
              <a:buChar char="–"/>
              <a:defRPr/>
            </a:lvl4pPr>
            <a:lvl5pPr marL="2057400" marR="0" indent="-158750" algn="l" rtl="0">
              <a:spcBef>
                <a:spcPts val="220"/>
              </a:spcBef>
              <a:buClr>
                <a:srgbClr val="7F7F7F"/>
              </a:buClr>
              <a:buFont typeface="Arial"/>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7602334" y="6492642"/>
            <a:ext cx="154654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pic>
        <p:nvPicPr>
          <p:cNvPr id="29" name="Shape 29"/>
          <p:cNvPicPr preferRelativeResize="0"/>
          <p:nvPr/>
        </p:nvPicPr>
        <p:blipFill rotWithShape="1">
          <a:blip r:embed="rId4"/>
          <a:srcRect/>
          <a:stretch/>
        </p:blipFill>
        <p:spPr>
          <a:xfrm>
            <a:off x="7435622" y="6395223"/>
            <a:ext cx="1264135" cy="2268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3"/>
          <a:srcRect/>
          <a:stretch/>
        </p:blipFill>
        <p:spPr>
          <a:xfrm>
            <a:off x="0" y="0"/>
            <a:ext cx="1390469" cy="6867143"/>
          </a:xfrm>
          <a:prstGeom prst="rect">
            <a:avLst/>
          </a:prstGeom>
          <a:noFill/>
          <a:ln>
            <a:noFill/>
          </a:ln>
        </p:spPr>
      </p:pic>
      <p:sp>
        <p:nvSpPr>
          <p:cNvPr id="38" name="Shape 38"/>
          <p:cNvSpPr txBox="1">
            <a:spLocks noGrp="1"/>
          </p:cNvSpPr>
          <p:nvPr>
            <p:ph type="title"/>
          </p:nvPr>
        </p:nvSpPr>
        <p:spPr>
          <a:xfrm>
            <a:off x="1697591" y="274637"/>
            <a:ext cx="6989207" cy="1143000"/>
          </a:xfrm>
          <a:prstGeom prst="rect">
            <a:avLst/>
          </a:prstGeom>
          <a:noFill/>
          <a:ln>
            <a:noFill/>
          </a:ln>
        </p:spPr>
        <p:txBody>
          <a:bodyPr lIns="91425" tIns="91425" rIns="91425" bIns="91425" anchor="t" anchorCtr="0"/>
          <a:lstStyle>
            <a:lvl1pPr marL="0" marR="0" indent="0" algn="l" rtl="0">
              <a:spcBef>
                <a:spcPts val="0"/>
              </a:spcBef>
              <a:buClr>
                <a:srgbClr val="005288"/>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9" name="Shape 39"/>
          <p:cNvSpPr txBox="1">
            <a:spLocks noGrp="1"/>
          </p:cNvSpPr>
          <p:nvPr>
            <p:ph type="body" idx="1"/>
          </p:nvPr>
        </p:nvSpPr>
        <p:spPr>
          <a:xfrm>
            <a:off x="1697591" y="1600200"/>
            <a:ext cx="6989207" cy="4525963"/>
          </a:xfrm>
          <a:prstGeom prst="rect">
            <a:avLst/>
          </a:prstGeom>
          <a:noFill/>
          <a:ln>
            <a:noFill/>
          </a:ln>
        </p:spPr>
        <p:txBody>
          <a:bodyPr lIns="91425" tIns="91425" rIns="91425" bIns="91425" anchor="t" anchorCtr="0"/>
          <a:lstStyle>
            <a:lvl1pPr marL="342900" marR="0" indent="-241300" algn="l" rtl="0">
              <a:spcBef>
                <a:spcPts val="320"/>
              </a:spcBef>
              <a:buClr>
                <a:srgbClr val="7F7F7F"/>
              </a:buClr>
              <a:buFont typeface="Arial"/>
              <a:buChar char="•"/>
              <a:defRPr/>
            </a:lvl1pPr>
            <a:lvl2pPr marL="742950" marR="0" indent="-196850" algn="l" rtl="0">
              <a:spcBef>
                <a:spcPts val="280"/>
              </a:spcBef>
              <a:buClr>
                <a:srgbClr val="7F7F7F"/>
              </a:buClr>
              <a:buFont typeface="Arial"/>
              <a:buChar char="–"/>
              <a:defRPr/>
            </a:lvl2pPr>
            <a:lvl3pPr marL="1143000" marR="0" indent="-152400" algn="l" rtl="0">
              <a:spcBef>
                <a:spcPts val="240"/>
              </a:spcBef>
              <a:buClr>
                <a:srgbClr val="7F7F7F"/>
              </a:buClr>
              <a:buFont typeface="Arial"/>
              <a:buChar char="•"/>
              <a:defRPr/>
            </a:lvl3pPr>
            <a:lvl4pPr marL="1600200" marR="0" indent="-158750" algn="l" rtl="0">
              <a:spcBef>
                <a:spcPts val="220"/>
              </a:spcBef>
              <a:buClr>
                <a:srgbClr val="7F7F7F"/>
              </a:buClr>
              <a:buFont typeface="Arial"/>
              <a:buChar char="–"/>
              <a:defRPr/>
            </a:lvl4pPr>
            <a:lvl5pPr marL="2057400" marR="0" indent="-158750" algn="l" rtl="0">
              <a:spcBef>
                <a:spcPts val="220"/>
              </a:spcBef>
              <a:buClr>
                <a:srgbClr val="7F7F7F"/>
              </a:buClr>
              <a:buFont typeface="Arial"/>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40" name="Shape 40"/>
          <p:cNvSpPr txBox="1">
            <a:spLocks noGrp="1"/>
          </p:cNvSpPr>
          <p:nvPr>
            <p:ph type="dt" idx="10"/>
          </p:nvPr>
        </p:nvSpPr>
        <p:spPr>
          <a:xfrm>
            <a:off x="1697591" y="6356350"/>
            <a:ext cx="893207"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61663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8128764" y="6492875"/>
            <a:ext cx="10152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pic>
        <p:nvPicPr>
          <p:cNvPr id="43" name="Shape 43"/>
          <p:cNvPicPr preferRelativeResize="0"/>
          <p:nvPr/>
        </p:nvPicPr>
        <p:blipFill rotWithShape="1">
          <a:blip r:embed="rId4"/>
          <a:srcRect/>
          <a:stretch/>
        </p:blipFill>
        <p:spPr>
          <a:xfrm>
            <a:off x="7435622" y="6395223"/>
            <a:ext cx="1264135" cy="2268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3"/>
          <a:srcRect/>
          <a:stretch/>
        </p:blipFill>
        <p:spPr>
          <a:xfrm>
            <a:off x="0" y="0"/>
            <a:ext cx="9233407" cy="6925055"/>
          </a:xfrm>
          <a:prstGeom prst="rect">
            <a:avLst/>
          </a:prstGeom>
          <a:noFill/>
          <a:ln>
            <a:noFill/>
          </a:ln>
        </p:spPr>
      </p:pic>
      <p:sp>
        <p:nvSpPr>
          <p:cNvPr id="52" name="Shape 52"/>
          <p:cNvSpPr txBox="1">
            <a:spLocks noGrp="1"/>
          </p:cNvSpPr>
          <p:nvPr>
            <p:ph type="title"/>
          </p:nvPr>
        </p:nvSpPr>
        <p:spPr>
          <a:xfrm>
            <a:off x="457200" y="196890"/>
            <a:ext cx="8229600" cy="1143000"/>
          </a:xfrm>
          <a:prstGeom prst="rect">
            <a:avLst/>
          </a:prstGeom>
          <a:noFill/>
          <a:ln>
            <a:noFill/>
          </a:ln>
        </p:spPr>
        <p:txBody>
          <a:bodyPr lIns="91425" tIns="91425" rIns="91425" bIns="91425" anchor="t" anchorCtr="0"/>
          <a:lstStyle>
            <a:lvl1pPr marL="0" marR="0" indent="0" algn="l" rtl="0">
              <a:spcBef>
                <a:spcPts val="0"/>
              </a:spcBef>
              <a:buClr>
                <a:schemeClr val="lt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3" name="Shape 53"/>
          <p:cNvSpPr txBox="1">
            <a:spLocks noGrp="1"/>
          </p:cNvSpPr>
          <p:nvPr>
            <p:ph type="body" idx="1"/>
          </p:nvPr>
        </p:nvSpPr>
        <p:spPr>
          <a:xfrm>
            <a:off x="457200" y="1600200"/>
            <a:ext cx="8229600" cy="3368195"/>
          </a:xfrm>
          <a:prstGeom prst="rect">
            <a:avLst/>
          </a:prstGeom>
          <a:noFill/>
          <a:ln>
            <a:noFill/>
          </a:ln>
        </p:spPr>
        <p:txBody>
          <a:bodyPr lIns="91425" tIns="91425" rIns="91425" bIns="91425" anchor="t" anchorCtr="0"/>
          <a:lstStyle>
            <a:lvl1pPr marL="342900" marR="0" indent="-190500" algn="l" rtl="0">
              <a:spcBef>
                <a:spcPts val="480"/>
              </a:spcBef>
              <a:buClr>
                <a:srgbClr val="D8D8D8"/>
              </a:buClr>
              <a:buFont typeface="Arial"/>
              <a:buChar char="•"/>
              <a:defRPr/>
            </a:lvl1pPr>
            <a:lvl2pPr marL="742950" marR="0" indent="-158750" algn="l" rtl="0">
              <a:spcBef>
                <a:spcPts val="400"/>
              </a:spcBef>
              <a:buClr>
                <a:srgbClr val="D8D8D8"/>
              </a:buClr>
              <a:buFont typeface="Arial"/>
              <a:buChar char="–"/>
              <a:defRPr/>
            </a:lvl2pPr>
            <a:lvl3pPr marL="1143000" marR="0" indent="-114300" algn="l" rtl="0">
              <a:spcBef>
                <a:spcPts val="360"/>
              </a:spcBef>
              <a:buClr>
                <a:srgbClr val="D8D8D8"/>
              </a:buClr>
              <a:buFont typeface="Arial"/>
              <a:buChar char="•"/>
              <a:defRPr/>
            </a:lvl3pPr>
            <a:lvl4pPr marL="1600200" marR="0" indent="-127000" algn="l" rtl="0">
              <a:spcBef>
                <a:spcPts val="320"/>
              </a:spcBef>
              <a:buClr>
                <a:srgbClr val="D8D8D8"/>
              </a:buClr>
              <a:buFont typeface="Arial"/>
              <a:buChar char="–"/>
              <a:defRPr/>
            </a:lvl4pPr>
            <a:lvl5pPr marL="2057400" marR="0" indent="-127000" algn="l" rtl="0">
              <a:spcBef>
                <a:spcPts val="320"/>
              </a:spcBef>
              <a:buClr>
                <a:srgbClr val="D8D8D8"/>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pic>
        <p:nvPicPr>
          <p:cNvPr id="56" name="Shape 56"/>
          <p:cNvPicPr preferRelativeResize="0"/>
          <p:nvPr/>
        </p:nvPicPr>
        <p:blipFill rotWithShape="1">
          <a:blip r:embed="rId4"/>
          <a:srcRect/>
          <a:stretch/>
        </p:blipFill>
        <p:spPr>
          <a:xfrm>
            <a:off x="7431067" y="6378630"/>
            <a:ext cx="1266760" cy="269186"/>
          </a:xfrm>
          <a:prstGeom prst="rect">
            <a:avLst/>
          </a:prstGeom>
          <a:noFill/>
          <a:ln>
            <a:noFill/>
          </a:ln>
        </p:spPr>
      </p:pic>
      <p:sp>
        <p:nvSpPr>
          <p:cNvPr id="57" name="Shape 57"/>
          <p:cNvSpPr txBox="1">
            <a:spLocks noGrp="1"/>
          </p:cNvSpPr>
          <p:nvPr>
            <p:ph type="sldNum" idx="12"/>
          </p:nvPr>
        </p:nvSpPr>
        <p:spPr>
          <a:xfrm>
            <a:off x="7686864" y="6538912"/>
            <a:ext cx="154654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762000" y="1736366"/>
            <a:ext cx="8128540" cy="2086230"/>
          </a:xfrm>
          <a:prstGeom prst="rect">
            <a:avLst/>
          </a:prstGeom>
          <a:noFill/>
          <a:ln>
            <a:noFill/>
          </a:ln>
        </p:spPr>
        <p:txBody>
          <a:bodyPr lIns="91425" tIns="45700" rIns="91425" bIns="45700" anchor="b" anchorCtr="0">
            <a:noAutofit/>
          </a:bodyPr>
          <a:lstStyle/>
          <a:p>
            <a:pPr lvl="0">
              <a:buSzPct val="25000"/>
            </a:pPr>
            <a:r>
              <a:rPr lang="en-US" altLang="zh-CN" sz="3600" b="1" dirty="0">
                <a:solidFill>
                  <a:schemeClr val="bg1"/>
                </a:solidFill>
                <a:ea typeface="SimSun" pitchFamily="2" charset="-122"/>
              </a:rPr>
              <a:t>Jabil Production Parts Approval Process </a:t>
            </a:r>
            <a:r>
              <a:rPr lang="en-US" sz="3600" b="1" i="0" u="none" strike="noStrike" cap="none" baseline="0" dirty="0">
                <a:solidFill>
                  <a:schemeClr val="bg1"/>
                </a:solidFill>
                <a:latin typeface="Arial"/>
                <a:ea typeface="Arial"/>
                <a:cs typeface="Arial"/>
                <a:sym typeface="Arial"/>
              </a:rPr>
              <a:t>Introduction</a:t>
            </a:r>
          </a:p>
        </p:txBody>
      </p:sp>
      <p:sp>
        <p:nvSpPr>
          <p:cNvPr id="3" name="TextBox 1">
            <a:extLst>
              <a:ext uri="{FF2B5EF4-FFF2-40B4-BE49-F238E27FC236}">
                <a16:creationId xmlns:a16="http://schemas.microsoft.com/office/drawing/2014/main" id="{8EBBA6F7-028E-4FE6-9616-DF2393827BE6}"/>
              </a:ext>
            </a:extLst>
          </p:cNvPr>
          <p:cNvSpPr txBox="1"/>
          <p:nvPr/>
        </p:nvSpPr>
        <p:spPr bwMode="auto">
          <a:xfrm>
            <a:off x="762000" y="5486400"/>
            <a:ext cx="5327812" cy="861774"/>
          </a:xfrm>
          <a:prstGeom prst="rect">
            <a:avLst/>
          </a:prstGeom>
          <a:noFill/>
          <a:ln w="12700" cap="sq" algn="ctr">
            <a:noFill/>
            <a:miter lim="800000"/>
            <a:headEnd/>
            <a:tailEnd/>
          </a:ln>
          <a:effectLst/>
        </p:spPr>
        <p:txBody>
          <a:bodyPr wrap="square" rtlCol="0" anchor="t" anchorCtr="0">
            <a:spAutoFit/>
          </a:bodyPr>
          <a:lstStyle/>
          <a:p>
            <a:pPr>
              <a:spcBef>
                <a:spcPts val="1200"/>
              </a:spcBef>
            </a:pPr>
            <a:r>
              <a:rPr lang="en-US" altLang="zh-CN" sz="2000" b="1" dirty="0">
                <a:solidFill>
                  <a:schemeClr val="bg1"/>
                </a:solidFill>
              </a:rPr>
              <a:t>Risk Office | Regulatory Compliance Team</a:t>
            </a:r>
          </a:p>
          <a:p>
            <a:pPr>
              <a:spcBef>
                <a:spcPts val="1200"/>
              </a:spcBef>
            </a:pPr>
            <a:r>
              <a:rPr lang="en-US" altLang="zh-CN" sz="2000" b="1" dirty="0">
                <a:solidFill>
                  <a:schemeClr val="bg1"/>
                </a:solidFill>
              </a:rPr>
              <a:t>George Zhou</a:t>
            </a:r>
            <a:endParaRPr lang="en-US" altLang="zh-CN" sz="2000" dirty="0">
              <a:solidFill>
                <a:schemeClr val="bg1"/>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rPr>
              <a:t>General Jabil PPAP Requirements</a:t>
            </a:r>
            <a:endParaRPr lang="en-US" altLang="zh-CN" sz="2800" dirty="0">
              <a:solidFill>
                <a:schemeClr val="bg1"/>
              </a:solidFill>
              <a:latin typeface="+mn-lt"/>
              <a:ea typeface="Cambria"/>
              <a:cs typeface="Cambria"/>
              <a:sym typeface="Cambria"/>
            </a:endParaRPr>
          </a:p>
        </p:txBody>
      </p:sp>
      <p:graphicFrame>
        <p:nvGraphicFramePr>
          <p:cNvPr id="22" name="表格 21"/>
          <p:cNvGraphicFramePr>
            <a:graphicFrameLocks noGrp="1"/>
          </p:cNvGraphicFramePr>
          <p:nvPr>
            <p:extLst>
              <p:ext uri="{D42A27DB-BD31-4B8C-83A1-F6EECF244321}">
                <p14:modId xmlns:p14="http://schemas.microsoft.com/office/powerpoint/2010/main" val="1552605989"/>
              </p:ext>
            </p:extLst>
          </p:nvPr>
        </p:nvGraphicFramePr>
        <p:xfrm>
          <a:off x="228601" y="1423908"/>
          <a:ext cx="7086599" cy="4900692"/>
        </p:xfrm>
        <a:graphic>
          <a:graphicData uri="http://schemas.openxmlformats.org/drawingml/2006/table">
            <a:tbl>
              <a:tblPr/>
              <a:tblGrid>
                <a:gridCol w="382894">
                  <a:extLst>
                    <a:ext uri="{9D8B030D-6E8A-4147-A177-3AD203B41FA5}">
                      <a16:colId xmlns:a16="http://schemas.microsoft.com/office/drawing/2014/main" val="20000"/>
                    </a:ext>
                  </a:extLst>
                </a:gridCol>
                <a:gridCol w="2880957">
                  <a:extLst>
                    <a:ext uri="{9D8B030D-6E8A-4147-A177-3AD203B41FA5}">
                      <a16:colId xmlns:a16="http://schemas.microsoft.com/office/drawing/2014/main" val="20001"/>
                    </a:ext>
                  </a:extLst>
                </a:gridCol>
                <a:gridCol w="765785">
                  <a:extLst>
                    <a:ext uri="{9D8B030D-6E8A-4147-A177-3AD203B41FA5}">
                      <a16:colId xmlns:a16="http://schemas.microsoft.com/office/drawing/2014/main" val="20002"/>
                    </a:ext>
                  </a:extLst>
                </a:gridCol>
                <a:gridCol w="765785">
                  <a:extLst>
                    <a:ext uri="{9D8B030D-6E8A-4147-A177-3AD203B41FA5}">
                      <a16:colId xmlns:a16="http://schemas.microsoft.com/office/drawing/2014/main" val="20003"/>
                    </a:ext>
                  </a:extLst>
                </a:gridCol>
                <a:gridCol w="765785">
                  <a:extLst>
                    <a:ext uri="{9D8B030D-6E8A-4147-A177-3AD203B41FA5}">
                      <a16:colId xmlns:a16="http://schemas.microsoft.com/office/drawing/2014/main" val="20004"/>
                    </a:ext>
                  </a:extLst>
                </a:gridCol>
                <a:gridCol w="765785">
                  <a:extLst>
                    <a:ext uri="{9D8B030D-6E8A-4147-A177-3AD203B41FA5}">
                      <a16:colId xmlns:a16="http://schemas.microsoft.com/office/drawing/2014/main" val="20005"/>
                    </a:ext>
                  </a:extLst>
                </a:gridCol>
                <a:gridCol w="759608">
                  <a:extLst>
                    <a:ext uri="{9D8B030D-6E8A-4147-A177-3AD203B41FA5}">
                      <a16:colId xmlns:a16="http://schemas.microsoft.com/office/drawing/2014/main" val="20006"/>
                    </a:ext>
                  </a:extLst>
                </a:gridCol>
              </a:tblGrid>
              <a:tr h="172736">
                <a:tc gridSpan="7">
                  <a:txBody>
                    <a:bodyPr/>
                    <a:lstStyle/>
                    <a:p>
                      <a:pPr algn="ctr" fontAlgn="ctr"/>
                      <a:r>
                        <a:rPr lang="en-US" sz="1000" b="1" i="1" u="none" strike="noStrike" dirty="0">
                          <a:solidFill>
                            <a:srgbClr val="000000"/>
                          </a:solidFill>
                          <a:latin typeface="宋体"/>
                        </a:rPr>
                        <a:t>SUBMISSION LEVEL</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72736">
                <a:tc gridSpan="2">
                  <a:txBody>
                    <a:bodyPr/>
                    <a:lstStyle/>
                    <a:p>
                      <a:pPr algn="ctr" fontAlgn="ctr"/>
                      <a:r>
                        <a:rPr lang="en-US" sz="1000" b="1" i="1" u="none" strike="noStrike">
                          <a:solidFill>
                            <a:srgbClr val="000000"/>
                          </a:solidFill>
                          <a:latin typeface="宋体"/>
                        </a:rPr>
                        <a:t>Requirement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sz="1000" b="1" i="1" u="none" strike="noStrike">
                          <a:solidFill>
                            <a:srgbClr val="000000"/>
                          </a:solidFill>
                          <a:latin typeface="宋体"/>
                        </a:rPr>
                        <a:t>Level 1</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1" u="none" strike="noStrike">
                          <a:solidFill>
                            <a:srgbClr val="000000"/>
                          </a:solidFill>
                          <a:latin typeface="宋体"/>
                        </a:rPr>
                        <a:t>Level 2</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1" u="none" strike="noStrike">
                          <a:solidFill>
                            <a:srgbClr val="000000"/>
                          </a:solidFill>
                          <a:latin typeface="宋体"/>
                        </a:rPr>
                        <a:t>Level 3</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1" u="none" strike="noStrike">
                          <a:solidFill>
                            <a:srgbClr val="000000"/>
                          </a:solidFill>
                          <a:latin typeface="宋体"/>
                        </a:rPr>
                        <a:t>Level 4</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1" u="none" strike="noStrike">
                          <a:solidFill>
                            <a:srgbClr val="000000"/>
                          </a:solidFill>
                          <a:latin typeface="宋体"/>
                        </a:rPr>
                        <a:t>Level 5</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2736">
                <a:tc>
                  <a:txBody>
                    <a:bodyPr/>
                    <a:lstStyle/>
                    <a:p>
                      <a:pPr algn="l" fontAlgn="ctr"/>
                      <a:r>
                        <a:rPr lang="en-US" altLang="zh-CN" sz="1000" b="0" i="0" u="none" strike="noStrike">
                          <a:solidFill>
                            <a:srgbClr val="000000"/>
                          </a:solidFill>
                          <a:latin typeface="宋体"/>
                        </a:rPr>
                        <a:t>1.</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Design Record</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736">
                <a:tc>
                  <a:txBody>
                    <a:bodyPr/>
                    <a:lstStyle/>
                    <a:p>
                      <a:pPr algn="l" fontAlgn="ctr"/>
                      <a:r>
                        <a:rPr lang="en-US" altLang="zh-CN" sz="1000" b="0" i="0" u="none" strike="noStrike">
                          <a:solidFill>
                            <a:srgbClr val="000000"/>
                          </a:solidFill>
                          <a:latin typeface="宋体"/>
                        </a:rPr>
                        <a:t>2.</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Engineering Change Documents, if any</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7264">
                <a:tc>
                  <a:txBody>
                    <a:bodyPr/>
                    <a:lstStyle/>
                    <a:p>
                      <a:pPr algn="l" fontAlgn="ctr"/>
                      <a:r>
                        <a:rPr lang="en-US" altLang="zh-CN" sz="1000" b="0" i="0" u="none" strike="noStrike">
                          <a:solidFill>
                            <a:srgbClr val="000000"/>
                          </a:solidFill>
                          <a:latin typeface="宋体"/>
                        </a:rPr>
                        <a:t>3.</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Customer Engineering Approval, if required</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736">
                <a:tc>
                  <a:txBody>
                    <a:bodyPr/>
                    <a:lstStyle/>
                    <a:p>
                      <a:pPr algn="l" fontAlgn="ctr"/>
                      <a:r>
                        <a:rPr lang="en-US" altLang="zh-CN" sz="1000" b="0" i="0" u="none" strike="noStrike">
                          <a:solidFill>
                            <a:srgbClr val="000000"/>
                          </a:solidFill>
                          <a:latin typeface="宋体"/>
                        </a:rPr>
                        <a:t>4.</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Design FMEA</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2736">
                <a:tc>
                  <a:txBody>
                    <a:bodyPr/>
                    <a:lstStyle/>
                    <a:p>
                      <a:pPr algn="l" fontAlgn="ctr"/>
                      <a:r>
                        <a:rPr lang="en-US" altLang="zh-CN" sz="1000" b="0" i="0" u="none" strike="noStrike">
                          <a:solidFill>
                            <a:srgbClr val="000000"/>
                          </a:solidFill>
                          <a:latin typeface="宋体"/>
                        </a:rPr>
                        <a:t>5.</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Process Flow Diagrams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736">
                <a:tc>
                  <a:txBody>
                    <a:bodyPr/>
                    <a:lstStyle/>
                    <a:p>
                      <a:pPr algn="l" fontAlgn="ctr"/>
                      <a:r>
                        <a:rPr lang="en-US" altLang="zh-CN" sz="1000" b="0" i="0" u="none" strike="noStrike">
                          <a:solidFill>
                            <a:srgbClr val="000000"/>
                          </a:solidFill>
                          <a:latin typeface="宋体"/>
                        </a:rPr>
                        <a:t>6.</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Process FMEA</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2736">
                <a:tc>
                  <a:txBody>
                    <a:bodyPr/>
                    <a:lstStyle/>
                    <a:p>
                      <a:pPr algn="l" fontAlgn="ctr"/>
                      <a:r>
                        <a:rPr lang="en-US" altLang="zh-CN" sz="1000" b="0" i="0" u="none" strike="noStrike">
                          <a:solidFill>
                            <a:srgbClr val="000000"/>
                          </a:solidFill>
                          <a:latin typeface="宋体"/>
                        </a:rPr>
                        <a:t>7.</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Control Plan</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5940">
                <a:tc>
                  <a:txBody>
                    <a:bodyPr/>
                    <a:lstStyle/>
                    <a:p>
                      <a:pPr algn="l" fontAlgn="ctr"/>
                      <a:r>
                        <a:rPr lang="en-US" altLang="zh-CN" sz="1000" b="0" i="0" u="none" strike="noStrike" dirty="0">
                          <a:solidFill>
                            <a:srgbClr val="000000"/>
                          </a:solidFill>
                          <a:latin typeface="宋体"/>
                        </a:rPr>
                        <a:t>8.</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宋体"/>
                        </a:rPr>
                        <a:t>Gage Repeatability and Reproducibility Report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736">
                <a:tc>
                  <a:txBody>
                    <a:bodyPr/>
                    <a:lstStyle/>
                    <a:p>
                      <a:pPr algn="l" fontAlgn="ctr"/>
                      <a:r>
                        <a:rPr lang="en-US" altLang="zh-CN" sz="1000" b="0" i="0" u="none" strike="noStrike">
                          <a:solidFill>
                            <a:srgbClr val="000000"/>
                          </a:solidFill>
                          <a:latin typeface="宋体"/>
                        </a:rPr>
                        <a:t>9.</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Dimension Results-FAIR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dirty="0">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2736">
                <a:tc>
                  <a:txBody>
                    <a:bodyPr/>
                    <a:lstStyle/>
                    <a:p>
                      <a:pPr algn="l" fontAlgn="ctr"/>
                      <a:r>
                        <a:rPr lang="en-US" altLang="zh-CN" sz="1000" b="0" i="0" u="none" strike="noStrike">
                          <a:solidFill>
                            <a:srgbClr val="000000"/>
                          </a:solidFill>
                          <a:latin typeface="宋体"/>
                        </a:rPr>
                        <a:t>10.</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Material, Performance Test Results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2736">
                <a:tc>
                  <a:txBody>
                    <a:bodyPr/>
                    <a:lstStyle/>
                    <a:p>
                      <a:pPr algn="l" fontAlgn="ctr"/>
                      <a:r>
                        <a:rPr lang="en-US" altLang="zh-CN" sz="1000" b="0" i="0" u="none" strike="noStrike">
                          <a:solidFill>
                            <a:srgbClr val="000000"/>
                          </a:solidFill>
                          <a:latin typeface="宋体"/>
                        </a:rPr>
                        <a:t>11.</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Initial Process Studies-Cpk</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736">
                <a:tc>
                  <a:txBody>
                    <a:bodyPr/>
                    <a:lstStyle/>
                    <a:p>
                      <a:pPr algn="l" fontAlgn="ctr"/>
                      <a:r>
                        <a:rPr lang="en-US" altLang="zh-CN" sz="1000" b="0" i="0" u="none" strike="noStrike">
                          <a:solidFill>
                            <a:srgbClr val="000000"/>
                          </a:solidFill>
                          <a:latin typeface="宋体"/>
                        </a:rPr>
                        <a:t>12.</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Qualified Laboratory Documentation</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37138">
                <a:tc>
                  <a:txBody>
                    <a:bodyPr/>
                    <a:lstStyle/>
                    <a:p>
                      <a:pPr algn="l" fontAlgn="ctr"/>
                      <a:r>
                        <a:rPr lang="en-US" altLang="zh-CN" sz="1000" b="0" i="0" u="none" strike="noStrike">
                          <a:solidFill>
                            <a:srgbClr val="000000"/>
                          </a:solidFill>
                          <a:latin typeface="宋体"/>
                        </a:rPr>
                        <a:t>13.</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宋体"/>
                        </a:rPr>
                        <a:t>Appearance Approval Report (AAR), if applicable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2736">
                <a:tc>
                  <a:txBody>
                    <a:bodyPr/>
                    <a:lstStyle/>
                    <a:p>
                      <a:pPr algn="l" fontAlgn="ctr"/>
                      <a:r>
                        <a:rPr lang="en-US" altLang="zh-CN" sz="1000" b="0" i="0" u="none" strike="noStrike">
                          <a:solidFill>
                            <a:srgbClr val="000000"/>
                          </a:solidFill>
                          <a:latin typeface="宋体"/>
                        </a:rPr>
                        <a:t>14.</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Sample Product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736">
                <a:tc>
                  <a:txBody>
                    <a:bodyPr/>
                    <a:lstStyle/>
                    <a:p>
                      <a:pPr algn="l" fontAlgn="ctr"/>
                      <a:r>
                        <a:rPr lang="en-US" altLang="zh-CN" sz="1000" b="0" i="0" u="none" strike="noStrike">
                          <a:solidFill>
                            <a:srgbClr val="000000"/>
                          </a:solidFill>
                          <a:latin typeface="宋体"/>
                        </a:rPr>
                        <a:t>15.</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Master Sample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2736">
                <a:tc>
                  <a:txBody>
                    <a:bodyPr/>
                    <a:lstStyle/>
                    <a:p>
                      <a:pPr algn="l" fontAlgn="ctr"/>
                      <a:r>
                        <a:rPr lang="en-US" altLang="zh-CN" sz="1000" b="0" i="0" u="none" strike="noStrike">
                          <a:solidFill>
                            <a:srgbClr val="000000"/>
                          </a:solidFill>
                          <a:latin typeface="宋体"/>
                        </a:rPr>
                        <a:t>16.</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Checking Aids-Gauge List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37138">
                <a:tc>
                  <a:txBody>
                    <a:bodyPr/>
                    <a:lstStyle/>
                    <a:p>
                      <a:pPr algn="l" fontAlgn="ctr"/>
                      <a:r>
                        <a:rPr lang="en-US" altLang="zh-CN" sz="1000" b="0" i="0" u="none" strike="noStrike">
                          <a:solidFill>
                            <a:srgbClr val="000000"/>
                          </a:solidFill>
                          <a:latin typeface="宋体"/>
                        </a:rPr>
                        <a:t>17.</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Record of Compliance With Customer-Specific Requirements, if applicable</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zh-CN" altLang="en-US" sz="1000" b="0" i="0" u="none" strike="noStrike">
                          <a:solidFill>
                            <a:srgbClr val="000000"/>
                          </a:solidFill>
                          <a:latin typeface="宋体"/>
                        </a:rPr>
                        <a:t>*</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2736">
                <a:tc>
                  <a:txBody>
                    <a:bodyPr/>
                    <a:lstStyle/>
                    <a:p>
                      <a:pPr algn="l" fontAlgn="ctr"/>
                      <a:r>
                        <a:rPr lang="en-US" altLang="zh-CN" sz="1000" b="0" i="0" u="none" strike="noStrike">
                          <a:solidFill>
                            <a:srgbClr val="000000"/>
                          </a:solidFill>
                          <a:latin typeface="宋体"/>
                        </a:rPr>
                        <a:t>18.</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宋体"/>
                        </a:rPr>
                        <a:t>Part Submission Warrant (PSW)</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9C0006"/>
                          </a:solidFill>
                          <a:latin typeface="宋体"/>
                        </a:rPr>
                        <a:t>S</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000" b="0" i="0" u="none" strike="noStrike">
                          <a:solidFill>
                            <a:srgbClr val="000000"/>
                          </a:solidFill>
                          <a:latin typeface="宋体"/>
                        </a:rPr>
                        <a:t>R</a:t>
                      </a:r>
                    </a:p>
                  </a:txBody>
                  <a:tcPr marL="6180" marR="6180" marT="6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2736">
                <a:tc>
                  <a:txBody>
                    <a:bodyPr/>
                    <a:lstStyle/>
                    <a:p>
                      <a:pPr algn="l" fontAlgn="ctr"/>
                      <a:r>
                        <a:rPr lang="zh-CN" altLang="en-US" sz="1000" b="0" i="0" u="none" strike="noStrike">
                          <a:solidFill>
                            <a:srgbClr val="000000"/>
                          </a:solidFill>
                          <a:latin typeface="宋体"/>
                        </a:rPr>
                        <a:t>　</a:t>
                      </a:r>
                    </a:p>
                  </a:txBody>
                  <a:tcPr marL="6180" marR="6180" marT="61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CN" altLang="en-US" sz="1000" b="0" i="0" u="none" strike="noStrike">
                          <a:solidFill>
                            <a:srgbClr val="000000"/>
                          </a:solidFill>
                          <a:latin typeface="宋体"/>
                        </a:rPr>
                        <a:t>　</a:t>
                      </a:r>
                    </a:p>
                  </a:txBody>
                  <a:tcPr marL="6180" marR="6180" marT="61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CN" altLang="en-US" sz="1000" b="0" i="0" u="none" strike="noStrike">
                          <a:solidFill>
                            <a:srgbClr val="000000"/>
                          </a:solidFill>
                          <a:latin typeface="宋体"/>
                        </a:rPr>
                        <a:t>　</a:t>
                      </a:r>
                    </a:p>
                  </a:txBody>
                  <a:tcPr marL="6180" marR="6180" marT="61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CN" altLang="en-US" sz="1000" b="0" i="0" u="none" strike="noStrike">
                          <a:solidFill>
                            <a:srgbClr val="000000"/>
                          </a:solidFill>
                          <a:latin typeface="宋体"/>
                        </a:rPr>
                        <a:t>　</a:t>
                      </a:r>
                    </a:p>
                  </a:txBody>
                  <a:tcPr marL="6180" marR="6180" marT="61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CN" altLang="en-US" sz="1000" b="0" i="0" u="none" strike="noStrike">
                          <a:solidFill>
                            <a:srgbClr val="000000"/>
                          </a:solidFill>
                          <a:latin typeface="宋体"/>
                        </a:rPr>
                        <a:t>　</a:t>
                      </a:r>
                    </a:p>
                  </a:txBody>
                  <a:tcPr marL="6180" marR="6180" marT="61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zh-CN" altLang="en-US" sz="1000" b="0" i="0" u="none" strike="noStrike">
                          <a:solidFill>
                            <a:srgbClr val="000000"/>
                          </a:solidFill>
                          <a:latin typeface="宋体"/>
                        </a:rPr>
                        <a:t>　</a:t>
                      </a:r>
                    </a:p>
                  </a:txBody>
                  <a:tcPr marL="6180" marR="6180" marT="61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000" b="0" i="0" u="none" strike="noStrike">
                        <a:solidFill>
                          <a:srgbClr val="000000"/>
                        </a:solidFill>
                        <a:latin typeface="宋体"/>
                      </a:endParaRPr>
                    </a:p>
                  </a:txBody>
                  <a:tcPr marL="6180" marR="6180" marT="618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0"/>
                  </a:ext>
                </a:extLst>
              </a:tr>
              <a:tr h="400004">
                <a:tc gridSpan="6">
                  <a:txBody>
                    <a:bodyPr/>
                    <a:lstStyle/>
                    <a:p>
                      <a:pPr algn="l" rtl="0" fontAlgn="ctr"/>
                      <a:r>
                        <a:rPr lang="en-US" sz="1000" b="0" i="0" u="none" strike="noStrike" dirty="0">
                          <a:solidFill>
                            <a:srgbClr val="000000"/>
                          </a:solidFill>
                          <a:latin typeface="宋体"/>
                        </a:rPr>
                        <a:t>S = The supplier shall submit designated product approval activity and retain a copy of records or documentation items at appropriate locations including manufacturing.</a:t>
                      </a:r>
                    </a:p>
                  </a:txBody>
                  <a:tcPr marL="6180" marR="6180" marT="618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000" b="0" i="0" u="none" strike="noStrike">
                        <a:solidFill>
                          <a:srgbClr val="000000"/>
                        </a:solidFill>
                        <a:latin typeface="宋体"/>
                      </a:endParaRPr>
                    </a:p>
                  </a:txBody>
                  <a:tcPr marL="6180" marR="6180" marT="6180" marB="0" anchor="ctr">
                    <a:lnL>
                      <a:noFill/>
                    </a:lnL>
                    <a:lnR>
                      <a:noFill/>
                    </a:lnR>
                    <a:lnT>
                      <a:noFill/>
                    </a:lnT>
                    <a:lnB>
                      <a:noFill/>
                    </a:lnB>
                  </a:tcPr>
                </a:tc>
                <a:extLst>
                  <a:ext uri="{0D108BD9-81ED-4DB2-BD59-A6C34878D82A}">
                    <a16:rowId xmlns:a16="http://schemas.microsoft.com/office/drawing/2014/main" val="10021"/>
                  </a:ext>
                </a:extLst>
              </a:tr>
              <a:tr h="400004">
                <a:tc gridSpan="6">
                  <a:txBody>
                    <a:bodyPr/>
                    <a:lstStyle/>
                    <a:p>
                      <a:pPr algn="l" rtl="0" fontAlgn="ctr"/>
                      <a:r>
                        <a:rPr lang="en-US" sz="1000" b="0" i="0" u="none" strike="noStrike" dirty="0">
                          <a:solidFill>
                            <a:srgbClr val="000000"/>
                          </a:solidFill>
                          <a:latin typeface="宋体"/>
                        </a:rPr>
                        <a:t>R = Supplier shall retain at appropriate locations, including manufacturing, and make readily available to Jabil representative upon request.</a:t>
                      </a:r>
                    </a:p>
                  </a:txBody>
                  <a:tcPr marL="6180" marR="6180" marT="618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000" b="0" i="0" u="none" strike="noStrike" dirty="0">
                        <a:solidFill>
                          <a:srgbClr val="000000"/>
                        </a:solidFill>
                        <a:latin typeface="宋体"/>
                      </a:endParaRPr>
                    </a:p>
                  </a:txBody>
                  <a:tcPr marL="6180" marR="6180" marT="6180" marB="0" anchor="ctr">
                    <a:lnL>
                      <a:noFill/>
                    </a:lnL>
                    <a:lnR>
                      <a:noFill/>
                    </a:lnR>
                    <a:lnT>
                      <a:noFill/>
                    </a:lnT>
                    <a:lnB>
                      <a:noFill/>
                    </a:lnB>
                  </a:tcPr>
                </a:tc>
                <a:extLst>
                  <a:ext uri="{0D108BD9-81ED-4DB2-BD59-A6C34878D82A}">
                    <a16:rowId xmlns:a16="http://schemas.microsoft.com/office/drawing/2014/main" val="10023"/>
                  </a:ext>
                </a:extLst>
              </a:tr>
              <a:tr h="172736">
                <a:tc gridSpan="6">
                  <a:txBody>
                    <a:bodyPr/>
                    <a:lstStyle/>
                    <a:p>
                      <a:pPr algn="l" rtl="0" fontAlgn="ctr"/>
                      <a:r>
                        <a:rPr lang="en-US" sz="1000" b="0" i="0" u="none" strike="noStrike" dirty="0">
                          <a:solidFill>
                            <a:srgbClr val="000000"/>
                          </a:solidFill>
                          <a:latin typeface="宋体"/>
                        </a:rPr>
                        <a:t>* = If applicable or required.</a:t>
                      </a:r>
                    </a:p>
                  </a:txBody>
                  <a:tcPr marL="6180" marR="6180" marT="618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000" b="0" i="0" u="none" strike="noStrike" dirty="0">
                        <a:solidFill>
                          <a:srgbClr val="000000"/>
                        </a:solidFill>
                        <a:latin typeface="宋体"/>
                      </a:endParaRPr>
                    </a:p>
                  </a:txBody>
                  <a:tcPr marL="6180" marR="6180" marT="6180" marB="0" anchor="ctr">
                    <a:lnL>
                      <a:noFill/>
                    </a:lnL>
                    <a:lnR>
                      <a:noFill/>
                    </a:lnR>
                    <a:lnT>
                      <a:noFill/>
                    </a:lnT>
                    <a:lnB>
                      <a:noFill/>
                    </a:lnB>
                  </a:tcPr>
                </a:tc>
                <a:extLst>
                  <a:ext uri="{0D108BD9-81ED-4DB2-BD59-A6C34878D82A}">
                    <a16:rowId xmlns:a16="http://schemas.microsoft.com/office/drawing/2014/main" val="10025"/>
                  </a:ext>
                </a:extLst>
              </a:tr>
            </a:tbl>
          </a:graphicData>
        </a:graphic>
      </p:graphicFrame>
      <p:sp>
        <p:nvSpPr>
          <p:cNvPr id="41" name="Rectangle 26">
            <a:extLst>
              <a:ext uri="{FF2B5EF4-FFF2-40B4-BE49-F238E27FC236}">
                <a16:creationId xmlns:a16="http://schemas.microsoft.com/office/drawing/2014/main" id="{8F2C1831-1376-4B4A-B5E0-52D27357CA14}"/>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000" dirty="0">
                <a:solidFill>
                  <a:schemeClr val="tx1"/>
                </a:solidFill>
                <a:ea typeface="SimSun" pitchFamily="2" charset="-122"/>
              </a:rPr>
              <a:t>The detailed submission items follow below table.</a:t>
            </a:r>
          </a:p>
        </p:txBody>
      </p:sp>
    </p:spTree>
    <p:extLst>
      <p:ext uri="{BB962C8B-B14F-4D97-AF65-F5344CB8AC3E}">
        <p14:creationId xmlns:p14="http://schemas.microsoft.com/office/powerpoint/2010/main" val="278282783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lnSpc>
                <a:spcPct val="150000"/>
              </a:lnSpc>
              <a:buClrTx/>
              <a:defRPr/>
            </a:pPr>
            <a:r>
              <a:rPr lang="en-US" altLang="zh-CN" sz="2800" b="1" dirty="0">
                <a:solidFill>
                  <a:schemeClr val="bg1"/>
                </a:solidFill>
              </a:rPr>
              <a:t>General Jabil PPAP Requirements</a:t>
            </a:r>
          </a:p>
        </p:txBody>
      </p:sp>
      <p:sp>
        <p:nvSpPr>
          <p:cNvPr id="4" name="Rectangle 26"/>
          <p:cNvSpPr>
            <a:spLocks noGrp="1" noChangeArrowheads="1"/>
          </p:cNvSpPr>
          <p:nvPr>
            <p:ph type="body" idx="1"/>
          </p:nvPr>
        </p:nvSpPr>
        <p:spPr>
          <a:xfrm>
            <a:off x="28074" y="990600"/>
            <a:ext cx="89635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PPAP submission method</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Supplier should submit PPAP to Jabil through Jabil’s E-JPPAP system, unless customer requires to use other methods.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Jabil users need to apply the access to E-JPPAP system. Then Jabil users can create PPAP request and review the PPAP submit by supplier in this system.</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Suppliers don’t need account and password to the E-JPPAP system. They will receive the E-JPPAP system notification e-mail when a PPAP case is assigned to them. Supplier will access the PPAP case via the case’s link in the notification e-mail to submit the PPAP. Each single PPAP case has a unique case link.</a:t>
            </a:r>
          </a:p>
        </p:txBody>
      </p:sp>
    </p:spTree>
    <p:extLst>
      <p:ext uri="{BB962C8B-B14F-4D97-AF65-F5344CB8AC3E}">
        <p14:creationId xmlns:p14="http://schemas.microsoft.com/office/powerpoint/2010/main" val="3033692796"/>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lnSpc>
                <a:spcPct val="150000"/>
              </a:lnSpc>
              <a:buClrTx/>
              <a:defRPr/>
            </a:pPr>
            <a:r>
              <a:rPr lang="en-US" altLang="zh-CN" sz="2800" b="1" dirty="0">
                <a:solidFill>
                  <a:schemeClr val="bg1"/>
                </a:solidFill>
              </a:rPr>
              <a:t>General Jabil PPAP Requirements</a:t>
            </a:r>
          </a:p>
        </p:txBody>
      </p:sp>
      <p:sp>
        <p:nvSpPr>
          <p:cNvPr id="4" name="Rectangle 26"/>
          <p:cNvSpPr>
            <a:spLocks noGrp="1" noChangeArrowheads="1"/>
          </p:cNvSpPr>
          <p:nvPr>
            <p:ph type="body" idx="1"/>
          </p:nvPr>
        </p:nvSpPr>
        <p:spPr>
          <a:xfrm>
            <a:off x="28074" y="990600"/>
            <a:ext cx="88111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PPAP Review</a:t>
            </a:r>
          </a:p>
          <a:p>
            <a:pPr marL="101600" indent="0">
              <a:lnSpc>
                <a:spcPct val="85000"/>
              </a:lnSpc>
              <a:spcAft>
                <a:spcPts val="1200"/>
              </a:spcAft>
              <a:buClr>
                <a:srgbClr val="A50021"/>
              </a:buClr>
              <a:buNone/>
            </a:pPr>
            <a:r>
              <a:rPr lang="en-US" altLang="zh-CN" sz="2000" dirty="0">
                <a:solidFill>
                  <a:schemeClr val="tx1"/>
                </a:solidFill>
                <a:ea typeface="SimSun" pitchFamily="2" charset="-122"/>
              </a:rPr>
              <a:t>After supplier submit the PPAP to Jabil, Jabil representatives will review the PPAP. There will be 2 kinds of review result:</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Approved: The PPAP documents and samples meet Jabil requirements. </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Rejected: The PPAP documents and samples don’t meet Jabil requirements. The PPAP will be returned to supplier. Supplier must take actions for the discrepancies and re-submit the PPAP to Jabil. These steps may be iterated until the PPAP be approved by Jabil.</a:t>
            </a:r>
          </a:p>
        </p:txBody>
      </p:sp>
    </p:spTree>
    <p:extLst>
      <p:ext uri="{BB962C8B-B14F-4D97-AF65-F5344CB8AC3E}">
        <p14:creationId xmlns:p14="http://schemas.microsoft.com/office/powerpoint/2010/main" val="105541077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0397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Overview</a:t>
            </a:r>
          </a:p>
          <a:p>
            <a:pPr marL="101600" indent="0">
              <a:lnSpc>
                <a:spcPct val="85000"/>
              </a:lnSpc>
              <a:spcAft>
                <a:spcPts val="1200"/>
              </a:spcAft>
              <a:buClr>
                <a:srgbClr val="A50021"/>
              </a:buClr>
              <a:buNone/>
            </a:pPr>
            <a:r>
              <a:rPr lang="en-US" altLang="zh-CN" sz="2000" dirty="0">
                <a:solidFill>
                  <a:schemeClr val="tx1"/>
                </a:solidFill>
                <a:ea typeface="SimSun" pitchFamily="2" charset="-122"/>
              </a:rPr>
              <a:t>Jabil PPAP templates should be used when supplier submit PPAP to Jabil. Unless: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Jabil’s customer requests to use their template. In this case, customer requirements will take precedence.</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Jabil did not create the template for the elements. Supplier should use their own format and insert the file to Jabil template. Include: Design Record, Authorized Engineering Change Documents</a:t>
            </a:r>
            <a:r>
              <a:rPr lang="zh-CN" altLang="en-US" sz="2000" dirty="0">
                <a:solidFill>
                  <a:schemeClr val="tx1"/>
                </a:solidFill>
                <a:ea typeface="SimSun" pitchFamily="2" charset="-122"/>
              </a:rPr>
              <a:t>，</a:t>
            </a:r>
            <a:r>
              <a:rPr lang="en-US" altLang="zh-CN" sz="2000" dirty="0">
                <a:solidFill>
                  <a:schemeClr val="tx1"/>
                </a:solidFill>
                <a:ea typeface="SimSun" pitchFamily="2" charset="-122"/>
              </a:rPr>
              <a:t>Customer Engineering Approval</a:t>
            </a:r>
            <a:r>
              <a:rPr lang="zh-CN" altLang="en-US" sz="2000" dirty="0">
                <a:solidFill>
                  <a:schemeClr val="tx1"/>
                </a:solidFill>
                <a:ea typeface="SimSun" pitchFamily="2" charset="-122"/>
              </a:rPr>
              <a:t>，</a:t>
            </a:r>
            <a:r>
              <a:rPr lang="en-US" altLang="zh-CN" sz="2000" dirty="0">
                <a:solidFill>
                  <a:schemeClr val="tx1"/>
                </a:solidFill>
                <a:ea typeface="SimSun" pitchFamily="2" charset="-122"/>
              </a:rPr>
              <a:t>Process Flow Diagram(s)</a:t>
            </a:r>
            <a:r>
              <a:rPr lang="zh-CN" altLang="en-US" sz="2000" dirty="0">
                <a:solidFill>
                  <a:schemeClr val="tx1"/>
                </a:solidFill>
                <a:ea typeface="SimSun" pitchFamily="2" charset="-122"/>
              </a:rPr>
              <a:t>，</a:t>
            </a:r>
            <a:r>
              <a:rPr lang="en-US" altLang="zh-CN" sz="2000" dirty="0">
                <a:solidFill>
                  <a:schemeClr val="tx1"/>
                </a:solidFill>
                <a:ea typeface="SimSun" pitchFamily="2" charset="-122"/>
              </a:rPr>
              <a:t>Material, Performance Test Results</a:t>
            </a:r>
            <a:r>
              <a:rPr lang="zh-CN" altLang="en-US" sz="2000" dirty="0">
                <a:solidFill>
                  <a:schemeClr val="tx1"/>
                </a:solidFill>
                <a:ea typeface="SimSun" pitchFamily="2" charset="-122"/>
              </a:rPr>
              <a:t>，</a:t>
            </a:r>
            <a:r>
              <a:rPr lang="en-US" altLang="zh-CN" sz="2000" dirty="0">
                <a:solidFill>
                  <a:schemeClr val="tx1"/>
                </a:solidFill>
                <a:ea typeface="SimSun" pitchFamily="2" charset="-122"/>
              </a:rPr>
              <a:t>Qualified Laboratory Documentation and some Jabil-Specific Requirements.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Jabil allow supplier to use equivalent format per Jabil PPAP procedure. Supplier shall get the acceptance from Jabil representative to use the equivalent format before submit it to Jabil. Include: Design FMEA</a:t>
            </a:r>
            <a:r>
              <a:rPr lang="zh-CN" altLang="en-US" sz="2000" dirty="0">
                <a:solidFill>
                  <a:schemeClr val="tx1"/>
                </a:solidFill>
                <a:ea typeface="SimSun" pitchFamily="2" charset="-122"/>
              </a:rPr>
              <a:t>，</a:t>
            </a:r>
            <a:r>
              <a:rPr lang="en-US" altLang="zh-CN" sz="2000" dirty="0">
                <a:solidFill>
                  <a:schemeClr val="tx1"/>
                </a:solidFill>
                <a:ea typeface="SimSun" pitchFamily="2" charset="-122"/>
              </a:rPr>
              <a:t>Process FMEA</a:t>
            </a:r>
            <a:r>
              <a:rPr lang="zh-CN" altLang="en-US" sz="2000" dirty="0">
                <a:solidFill>
                  <a:schemeClr val="tx1"/>
                </a:solidFill>
                <a:ea typeface="SimSun" pitchFamily="2" charset="-122"/>
              </a:rPr>
              <a:t>，</a:t>
            </a:r>
            <a:r>
              <a:rPr lang="en-US" altLang="zh-CN" sz="2000" dirty="0">
                <a:solidFill>
                  <a:schemeClr val="tx1"/>
                </a:solidFill>
                <a:ea typeface="SimSun" pitchFamily="2" charset="-122"/>
              </a:rPr>
              <a:t>Control Plan</a:t>
            </a:r>
            <a:r>
              <a:rPr lang="zh-CN" altLang="en-US" sz="2000" dirty="0">
                <a:solidFill>
                  <a:schemeClr val="tx1"/>
                </a:solidFill>
                <a:ea typeface="SimSun" pitchFamily="2" charset="-122"/>
              </a:rPr>
              <a:t>，</a:t>
            </a:r>
            <a:r>
              <a:rPr lang="en-US" altLang="zh-CN" sz="2000" dirty="0">
                <a:solidFill>
                  <a:schemeClr val="tx1"/>
                </a:solidFill>
                <a:ea typeface="SimSun" pitchFamily="2" charset="-122"/>
              </a:rPr>
              <a:t>Gage Repeatability and Reproducibility Report</a:t>
            </a:r>
            <a:r>
              <a:rPr lang="zh-CN" altLang="en-US" sz="2000" dirty="0">
                <a:solidFill>
                  <a:schemeClr val="tx1"/>
                </a:solidFill>
                <a:ea typeface="SimSun" pitchFamily="2" charset="-122"/>
              </a:rPr>
              <a:t>，</a:t>
            </a:r>
            <a:r>
              <a:rPr lang="en-US" altLang="zh-CN" sz="2000" dirty="0">
                <a:solidFill>
                  <a:schemeClr val="tx1"/>
                </a:solidFill>
                <a:ea typeface="SimSun" pitchFamily="2" charset="-122"/>
              </a:rPr>
              <a:t>Dimensional Results - FAIR</a:t>
            </a:r>
            <a:r>
              <a:rPr lang="zh-CN" altLang="en-US" sz="2000" dirty="0">
                <a:solidFill>
                  <a:schemeClr val="tx1"/>
                </a:solidFill>
                <a:ea typeface="SimSun" pitchFamily="2" charset="-122"/>
              </a:rPr>
              <a:t>，</a:t>
            </a:r>
            <a:r>
              <a:rPr lang="en-US" altLang="zh-CN" sz="2000" dirty="0">
                <a:solidFill>
                  <a:schemeClr val="tx1"/>
                </a:solidFill>
                <a:ea typeface="SimSun" pitchFamily="2" charset="-122"/>
              </a:rPr>
              <a:t>Initial Process Studies – Cpk.</a:t>
            </a:r>
          </a:p>
        </p:txBody>
      </p:sp>
    </p:spTree>
    <p:extLst>
      <p:ext uri="{BB962C8B-B14F-4D97-AF65-F5344CB8AC3E}">
        <p14:creationId xmlns:p14="http://schemas.microsoft.com/office/powerpoint/2010/main" val="480672011"/>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8887326" cy="56388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Overview</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Supplier can download the Jabil templates by the links in the notification e-mail when PPAP case be assigned to supplier.</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Supplier only input in the blank fields in Jabil PPAP templates, do not edit the blue color cells.</a:t>
            </a:r>
          </a:p>
        </p:txBody>
      </p:sp>
      <p:grpSp>
        <p:nvGrpSpPr>
          <p:cNvPr id="2" name="组合 1">
            <a:extLst>
              <a:ext uri="{FF2B5EF4-FFF2-40B4-BE49-F238E27FC236}">
                <a16:creationId xmlns:a16="http://schemas.microsoft.com/office/drawing/2014/main" id="{742E9D8D-B297-430D-BB2E-DBBFA04C8DE9}"/>
              </a:ext>
            </a:extLst>
          </p:cNvPr>
          <p:cNvGrpSpPr/>
          <p:nvPr/>
        </p:nvGrpSpPr>
        <p:grpSpPr>
          <a:xfrm>
            <a:off x="457200" y="2269481"/>
            <a:ext cx="8229600" cy="1845319"/>
            <a:chOff x="457200" y="2133600"/>
            <a:chExt cx="8229600" cy="1845319"/>
          </a:xfrm>
        </p:grpSpPr>
        <p:pic>
          <p:nvPicPr>
            <p:cNvPr id="15" name="Picture 2">
              <a:extLst>
                <a:ext uri="{FF2B5EF4-FFF2-40B4-BE49-F238E27FC236}">
                  <a16:creationId xmlns:a16="http://schemas.microsoft.com/office/drawing/2014/main" id="{835FF352-F8BE-43A1-AD08-9345888E9F68}"/>
                </a:ext>
              </a:extLst>
            </p:cNvPr>
            <p:cNvPicPr>
              <a:picLocks noChangeAspect="1" noChangeArrowheads="1"/>
            </p:cNvPicPr>
            <p:nvPr/>
          </p:nvPicPr>
          <p:blipFill rotWithShape="1">
            <a:blip r:embed="rId3"/>
            <a:srcRect t="62867"/>
            <a:stretch/>
          </p:blipFill>
          <p:spPr bwMode="auto">
            <a:xfrm>
              <a:off x="457201" y="2133600"/>
              <a:ext cx="8229599" cy="1845319"/>
            </a:xfrm>
            <a:prstGeom prst="rect">
              <a:avLst/>
            </a:prstGeom>
            <a:noFill/>
            <a:ln w="9525">
              <a:noFill/>
              <a:miter lim="800000"/>
              <a:headEnd/>
              <a:tailEnd/>
            </a:ln>
          </p:spPr>
        </p:pic>
        <p:sp>
          <p:nvSpPr>
            <p:cNvPr id="18" name="Rectangle 8">
              <a:extLst>
                <a:ext uri="{FF2B5EF4-FFF2-40B4-BE49-F238E27FC236}">
                  <a16:creationId xmlns:a16="http://schemas.microsoft.com/office/drawing/2014/main" id="{4E6E8D72-C9EF-4078-863F-9929CBAECB24}"/>
                </a:ext>
              </a:extLst>
            </p:cNvPr>
            <p:cNvSpPr>
              <a:spLocks noChangeArrowheads="1"/>
            </p:cNvSpPr>
            <p:nvPr/>
          </p:nvSpPr>
          <p:spPr bwMode="auto">
            <a:xfrm>
              <a:off x="457200" y="2133600"/>
              <a:ext cx="7543800" cy="1828800"/>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grpSp>
      <p:pic>
        <p:nvPicPr>
          <p:cNvPr id="22" name="图片 21">
            <a:extLst>
              <a:ext uri="{FF2B5EF4-FFF2-40B4-BE49-F238E27FC236}">
                <a16:creationId xmlns:a16="http://schemas.microsoft.com/office/drawing/2014/main" id="{D5FEA28F-D2CF-4124-BE2A-00884FEDA28E}"/>
              </a:ext>
            </a:extLst>
          </p:cNvPr>
          <p:cNvPicPr>
            <a:picLocks noChangeAspect="1"/>
          </p:cNvPicPr>
          <p:nvPr/>
        </p:nvPicPr>
        <p:blipFill>
          <a:blip r:embed="rId4"/>
          <a:stretch>
            <a:fillRect/>
          </a:stretch>
        </p:blipFill>
        <p:spPr>
          <a:xfrm>
            <a:off x="457200" y="5150126"/>
            <a:ext cx="7543800" cy="869674"/>
          </a:xfrm>
          <a:prstGeom prst="rect">
            <a:avLst/>
          </a:prstGeom>
        </p:spPr>
      </p:pic>
    </p:spTree>
    <p:extLst>
      <p:ext uri="{BB962C8B-B14F-4D97-AF65-F5344CB8AC3E}">
        <p14:creationId xmlns:p14="http://schemas.microsoft.com/office/powerpoint/2010/main" val="332791556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88111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Part Submission Warrant</a:t>
            </a:r>
          </a:p>
          <a:p>
            <a:pPr marL="101600" indent="0">
              <a:lnSpc>
                <a:spcPct val="85000"/>
              </a:lnSpc>
              <a:spcAft>
                <a:spcPts val="1200"/>
              </a:spcAft>
              <a:buClr>
                <a:srgbClr val="A50021"/>
              </a:buClr>
              <a:buNone/>
            </a:pPr>
            <a:r>
              <a:rPr lang="en-US" altLang="zh-CN" sz="2000" dirty="0">
                <a:solidFill>
                  <a:schemeClr val="tx1"/>
                </a:solidFill>
                <a:ea typeface="SimSun" pitchFamily="2" charset="-122"/>
              </a:rPr>
              <a:t>It requires to use Jabil template unless customer has special requirements.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Supplier input the basic project data and part data in below fields.</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Supplier input the supplier &amp; facility data and acknowledge the declaration in below fields.</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FA83AB64-7266-4EE3-88BB-FD5636E4AC37}"/>
              </a:ext>
            </a:extLst>
          </p:cNvPr>
          <p:cNvPicPr>
            <a:picLocks noChangeAspect="1"/>
          </p:cNvPicPr>
          <p:nvPr/>
        </p:nvPicPr>
        <p:blipFill>
          <a:blip r:embed="rId3"/>
          <a:stretch>
            <a:fillRect/>
          </a:stretch>
        </p:blipFill>
        <p:spPr>
          <a:xfrm>
            <a:off x="412360" y="2286000"/>
            <a:ext cx="7588640" cy="1911448"/>
          </a:xfrm>
          <a:prstGeom prst="rect">
            <a:avLst/>
          </a:prstGeom>
        </p:spPr>
      </p:pic>
      <p:pic>
        <p:nvPicPr>
          <p:cNvPr id="5" name="图片 4">
            <a:extLst>
              <a:ext uri="{FF2B5EF4-FFF2-40B4-BE49-F238E27FC236}">
                <a16:creationId xmlns:a16="http://schemas.microsoft.com/office/drawing/2014/main" id="{FEBE92CB-307B-413F-82FA-3FDA6814A4B3}"/>
              </a:ext>
            </a:extLst>
          </p:cNvPr>
          <p:cNvPicPr>
            <a:picLocks noChangeAspect="1"/>
          </p:cNvPicPr>
          <p:nvPr/>
        </p:nvPicPr>
        <p:blipFill>
          <a:blip r:embed="rId4"/>
          <a:stretch>
            <a:fillRect/>
          </a:stretch>
        </p:blipFill>
        <p:spPr>
          <a:xfrm>
            <a:off x="411558" y="4800600"/>
            <a:ext cx="7588640" cy="1454286"/>
          </a:xfrm>
          <a:prstGeom prst="rect">
            <a:avLst/>
          </a:prstGeom>
        </p:spPr>
      </p:pic>
    </p:spTree>
    <p:extLst>
      <p:ext uri="{BB962C8B-B14F-4D97-AF65-F5344CB8AC3E}">
        <p14:creationId xmlns:p14="http://schemas.microsoft.com/office/powerpoint/2010/main" val="894149835"/>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Part Submission Warrant</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Supplier tick to select the submission reason, submission documents, claim does parts meet all drawing specifications and cosmetic acceptable or not.</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10" name="图片 9">
            <a:extLst>
              <a:ext uri="{FF2B5EF4-FFF2-40B4-BE49-F238E27FC236}">
                <a16:creationId xmlns:a16="http://schemas.microsoft.com/office/drawing/2014/main" id="{36F8D409-59BD-4B4C-808F-283AC0E94895}"/>
              </a:ext>
            </a:extLst>
          </p:cNvPr>
          <p:cNvPicPr>
            <a:picLocks noChangeAspect="1"/>
          </p:cNvPicPr>
          <p:nvPr/>
        </p:nvPicPr>
        <p:blipFill>
          <a:blip r:embed="rId3"/>
          <a:stretch>
            <a:fillRect/>
          </a:stretch>
        </p:blipFill>
        <p:spPr>
          <a:xfrm>
            <a:off x="457200" y="2133600"/>
            <a:ext cx="7620000" cy="4206719"/>
          </a:xfrm>
          <a:prstGeom prst="rect">
            <a:avLst/>
          </a:prstGeom>
        </p:spPr>
      </p:pic>
    </p:spTree>
    <p:extLst>
      <p:ext uri="{BB962C8B-B14F-4D97-AF65-F5344CB8AC3E}">
        <p14:creationId xmlns:p14="http://schemas.microsoft.com/office/powerpoint/2010/main" val="145957523"/>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Part Submission Warrant</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Supplier claims the customer tool identification status, input the comments and supplier representative sign the PPAP.</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Below fields will be filled by Jabil after review the PPAP. Not by supplier.</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5" name="图片 4">
            <a:extLst>
              <a:ext uri="{FF2B5EF4-FFF2-40B4-BE49-F238E27FC236}">
                <a16:creationId xmlns:a16="http://schemas.microsoft.com/office/drawing/2014/main" id="{D02DDCA8-943F-442D-8C5E-637A6646CC34}"/>
              </a:ext>
            </a:extLst>
          </p:cNvPr>
          <p:cNvPicPr>
            <a:picLocks noChangeAspect="1"/>
          </p:cNvPicPr>
          <p:nvPr/>
        </p:nvPicPr>
        <p:blipFill>
          <a:blip r:embed="rId3"/>
          <a:stretch>
            <a:fillRect/>
          </a:stretch>
        </p:blipFill>
        <p:spPr>
          <a:xfrm>
            <a:off x="457201" y="2133601"/>
            <a:ext cx="7607691" cy="1677886"/>
          </a:xfrm>
          <a:prstGeom prst="rect">
            <a:avLst/>
          </a:prstGeom>
        </p:spPr>
      </p:pic>
      <p:pic>
        <p:nvPicPr>
          <p:cNvPr id="8" name="图片 7">
            <a:extLst>
              <a:ext uri="{FF2B5EF4-FFF2-40B4-BE49-F238E27FC236}">
                <a16:creationId xmlns:a16="http://schemas.microsoft.com/office/drawing/2014/main" id="{4DE8B19C-2C07-4D97-8BF8-49DA72951102}"/>
              </a:ext>
            </a:extLst>
          </p:cNvPr>
          <p:cNvPicPr>
            <a:picLocks noChangeAspect="1"/>
          </p:cNvPicPr>
          <p:nvPr/>
        </p:nvPicPr>
        <p:blipFill>
          <a:blip r:embed="rId4"/>
          <a:stretch>
            <a:fillRect/>
          </a:stretch>
        </p:blipFill>
        <p:spPr>
          <a:xfrm>
            <a:off x="457201" y="4419600"/>
            <a:ext cx="7607691" cy="1771741"/>
          </a:xfrm>
          <a:prstGeom prst="rect">
            <a:avLst/>
          </a:prstGeom>
        </p:spPr>
      </p:pic>
    </p:spTree>
    <p:extLst>
      <p:ext uri="{BB962C8B-B14F-4D97-AF65-F5344CB8AC3E}">
        <p14:creationId xmlns:p14="http://schemas.microsoft.com/office/powerpoint/2010/main" val="3359607747"/>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Design Record</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only applies to supplier who has design responsibility / authority.</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includes drawing, specification, etc. </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supplier’s format. Supplier should insert it to Jabil’s Design Record template.</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5C95AF00-4918-470B-AEF9-423470B663C8}"/>
              </a:ext>
            </a:extLst>
          </p:cNvPr>
          <p:cNvPicPr>
            <a:picLocks noChangeAspect="1"/>
          </p:cNvPicPr>
          <p:nvPr/>
        </p:nvPicPr>
        <p:blipFill>
          <a:blip r:embed="rId3"/>
          <a:stretch>
            <a:fillRect/>
          </a:stretch>
        </p:blipFill>
        <p:spPr>
          <a:xfrm>
            <a:off x="457200" y="3048000"/>
            <a:ext cx="8166863" cy="3276600"/>
          </a:xfrm>
          <a:prstGeom prst="rect">
            <a:avLst/>
          </a:prstGeom>
        </p:spPr>
      </p:pic>
    </p:spTree>
    <p:extLst>
      <p:ext uri="{BB962C8B-B14F-4D97-AF65-F5344CB8AC3E}">
        <p14:creationId xmlns:p14="http://schemas.microsoft.com/office/powerpoint/2010/main" val="792055962"/>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Authorized Engineering Change Documents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supplier shall provide authorized change documents for those changes not yet recorded in the design record, but incorporated in the product, part or tooling, such as: ECNs, Specifications, Supplier change requests, etc.</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supplier’s format. Supplier should insert it to Jabil’s Authorized Engineering Change template.</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7" name="图片 6">
            <a:extLst>
              <a:ext uri="{FF2B5EF4-FFF2-40B4-BE49-F238E27FC236}">
                <a16:creationId xmlns:a16="http://schemas.microsoft.com/office/drawing/2014/main" id="{CE5839DD-2287-4169-AD4F-1290508BDD41}"/>
              </a:ext>
            </a:extLst>
          </p:cNvPr>
          <p:cNvPicPr>
            <a:picLocks noChangeAspect="1"/>
          </p:cNvPicPr>
          <p:nvPr/>
        </p:nvPicPr>
        <p:blipFill>
          <a:blip r:embed="rId3"/>
          <a:stretch>
            <a:fillRect/>
          </a:stretch>
        </p:blipFill>
        <p:spPr>
          <a:xfrm>
            <a:off x="457200" y="3124200"/>
            <a:ext cx="7739528" cy="3133508"/>
          </a:xfrm>
          <a:prstGeom prst="rect">
            <a:avLst/>
          </a:prstGeom>
        </p:spPr>
      </p:pic>
    </p:spTree>
    <p:extLst>
      <p:ext uri="{BB962C8B-B14F-4D97-AF65-F5344CB8AC3E}">
        <p14:creationId xmlns:p14="http://schemas.microsoft.com/office/powerpoint/2010/main" val="21369831"/>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buSzPct val="25000"/>
            </a:pPr>
            <a:r>
              <a:rPr lang="en-US" altLang="zh-CN" sz="2800" b="1" dirty="0">
                <a:solidFill>
                  <a:schemeClr val="bg1"/>
                </a:solidFill>
                <a:ea typeface="SimSun" pitchFamily="2" charset="-122"/>
              </a:rPr>
              <a:t>Contents</a:t>
            </a:r>
            <a:endParaRPr lang="en-US" sz="2800" b="1" i="0" u="none" strike="noStrike" cap="none" baseline="0" dirty="0">
              <a:solidFill>
                <a:schemeClr val="bg1"/>
              </a:solidFill>
              <a:latin typeface="+mn-lt"/>
              <a:ea typeface="Cambria"/>
              <a:cs typeface="Cambria"/>
              <a:sym typeface="Cambria"/>
            </a:endParaRPr>
          </a:p>
        </p:txBody>
      </p:sp>
      <p:sp>
        <p:nvSpPr>
          <p:cNvPr id="38" name="文字方塊 37"/>
          <p:cNvSpPr txBox="1"/>
          <p:nvPr/>
        </p:nvSpPr>
        <p:spPr>
          <a:xfrm>
            <a:off x="0" y="990600"/>
            <a:ext cx="9144000" cy="2239844"/>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altLang="zh-CN" sz="2400" b="1" dirty="0">
                <a:solidFill>
                  <a:schemeClr val="tx1"/>
                </a:solidFill>
              </a:rPr>
              <a:t>General Introduction of PPAP</a:t>
            </a:r>
            <a:endParaRPr kumimoji="0" lang="en-US" altLang="zh-CN" sz="2400" b="1" i="0" u="none" strike="noStrike" kern="0" cap="none" spc="0" normalizeH="0" baseline="0" noProof="0" dirty="0">
              <a:ln>
                <a:noFill/>
              </a:ln>
              <a:solidFill>
                <a:schemeClr val="tx1"/>
              </a:solidFill>
              <a:effectLst/>
              <a:uLnTx/>
              <a:uFillTx/>
              <a:sym typeface="Arial"/>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altLang="zh-CN" sz="2400" b="1" dirty="0">
                <a:solidFill>
                  <a:schemeClr val="tx1"/>
                </a:solidFill>
              </a:rPr>
              <a:t>General Jabil PPAP Requirements</a:t>
            </a:r>
          </a:p>
          <a:p>
            <a:pPr marL="342900" lvl="0" indent="-342900">
              <a:lnSpc>
                <a:spcPct val="150000"/>
              </a:lnSpc>
              <a:buFont typeface="+mj-lt"/>
              <a:buAutoNum type="arabicPeriod"/>
              <a:defRPr/>
            </a:pPr>
            <a:r>
              <a:rPr lang="en-US" altLang="zh-CN" sz="2400" b="1" dirty="0">
                <a:solidFill>
                  <a:schemeClr val="tx1"/>
                </a:solidFill>
                <a:ea typeface="SimSun" pitchFamily="2" charset="-122"/>
              </a:rPr>
              <a:t>Jabil PPAP Templates</a:t>
            </a:r>
          </a:p>
          <a:p>
            <a:pPr marL="342900" lvl="0" indent="-342900">
              <a:lnSpc>
                <a:spcPct val="150000"/>
              </a:lnSpc>
              <a:buFont typeface="+mj-lt"/>
              <a:buAutoNum type="arabicPeriod"/>
              <a:defRPr/>
            </a:pPr>
            <a:r>
              <a:rPr lang="en-US" altLang="zh-CN" sz="2400" b="1" dirty="0">
                <a:solidFill>
                  <a:schemeClr val="tx1"/>
                </a:solidFill>
                <a:ea typeface="SimSun" pitchFamily="2" charset="-122"/>
                <a:sym typeface="Cambria"/>
              </a:rPr>
              <a:t>Reference Documents</a:t>
            </a:r>
            <a:endParaRPr lang="en-US" altLang="zh-CN" sz="2400" b="1" dirty="0">
              <a:solidFill>
                <a:schemeClr val="tx1"/>
              </a:solidFill>
              <a:sym typeface="Cambria"/>
            </a:endParaRPr>
          </a:p>
        </p:txBody>
      </p:sp>
    </p:spTree>
    <p:extLst>
      <p:ext uri="{BB962C8B-B14F-4D97-AF65-F5344CB8AC3E}">
        <p14:creationId xmlns:p14="http://schemas.microsoft.com/office/powerpoint/2010/main" val="3560213238"/>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1800" b="1" kern="1600" dirty="0">
                <a:effectLst/>
                <a:latin typeface="Tahoma" panose="020B0604030504040204" pitchFamily="34" charset="0"/>
                <a:ea typeface="宋体" panose="02010600030101010101" pitchFamily="2" charset="-122"/>
              </a:rPr>
              <a:t>Customer Engineering Approval</a:t>
            </a:r>
            <a:endParaRPr lang="en-US" altLang="zh-CN" sz="2400" b="1" kern="1600" dirty="0">
              <a:solidFill>
                <a:schemeClr val="tx1"/>
              </a:solidFill>
              <a:effectLst/>
              <a:latin typeface="Tahoma" panose="020B0604030504040204" pitchFamily="34" charset="0"/>
              <a:ea typeface="SimSun" pitchFamily="2" charset="-122"/>
            </a:endParaRPr>
          </a:p>
          <a:p>
            <a:pPr>
              <a:lnSpc>
                <a:spcPct val="85000"/>
              </a:lnSpc>
              <a:spcAft>
                <a:spcPts val="1200"/>
              </a:spcAft>
              <a:buClr>
                <a:srgbClr val="A50021"/>
              </a:buClr>
              <a:buFont typeface="Arial" panose="020B0604020202020204" pitchFamily="34" charset="0"/>
              <a:buChar char="•"/>
            </a:pPr>
            <a:r>
              <a:rPr lang="en-US" altLang="zh-CN" sz="1800" kern="1600" dirty="0">
                <a:effectLst/>
                <a:latin typeface="Tahoma" panose="020B0604030504040204" pitchFamily="34" charset="0"/>
                <a:ea typeface="宋体" panose="02010600030101010101" pitchFamily="2" charset="-122"/>
              </a:rPr>
              <a:t>Where specified by Customer/Jabil, the supplier shall have evidence of Customer/Jabil engineering Approval, e.g., customer approval for design record or ECN.</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supplier’s format. Supplier should insert it to Jabil’s Customer Engineering Approval template.</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7" name="图片 6">
            <a:extLst>
              <a:ext uri="{FF2B5EF4-FFF2-40B4-BE49-F238E27FC236}">
                <a16:creationId xmlns:a16="http://schemas.microsoft.com/office/drawing/2014/main" id="{7ABCF4FC-297F-4B81-93AE-B81D71416239}"/>
              </a:ext>
            </a:extLst>
          </p:cNvPr>
          <p:cNvPicPr>
            <a:picLocks noChangeAspect="1"/>
          </p:cNvPicPr>
          <p:nvPr/>
        </p:nvPicPr>
        <p:blipFill>
          <a:blip r:embed="rId3"/>
          <a:stretch>
            <a:fillRect/>
          </a:stretch>
        </p:blipFill>
        <p:spPr>
          <a:xfrm>
            <a:off x="457200" y="2969890"/>
            <a:ext cx="8252370" cy="3278510"/>
          </a:xfrm>
          <a:prstGeom prst="rect">
            <a:avLst/>
          </a:prstGeom>
        </p:spPr>
      </p:pic>
    </p:spTree>
    <p:extLst>
      <p:ext uri="{BB962C8B-B14F-4D97-AF65-F5344CB8AC3E}">
        <p14:creationId xmlns:p14="http://schemas.microsoft.com/office/powerpoint/2010/main" val="977744392"/>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FMEA</a:t>
            </a:r>
          </a:p>
          <a:p>
            <a:pPr marL="101600" indent="0">
              <a:lnSpc>
                <a:spcPct val="85000"/>
              </a:lnSpc>
              <a:spcAft>
                <a:spcPts val="1200"/>
              </a:spcAft>
              <a:buClr>
                <a:srgbClr val="A50021"/>
              </a:buClr>
              <a:buNone/>
            </a:pPr>
            <a:r>
              <a:rPr lang="en-US" altLang="zh-CN" sz="2000" dirty="0">
                <a:solidFill>
                  <a:schemeClr val="tx1"/>
                </a:solidFill>
                <a:ea typeface="SimSun" pitchFamily="2" charset="-122"/>
              </a:rPr>
              <a:t>FMEA is a common approach to address: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Potential product or process failure to meet expectations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Potential consequences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Potential causes of the failure mode</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Application of current controls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Level of risk / prioritization</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Risk reduction</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324950320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Design FMEA</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only applies to supplier who has design responsibility / authority.</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The product design-responsible supplier shall develop a Design FMEA in accordance with, and compliant to, customer requirements.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must be developed and maintained by a cross-function team.</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Jabil’s format, or equivalent format if accepted by Jabil.</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4" name="图片 3">
            <a:extLst>
              <a:ext uri="{FF2B5EF4-FFF2-40B4-BE49-F238E27FC236}">
                <a16:creationId xmlns:a16="http://schemas.microsoft.com/office/drawing/2014/main" id="{1120439C-3DF1-4129-9923-3E3F713B6E5C}"/>
              </a:ext>
            </a:extLst>
          </p:cNvPr>
          <p:cNvPicPr>
            <a:picLocks noChangeAspect="1"/>
          </p:cNvPicPr>
          <p:nvPr/>
        </p:nvPicPr>
        <p:blipFill>
          <a:blip r:embed="rId3"/>
          <a:stretch>
            <a:fillRect/>
          </a:stretch>
        </p:blipFill>
        <p:spPr>
          <a:xfrm>
            <a:off x="356937" y="3581400"/>
            <a:ext cx="8458200" cy="2030700"/>
          </a:xfrm>
          <a:prstGeom prst="rect">
            <a:avLst/>
          </a:prstGeom>
        </p:spPr>
      </p:pic>
    </p:spTree>
    <p:extLst>
      <p:ext uri="{BB962C8B-B14F-4D97-AF65-F5344CB8AC3E}">
        <p14:creationId xmlns:p14="http://schemas.microsoft.com/office/powerpoint/2010/main" val="112024742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Process FMEA</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applies to all suppliers who have manufacturing process.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The process steps in PFMEA must align to the process flow diagram and the process control plan.</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must be developed and maintained by a cross-function team.</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Jabil’s format, or equivalent format if accepted by Jabil.</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3669A83A-D88D-44F8-AA65-9263B03BFC94}"/>
              </a:ext>
            </a:extLst>
          </p:cNvPr>
          <p:cNvPicPr>
            <a:picLocks noChangeAspect="1"/>
          </p:cNvPicPr>
          <p:nvPr/>
        </p:nvPicPr>
        <p:blipFill>
          <a:blip r:embed="rId3"/>
          <a:stretch>
            <a:fillRect/>
          </a:stretch>
        </p:blipFill>
        <p:spPr>
          <a:xfrm>
            <a:off x="457201" y="3581400"/>
            <a:ext cx="8305799" cy="2083935"/>
          </a:xfrm>
          <a:prstGeom prst="rect">
            <a:avLst/>
          </a:prstGeom>
        </p:spPr>
      </p:pic>
    </p:spTree>
    <p:extLst>
      <p:ext uri="{BB962C8B-B14F-4D97-AF65-F5344CB8AC3E}">
        <p14:creationId xmlns:p14="http://schemas.microsoft.com/office/powerpoint/2010/main" val="404991475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FMEA - Step 1</a:t>
            </a:r>
            <a:endParaRPr lang="en-US" altLang="zh-CN" sz="2800" dirty="0">
              <a:solidFill>
                <a:schemeClr val="bg1"/>
              </a:solidFill>
              <a:latin typeface="+mn-lt"/>
              <a:ea typeface="Cambria"/>
              <a:cs typeface="Cambria"/>
              <a:sym typeface="Cambria"/>
            </a:endParaRPr>
          </a:p>
        </p:txBody>
      </p:sp>
      <p:pic>
        <p:nvPicPr>
          <p:cNvPr id="3" name="Picture 17"/>
          <p:cNvPicPr>
            <a:picLocks noChangeAspect="1" noChangeArrowheads="1"/>
          </p:cNvPicPr>
          <p:nvPr/>
        </p:nvPicPr>
        <p:blipFill>
          <a:blip r:embed="rId3" cstate="print"/>
          <a:srcRect/>
          <a:stretch>
            <a:fillRect/>
          </a:stretch>
        </p:blipFill>
        <p:spPr bwMode="auto">
          <a:xfrm>
            <a:off x="990600" y="1576623"/>
            <a:ext cx="7239000" cy="3922476"/>
          </a:xfrm>
          <a:prstGeom prst="rect">
            <a:avLst/>
          </a:prstGeom>
          <a:noFill/>
          <a:ln w="25400">
            <a:solidFill>
              <a:schemeClr val="tx1"/>
            </a:solidFill>
            <a:miter lim="800000"/>
            <a:headEnd/>
            <a:tailEnd/>
          </a:ln>
        </p:spPr>
      </p:pic>
      <p:sp>
        <p:nvSpPr>
          <p:cNvPr id="4" name="Rectangle 2"/>
          <p:cNvSpPr>
            <a:spLocks noGrp="1" noChangeArrowheads="1"/>
          </p:cNvSpPr>
          <p:nvPr>
            <p:ph type="body" idx="1"/>
          </p:nvPr>
        </p:nvSpPr>
        <p:spPr>
          <a:xfrm>
            <a:off x="279400" y="5562600"/>
            <a:ext cx="8686800" cy="1066800"/>
          </a:xfrm>
          <a:noFill/>
        </p:spPr>
        <p:txBody>
          <a:bodyPr lIns="91440"/>
          <a:lstStyle/>
          <a:p>
            <a:pPr marL="231775" indent="-231775" eaLnBrk="1" hangingPunct="1">
              <a:lnSpc>
                <a:spcPct val="100000"/>
              </a:lnSpc>
              <a:spcBef>
                <a:spcPct val="20000"/>
              </a:spcBef>
              <a:buFont typeface="Verdana" pitchFamily="34" charset="0"/>
              <a:buNone/>
            </a:pPr>
            <a:r>
              <a:rPr lang="en-US" altLang="zh-CN" sz="1600" b="1" u="sng" dirty="0">
                <a:solidFill>
                  <a:srgbClr val="A50021"/>
                </a:solidFill>
                <a:ea typeface="SimSun" pitchFamily="2" charset="-122"/>
              </a:rPr>
              <a:t>TIPS</a:t>
            </a:r>
          </a:p>
          <a:p>
            <a:pPr marL="231775" indent="-231775" eaLnBrk="1" hangingPunct="1">
              <a:lnSpc>
                <a:spcPct val="100000"/>
              </a:lnSpc>
              <a:spcBef>
                <a:spcPct val="20000"/>
              </a:spcBef>
              <a:buClr>
                <a:srgbClr val="A50021"/>
              </a:buClr>
              <a:buFontTx/>
              <a:buChar char="•"/>
            </a:pPr>
            <a:r>
              <a:rPr lang="en-US" altLang="zh-CN" sz="1600" b="1" dirty="0">
                <a:ea typeface="SimSun" pitchFamily="2" charset="-122"/>
              </a:rPr>
              <a:t>There should be at least one failure mode for each input.</a:t>
            </a:r>
          </a:p>
          <a:p>
            <a:pPr marL="231775" indent="-231775" eaLnBrk="1" hangingPunct="1">
              <a:lnSpc>
                <a:spcPct val="100000"/>
              </a:lnSpc>
              <a:spcBef>
                <a:spcPct val="20000"/>
              </a:spcBef>
              <a:buFont typeface="Verdana" pitchFamily="34" charset="0"/>
              <a:buNone/>
            </a:pPr>
            <a:endParaRPr lang="en-US" altLang="zh-CN" sz="1600" b="1" dirty="0">
              <a:ea typeface="SimSun" pitchFamily="2" charset="-122"/>
            </a:endParaRPr>
          </a:p>
        </p:txBody>
      </p:sp>
      <p:grpSp>
        <p:nvGrpSpPr>
          <p:cNvPr id="2" name="组合 1">
            <a:extLst>
              <a:ext uri="{FF2B5EF4-FFF2-40B4-BE49-F238E27FC236}">
                <a16:creationId xmlns:a16="http://schemas.microsoft.com/office/drawing/2014/main" id="{A9C5CFF3-C4FA-457E-97B5-1B2CAF0073F3}"/>
              </a:ext>
            </a:extLst>
          </p:cNvPr>
          <p:cNvGrpSpPr/>
          <p:nvPr/>
        </p:nvGrpSpPr>
        <p:grpSpPr>
          <a:xfrm>
            <a:off x="252412" y="3225799"/>
            <a:ext cx="2566988" cy="1524000"/>
            <a:chOff x="152400" y="2971800"/>
            <a:chExt cx="2566988" cy="1524000"/>
          </a:xfrm>
        </p:grpSpPr>
        <p:sp>
          <p:nvSpPr>
            <p:cNvPr id="5" name="Line 4"/>
            <p:cNvSpPr>
              <a:spLocks noChangeShapeType="1"/>
            </p:cNvSpPr>
            <p:nvPr/>
          </p:nvSpPr>
          <p:spPr bwMode="auto">
            <a:xfrm rot="16200000">
              <a:off x="1181100" y="3238500"/>
              <a:ext cx="533400" cy="0"/>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6" name="Group 5"/>
            <p:cNvGrpSpPr>
              <a:grpSpLocks/>
            </p:cNvGrpSpPr>
            <p:nvPr/>
          </p:nvGrpSpPr>
          <p:grpSpPr bwMode="auto">
            <a:xfrm>
              <a:off x="152400" y="3429000"/>
              <a:ext cx="2566988" cy="1066800"/>
              <a:chOff x="120" y="1149"/>
              <a:chExt cx="1617" cy="937"/>
            </a:xfrm>
          </p:grpSpPr>
          <p:sp>
            <p:nvSpPr>
              <p:cNvPr id="7" name="AutoShape 6"/>
              <p:cNvSpPr>
                <a:spLocks noChangeArrowheads="1"/>
              </p:cNvSpPr>
              <p:nvPr/>
            </p:nvSpPr>
            <p:spPr bwMode="auto">
              <a:xfrm>
                <a:off x="120" y="1149"/>
                <a:ext cx="1617" cy="937"/>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a:solidFill>
                      <a:schemeClr val="bg1"/>
                    </a:solidFill>
                    <a:latin typeface="Verdana" pitchFamily="34" charset="0"/>
                  </a:rPr>
                  <a:t>Using the completed </a:t>
                </a:r>
              </a:p>
              <a:p>
                <a:pPr eaLnBrk="0" hangingPunct="0">
                  <a:defRPr/>
                </a:pPr>
                <a:r>
                  <a:rPr lang="en-US" sz="1300" b="1">
                    <a:solidFill>
                      <a:schemeClr val="bg1"/>
                    </a:solidFill>
                    <a:latin typeface="Verdana" pitchFamily="34" charset="0"/>
                  </a:rPr>
                  <a:t>Process Flow Diagram, </a:t>
                </a:r>
              </a:p>
              <a:p>
                <a:pPr eaLnBrk="0" hangingPunct="0">
                  <a:defRPr/>
                </a:pPr>
                <a:r>
                  <a:rPr lang="en-US" sz="1300" b="1">
                    <a:solidFill>
                      <a:schemeClr val="bg1"/>
                    </a:solidFill>
                    <a:latin typeface="Verdana" pitchFamily="34" charset="0"/>
                  </a:rPr>
                  <a:t>enter the process step.</a:t>
                </a:r>
              </a:p>
            </p:txBody>
          </p:sp>
          <p:sp>
            <p:nvSpPr>
              <p:cNvPr id="8" name="AutoShape 7"/>
              <p:cNvSpPr>
                <a:spLocks noChangeArrowheads="1"/>
              </p:cNvSpPr>
              <p:nvPr/>
            </p:nvSpPr>
            <p:spPr bwMode="auto">
              <a:xfrm>
                <a:off x="166" y="1200"/>
                <a:ext cx="1497" cy="827"/>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grpSp>
      <p:sp>
        <p:nvSpPr>
          <p:cNvPr id="9" name="Rectangle 8"/>
          <p:cNvSpPr>
            <a:spLocks noChangeArrowheads="1"/>
          </p:cNvSpPr>
          <p:nvPr/>
        </p:nvSpPr>
        <p:spPr bwMode="auto">
          <a:xfrm>
            <a:off x="914400" y="2311399"/>
            <a:ext cx="1254120" cy="838200"/>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grpSp>
        <p:nvGrpSpPr>
          <p:cNvPr id="15" name="群組 14"/>
          <p:cNvGrpSpPr/>
          <p:nvPr/>
        </p:nvGrpSpPr>
        <p:grpSpPr>
          <a:xfrm>
            <a:off x="2168520" y="1524000"/>
            <a:ext cx="4106868" cy="3911599"/>
            <a:chOff x="2168520" y="1651001"/>
            <a:chExt cx="4106868" cy="3911599"/>
          </a:xfrm>
        </p:grpSpPr>
        <p:sp>
          <p:nvSpPr>
            <p:cNvPr id="10" name="Line 9"/>
            <p:cNvSpPr>
              <a:spLocks noChangeShapeType="1"/>
            </p:cNvSpPr>
            <p:nvPr/>
          </p:nvSpPr>
          <p:spPr bwMode="auto">
            <a:xfrm rot="16200000" flipH="1" flipV="1">
              <a:off x="3446463" y="2908299"/>
              <a:ext cx="960438" cy="995363"/>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11" name="Group 10"/>
            <p:cNvGrpSpPr>
              <a:grpSpLocks/>
            </p:cNvGrpSpPr>
            <p:nvPr/>
          </p:nvGrpSpPr>
          <p:grpSpPr bwMode="auto">
            <a:xfrm>
              <a:off x="3708400" y="1651001"/>
              <a:ext cx="2566988" cy="1487488"/>
              <a:chOff x="2968" y="1328"/>
              <a:chExt cx="1617" cy="937"/>
            </a:xfrm>
          </p:grpSpPr>
          <p:sp>
            <p:nvSpPr>
              <p:cNvPr id="12" name="AutoShape 11"/>
              <p:cNvSpPr>
                <a:spLocks noChangeArrowheads="1"/>
              </p:cNvSpPr>
              <p:nvPr/>
            </p:nvSpPr>
            <p:spPr bwMode="auto">
              <a:xfrm>
                <a:off x="2968" y="1328"/>
                <a:ext cx="1617" cy="937"/>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u="sng" dirty="0">
                    <a:solidFill>
                      <a:schemeClr val="bg1"/>
                    </a:solidFill>
                    <a:latin typeface="Verdana" pitchFamily="34" charset="0"/>
                  </a:rPr>
                  <a:t>Failure Modes</a:t>
                </a:r>
              </a:p>
              <a:p>
                <a:pPr eaLnBrk="0" hangingPunct="0">
                  <a:defRPr/>
                </a:pPr>
                <a:r>
                  <a:rPr lang="en-US" sz="1300" b="1" dirty="0">
                    <a:solidFill>
                      <a:schemeClr val="bg1"/>
                    </a:solidFill>
                    <a:latin typeface="Verdana" pitchFamily="34" charset="0"/>
                  </a:rPr>
                  <a:t>For each Process Input, </a:t>
                </a:r>
              </a:p>
              <a:p>
                <a:pPr eaLnBrk="0" hangingPunct="0">
                  <a:defRPr/>
                </a:pPr>
                <a:r>
                  <a:rPr lang="en-US" sz="1300" b="1" dirty="0">
                    <a:solidFill>
                      <a:schemeClr val="bg1"/>
                    </a:solidFill>
                    <a:latin typeface="Verdana" pitchFamily="34" charset="0"/>
                  </a:rPr>
                  <a:t>determine the ways in </a:t>
                </a:r>
              </a:p>
              <a:p>
                <a:pPr eaLnBrk="0" hangingPunct="0">
                  <a:defRPr/>
                </a:pPr>
                <a:r>
                  <a:rPr lang="en-US" sz="1300" b="1" dirty="0">
                    <a:solidFill>
                      <a:schemeClr val="bg1"/>
                    </a:solidFill>
                    <a:latin typeface="Verdana" pitchFamily="34" charset="0"/>
                  </a:rPr>
                  <a:t>which the input can go</a:t>
                </a:r>
              </a:p>
              <a:p>
                <a:pPr eaLnBrk="0" hangingPunct="0">
                  <a:defRPr/>
                </a:pPr>
                <a:r>
                  <a:rPr lang="en-US" sz="1300" b="1" dirty="0">
                    <a:solidFill>
                      <a:schemeClr val="bg1"/>
                    </a:solidFill>
                    <a:latin typeface="Verdana" pitchFamily="34" charset="0"/>
                  </a:rPr>
                  <a:t>wrong.</a:t>
                </a:r>
              </a:p>
            </p:txBody>
          </p:sp>
          <p:sp>
            <p:nvSpPr>
              <p:cNvPr id="13" name="AutoShape 12"/>
              <p:cNvSpPr>
                <a:spLocks noChangeArrowheads="1"/>
              </p:cNvSpPr>
              <p:nvPr/>
            </p:nvSpPr>
            <p:spPr bwMode="auto">
              <a:xfrm>
                <a:off x="3022" y="1381"/>
                <a:ext cx="1497" cy="827"/>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14" name="Rectangle 13"/>
            <p:cNvSpPr>
              <a:spLocks noChangeArrowheads="1"/>
            </p:cNvSpPr>
            <p:nvPr/>
          </p:nvSpPr>
          <p:spPr bwMode="auto">
            <a:xfrm>
              <a:off x="2168520" y="2438400"/>
              <a:ext cx="1219205" cy="3124200"/>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grpSp>
      <p:sp>
        <p:nvSpPr>
          <p:cNvPr id="17" name="Rectangle 26">
            <a:extLst>
              <a:ext uri="{FF2B5EF4-FFF2-40B4-BE49-F238E27FC236}">
                <a16:creationId xmlns:a16="http://schemas.microsoft.com/office/drawing/2014/main" id="{DEF3751D-FCA6-4C22-AE51-B7CEA886A85A}"/>
              </a:ext>
            </a:extLst>
          </p:cNvPr>
          <p:cNvSpPr txBox="1">
            <a:spLocks noChangeArrowheads="1"/>
          </p:cNvSpPr>
          <p:nvPr/>
        </p:nvSpPr>
        <p:spPr>
          <a:xfrm>
            <a:off x="0" y="976563"/>
            <a:ext cx="9115926" cy="40773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241300" algn="l" rtl="0">
              <a:lnSpc>
                <a:spcPct val="100000"/>
              </a:lnSpc>
              <a:spcBef>
                <a:spcPts val="32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1pPr>
            <a:lvl2pPr marL="742950" marR="0" indent="-196850" algn="l" rtl="0">
              <a:lnSpc>
                <a:spcPct val="100000"/>
              </a:lnSpc>
              <a:spcBef>
                <a:spcPts val="28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2pPr>
            <a:lvl3pPr marL="1143000" marR="0" indent="-152400" algn="l" rtl="0">
              <a:lnSpc>
                <a:spcPct val="100000"/>
              </a:lnSpc>
              <a:spcBef>
                <a:spcPts val="24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3pPr>
            <a:lvl4pPr marL="1600200" marR="0" indent="-158750" algn="l" rtl="0">
              <a:lnSpc>
                <a:spcPct val="100000"/>
              </a:lnSpc>
              <a:spcBef>
                <a:spcPts val="22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4pPr>
            <a:lvl5pPr marL="2057400" marR="0" indent="-158750" algn="l" rtl="0">
              <a:lnSpc>
                <a:spcPct val="100000"/>
              </a:lnSpc>
              <a:spcBef>
                <a:spcPts val="22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9pPr>
          </a:lstStyle>
          <a:p>
            <a:pPr marL="101600" indent="0">
              <a:lnSpc>
                <a:spcPct val="85000"/>
              </a:lnSpc>
              <a:spcAft>
                <a:spcPts val="1200"/>
              </a:spcAft>
              <a:buClr>
                <a:srgbClr val="A50021"/>
              </a:buClr>
              <a:buFont typeface="Arial"/>
              <a:buNone/>
            </a:pPr>
            <a:r>
              <a:rPr lang="en-US" altLang="zh-CN" sz="2000" dirty="0">
                <a:solidFill>
                  <a:schemeClr val="tx1"/>
                </a:solidFill>
                <a:ea typeface="SimSun" pitchFamily="2" charset="-122"/>
              </a:rPr>
              <a:t>General steps to develop FMEA. Take PFMEA as an example.</a:t>
            </a:r>
          </a:p>
          <a:p>
            <a:pPr marL="101600" indent="0">
              <a:lnSpc>
                <a:spcPct val="85000"/>
              </a:lnSpc>
              <a:spcAft>
                <a:spcPts val="1200"/>
              </a:spcAft>
              <a:buClr>
                <a:srgbClr val="A50021"/>
              </a:buClr>
              <a:buFont typeface="Arial"/>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Font typeface="Arial"/>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1311130497"/>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FMEA - Step 2</a:t>
            </a:r>
            <a:endParaRPr lang="en-US" altLang="zh-CN" sz="2800" dirty="0">
              <a:solidFill>
                <a:schemeClr val="bg1"/>
              </a:solidFill>
              <a:latin typeface="+mn-lt"/>
              <a:ea typeface="Cambria"/>
              <a:cs typeface="Cambria"/>
              <a:sym typeface="Cambria"/>
            </a:endParaRPr>
          </a:p>
        </p:txBody>
      </p:sp>
      <p:pic>
        <p:nvPicPr>
          <p:cNvPr id="3" name="Picture 10"/>
          <p:cNvPicPr>
            <a:picLocks noChangeAspect="1" noChangeArrowheads="1"/>
          </p:cNvPicPr>
          <p:nvPr/>
        </p:nvPicPr>
        <p:blipFill>
          <a:blip r:embed="rId3" cstate="print"/>
          <a:srcRect/>
          <a:stretch>
            <a:fillRect/>
          </a:stretch>
        </p:blipFill>
        <p:spPr bwMode="auto">
          <a:xfrm>
            <a:off x="990600" y="1143000"/>
            <a:ext cx="7162800" cy="4389438"/>
          </a:xfrm>
          <a:prstGeom prst="rect">
            <a:avLst/>
          </a:prstGeom>
          <a:noFill/>
          <a:ln w="25400">
            <a:solidFill>
              <a:schemeClr val="tx1"/>
            </a:solidFill>
            <a:miter lim="800000"/>
            <a:headEnd/>
            <a:tailEnd/>
          </a:ln>
        </p:spPr>
      </p:pic>
      <p:sp>
        <p:nvSpPr>
          <p:cNvPr id="4" name="Rectangle 2"/>
          <p:cNvSpPr>
            <a:spLocks noGrp="1" noChangeArrowheads="1"/>
          </p:cNvSpPr>
          <p:nvPr>
            <p:ph type="body" idx="1"/>
          </p:nvPr>
        </p:nvSpPr>
        <p:spPr>
          <a:xfrm>
            <a:off x="304800" y="5227638"/>
            <a:ext cx="8296275" cy="1477962"/>
          </a:xfrm>
          <a:noFill/>
        </p:spPr>
        <p:txBody>
          <a:bodyPr lIns="91440"/>
          <a:lstStyle/>
          <a:p>
            <a:pPr marL="231775" indent="-231775" eaLnBrk="1" hangingPunct="1">
              <a:lnSpc>
                <a:spcPct val="100000"/>
              </a:lnSpc>
              <a:buFont typeface="Verdana" pitchFamily="34" charset="0"/>
              <a:buNone/>
            </a:pPr>
            <a:r>
              <a:rPr lang="en-US" altLang="zh-CN" sz="1400" b="1" u="sng">
                <a:solidFill>
                  <a:srgbClr val="A50021"/>
                </a:solidFill>
                <a:ea typeface="SimSun" pitchFamily="2" charset="-122"/>
              </a:rPr>
              <a:t>TIPS</a:t>
            </a:r>
          </a:p>
          <a:p>
            <a:pPr marL="231775" indent="-231775" eaLnBrk="1" hangingPunct="1">
              <a:lnSpc>
                <a:spcPct val="100000"/>
              </a:lnSpc>
              <a:spcBef>
                <a:spcPct val="20000"/>
              </a:spcBef>
              <a:buClr>
                <a:srgbClr val="A50021"/>
              </a:buClr>
              <a:buFontTx/>
              <a:buChar char="•"/>
            </a:pPr>
            <a:r>
              <a:rPr lang="en-US" altLang="zh-CN" sz="1400" b="1">
                <a:ea typeface="SimSun" pitchFamily="2" charset="-122"/>
              </a:rPr>
              <a:t>There should be at least one failure effect for each failure mode.</a:t>
            </a:r>
          </a:p>
          <a:p>
            <a:pPr marL="231775" indent="-231775" eaLnBrk="1" hangingPunct="1">
              <a:lnSpc>
                <a:spcPct val="100000"/>
              </a:lnSpc>
              <a:buClr>
                <a:srgbClr val="A50021"/>
              </a:buClr>
              <a:buFontTx/>
              <a:buChar char="•"/>
            </a:pPr>
            <a:r>
              <a:rPr lang="en-US" altLang="zh-CN" sz="1400" b="1">
                <a:ea typeface="SimSun" pitchFamily="2" charset="-122"/>
              </a:rPr>
              <a:t>Effects should be specific, clear, and leave no doubt to the uninformed reviewer.</a:t>
            </a:r>
          </a:p>
        </p:txBody>
      </p:sp>
      <p:sp>
        <p:nvSpPr>
          <p:cNvPr id="5" name="Line 4"/>
          <p:cNvSpPr>
            <a:spLocks noChangeShapeType="1"/>
          </p:cNvSpPr>
          <p:nvPr/>
        </p:nvSpPr>
        <p:spPr bwMode="auto">
          <a:xfrm flipH="1" flipV="1">
            <a:off x="4638675" y="3195638"/>
            <a:ext cx="681038" cy="4762"/>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6" name="Group 5"/>
          <p:cNvGrpSpPr>
            <a:grpSpLocks/>
          </p:cNvGrpSpPr>
          <p:nvPr/>
        </p:nvGrpSpPr>
        <p:grpSpPr bwMode="auto">
          <a:xfrm>
            <a:off x="5332413" y="2395538"/>
            <a:ext cx="2516187" cy="1665287"/>
            <a:chOff x="3696" y="1653"/>
            <a:chExt cx="1585" cy="1049"/>
          </a:xfrm>
        </p:grpSpPr>
        <p:sp>
          <p:nvSpPr>
            <p:cNvPr id="7" name="AutoShape 6"/>
            <p:cNvSpPr>
              <a:spLocks noChangeArrowheads="1"/>
            </p:cNvSpPr>
            <p:nvPr/>
          </p:nvSpPr>
          <p:spPr bwMode="auto">
            <a:xfrm>
              <a:off x="3696" y="1653"/>
              <a:ext cx="1585" cy="1049"/>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u="sng">
                  <a:solidFill>
                    <a:schemeClr val="bg1"/>
                  </a:solidFill>
                  <a:latin typeface="Verdana" pitchFamily="34" charset="0"/>
                </a:rPr>
                <a:t>Potential Failure Effects</a:t>
              </a:r>
            </a:p>
            <a:p>
              <a:pPr eaLnBrk="0" hangingPunct="0">
                <a:defRPr/>
              </a:pPr>
              <a:r>
                <a:rPr lang="en-US" sz="1300" b="1">
                  <a:solidFill>
                    <a:schemeClr val="bg1"/>
                  </a:solidFill>
                  <a:latin typeface="Verdana" pitchFamily="34" charset="0"/>
                </a:rPr>
                <a:t>For each Failure Mode, </a:t>
              </a:r>
            </a:p>
            <a:p>
              <a:pPr eaLnBrk="0" hangingPunct="0">
                <a:defRPr/>
              </a:pPr>
              <a:r>
                <a:rPr lang="en-US" sz="1300" b="1">
                  <a:solidFill>
                    <a:schemeClr val="bg1"/>
                  </a:solidFill>
                  <a:latin typeface="Verdana" pitchFamily="34" charset="0"/>
                </a:rPr>
                <a:t>determine what effect</a:t>
              </a:r>
            </a:p>
            <a:p>
              <a:pPr eaLnBrk="0" hangingPunct="0">
                <a:defRPr/>
              </a:pPr>
              <a:r>
                <a:rPr lang="en-US" sz="1300" b="1">
                  <a:solidFill>
                    <a:schemeClr val="bg1"/>
                  </a:solidFill>
                  <a:latin typeface="Verdana" pitchFamily="34" charset="0"/>
                </a:rPr>
                <a:t>the specific failure </a:t>
              </a:r>
            </a:p>
            <a:p>
              <a:pPr eaLnBrk="0" hangingPunct="0">
                <a:defRPr/>
              </a:pPr>
              <a:r>
                <a:rPr lang="en-US" sz="1300" b="1">
                  <a:solidFill>
                    <a:schemeClr val="bg1"/>
                  </a:solidFill>
                  <a:latin typeface="Verdana" pitchFamily="34" charset="0"/>
                </a:rPr>
                <a:t>could have on the </a:t>
              </a:r>
            </a:p>
            <a:p>
              <a:pPr eaLnBrk="0" hangingPunct="0">
                <a:defRPr/>
              </a:pPr>
              <a:r>
                <a:rPr lang="en-US" sz="1300" b="1">
                  <a:solidFill>
                    <a:schemeClr val="bg1"/>
                  </a:solidFill>
                  <a:latin typeface="Verdana" pitchFamily="34" charset="0"/>
                </a:rPr>
                <a:t>process output.</a:t>
              </a:r>
            </a:p>
          </p:txBody>
        </p:sp>
        <p:sp>
          <p:nvSpPr>
            <p:cNvPr id="8" name="AutoShape 7"/>
            <p:cNvSpPr>
              <a:spLocks noChangeArrowheads="1"/>
            </p:cNvSpPr>
            <p:nvPr/>
          </p:nvSpPr>
          <p:spPr bwMode="auto">
            <a:xfrm>
              <a:off x="3758" y="1717"/>
              <a:ext cx="1467" cy="926"/>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9" name="Rectangle 8"/>
          <p:cNvSpPr>
            <a:spLocks noChangeArrowheads="1"/>
          </p:cNvSpPr>
          <p:nvPr/>
        </p:nvSpPr>
        <p:spPr bwMode="auto">
          <a:xfrm>
            <a:off x="3276600" y="2014538"/>
            <a:ext cx="1219200" cy="3471862"/>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spTree>
    <p:extLst>
      <p:ext uri="{BB962C8B-B14F-4D97-AF65-F5344CB8AC3E}">
        <p14:creationId xmlns:p14="http://schemas.microsoft.com/office/powerpoint/2010/main" val="2225672162"/>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FMEA - Step 3</a:t>
            </a:r>
            <a:endParaRPr lang="en-US" altLang="zh-CN" sz="2800" dirty="0">
              <a:solidFill>
                <a:schemeClr val="bg1"/>
              </a:solidFill>
              <a:latin typeface="+mn-lt"/>
              <a:ea typeface="Cambria"/>
              <a:cs typeface="Cambria"/>
              <a:sym typeface="Cambria"/>
            </a:endParaRPr>
          </a:p>
        </p:txBody>
      </p:sp>
      <p:pic>
        <p:nvPicPr>
          <p:cNvPr id="3" name="Picture 11"/>
          <p:cNvPicPr>
            <a:picLocks noChangeAspect="1" noChangeArrowheads="1"/>
          </p:cNvPicPr>
          <p:nvPr/>
        </p:nvPicPr>
        <p:blipFill>
          <a:blip r:embed="rId3" cstate="print"/>
          <a:srcRect/>
          <a:stretch>
            <a:fillRect/>
          </a:stretch>
        </p:blipFill>
        <p:spPr bwMode="auto">
          <a:xfrm>
            <a:off x="1066800" y="1236663"/>
            <a:ext cx="7010400" cy="4295775"/>
          </a:xfrm>
          <a:prstGeom prst="rect">
            <a:avLst/>
          </a:prstGeom>
          <a:noFill/>
          <a:ln w="25400">
            <a:solidFill>
              <a:schemeClr val="tx1"/>
            </a:solidFill>
            <a:miter lim="800000"/>
            <a:headEnd/>
            <a:tailEnd/>
          </a:ln>
        </p:spPr>
      </p:pic>
      <p:sp>
        <p:nvSpPr>
          <p:cNvPr id="4" name="Rectangle 3"/>
          <p:cNvSpPr>
            <a:spLocks noGrp="1" noChangeArrowheads="1"/>
          </p:cNvSpPr>
          <p:nvPr>
            <p:ph type="body" idx="1"/>
          </p:nvPr>
        </p:nvSpPr>
        <p:spPr>
          <a:xfrm>
            <a:off x="423863" y="5588000"/>
            <a:ext cx="8296275" cy="965200"/>
          </a:xfrm>
          <a:noFill/>
        </p:spPr>
        <p:txBody>
          <a:bodyPr lIns="91440"/>
          <a:lstStyle/>
          <a:p>
            <a:pPr marL="231775" indent="-231775" eaLnBrk="1" hangingPunct="1">
              <a:lnSpc>
                <a:spcPct val="100000"/>
              </a:lnSpc>
              <a:buFont typeface="Verdana" pitchFamily="34" charset="0"/>
              <a:buNone/>
            </a:pPr>
            <a:r>
              <a:rPr lang="en-US" altLang="zh-CN" sz="1600" b="1" u="sng">
                <a:solidFill>
                  <a:srgbClr val="A50021"/>
                </a:solidFill>
                <a:ea typeface="SimSun" pitchFamily="2" charset="-122"/>
              </a:rPr>
              <a:t>TIPS</a:t>
            </a:r>
          </a:p>
          <a:p>
            <a:pPr marL="231775" indent="-231775" eaLnBrk="1" hangingPunct="1">
              <a:lnSpc>
                <a:spcPct val="100000"/>
              </a:lnSpc>
              <a:spcBef>
                <a:spcPct val="20000"/>
              </a:spcBef>
              <a:buClr>
                <a:srgbClr val="A50021"/>
              </a:buClr>
              <a:buFontTx/>
              <a:buChar char="•"/>
            </a:pPr>
            <a:r>
              <a:rPr lang="en-US" altLang="zh-CN" sz="1600" b="1">
                <a:ea typeface="SimSun" pitchFamily="2" charset="-122"/>
              </a:rPr>
              <a:t>There should be at least one potential cause for each failure mode.</a:t>
            </a:r>
          </a:p>
        </p:txBody>
      </p:sp>
      <p:sp>
        <p:nvSpPr>
          <p:cNvPr id="5" name="Line 4"/>
          <p:cNvSpPr>
            <a:spLocks noChangeShapeType="1"/>
          </p:cNvSpPr>
          <p:nvPr/>
        </p:nvSpPr>
        <p:spPr bwMode="auto">
          <a:xfrm>
            <a:off x="4195763" y="3259138"/>
            <a:ext cx="681037" cy="4762"/>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6" name="Group 5"/>
          <p:cNvGrpSpPr>
            <a:grpSpLocks/>
          </p:cNvGrpSpPr>
          <p:nvPr/>
        </p:nvGrpSpPr>
        <p:grpSpPr bwMode="auto">
          <a:xfrm>
            <a:off x="1447800" y="2667000"/>
            <a:ext cx="2770188" cy="1219200"/>
            <a:chOff x="1312" y="1813"/>
            <a:chExt cx="1585" cy="1049"/>
          </a:xfrm>
        </p:grpSpPr>
        <p:sp>
          <p:nvSpPr>
            <p:cNvPr id="7" name="AutoShape 6"/>
            <p:cNvSpPr>
              <a:spLocks noChangeArrowheads="1"/>
            </p:cNvSpPr>
            <p:nvPr/>
          </p:nvSpPr>
          <p:spPr bwMode="auto">
            <a:xfrm>
              <a:off x="1312" y="1813"/>
              <a:ext cx="1585" cy="1049"/>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u="sng">
                  <a:solidFill>
                    <a:schemeClr val="bg1"/>
                  </a:solidFill>
                  <a:latin typeface="Verdana" pitchFamily="34" charset="0"/>
                </a:rPr>
                <a:t>Potential Causes</a:t>
              </a:r>
            </a:p>
            <a:p>
              <a:pPr eaLnBrk="0" hangingPunct="0">
                <a:defRPr/>
              </a:pPr>
              <a:r>
                <a:rPr lang="en-US" sz="1300" b="1">
                  <a:solidFill>
                    <a:schemeClr val="bg1"/>
                  </a:solidFill>
                  <a:latin typeface="Verdana" pitchFamily="34" charset="0"/>
                </a:rPr>
                <a:t>For each Failure Mode, </a:t>
              </a:r>
            </a:p>
            <a:p>
              <a:pPr eaLnBrk="0" hangingPunct="0">
                <a:defRPr/>
              </a:pPr>
              <a:r>
                <a:rPr lang="en-US" sz="1300" b="1">
                  <a:solidFill>
                    <a:schemeClr val="bg1"/>
                  </a:solidFill>
                  <a:latin typeface="Verdana" pitchFamily="34" charset="0"/>
                </a:rPr>
                <a:t>determine the possible </a:t>
              </a:r>
              <a:br>
                <a:rPr lang="en-US" sz="1300" b="1">
                  <a:solidFill>
                    <a:schemeClr val="bg1"/>
                  </a:solidFill>
                  <a:latin typeface="Verdana" pitchFamily="34" charset="0"/>
                </a:rPr>
              </a:br>
              <a:r>
                <a:rPr lang="en-US" sz="1300" b="1">
                  <a:solidFill>
                    <a:schemeClr val="bg1"/>
                  </a:solidFill>
                  <a:latin typeface="Verdana" pitchFamily="34" charset="0"/>
                </a:rPr>
                <a:t>cause of the failure.</a:t>
              </a:r>
            </a:p>
          </p:txBody>
        </p:sp>
        <p:sp>
          <p:nvSpPr>
            <p:cNvPr id="8" name="AutoShape 7"/>
            <p:cNvSpPr>
              <a:spLocks noChangeArrowheads="1"/>
            </p:cNvSpPr>
            <p:nvPr/>
          </p:nvSpPr>
          <p:spPr bwMode="auto">
            <a:xfrm>
              <a:off x="1374" y="1877"/>
              <a:ext cx="1467" cy="926"/>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9" name="Rectangle 8"/>
          <p:cNvSpPr>
            <a:spLocks noChangeArrowheads="1"/>
          </p:cNvSpPr>
          <p:nvPr/>
        </p:nvSpPr>
        <p:spPr bwMode="auto">
          <a:xfrm>
            <a:off x="4953000" y="2057400"/>
            <a:ext cx="1219200" cy="2590800"/>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spTree>
    <p:extLst>
      <p:ext uri="{BB962C8B-B14F-4D97-AF65-F5344CB8AC3E}">
        <p14:creationId xmlns:p14="http://schemas.microsoft.com/office/powerpoint/2010/main" val="1051821633"/>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FMEA - Step 4</a:t>
            </a:r>
            <a:endParaRPr lang="en-US" altLang="zh-CN" sz="2800" dirty="0">
              <a:solidFill>
                <a:schemeClr val="bg1"/>
              </a:solidFill>
              <a:latin typeface="+mn-lt"/>
              <a:ea typeface="Cambria"/>
              <a:cs typeface="Cambria"/>
              <a:sym typeface="Cambria"/>
            </a:endParaRPr>
          </a:p>
        </p:txBody>
      </p:sp>
      <p:pic>
        <p:nvPicPr>
          <p:cNvPr id="3" name="Picture 10"/>
          <p:cNvPicPr>
            <a:picLocks noChangeAspect="1" noChangeArrowheads="1"/>
          </p:cNvPicPr>
          <p:nvPr/>
        </p:nvPicPr>
        <p:blipFill>
          <a:blip r:embed="rId3" cstate="print"/>
          <a:srcRect/>
          <a:stretch>
            <a:fillRect/>
          </a:stretch>
        </p:blipFill>
        <p:spPr bwMode="auto">
          <a:xfrm>
            <a:off x="990600" y="1143000"/>
            <a:ext cx="7162800" cy="4389438"/>
          </a:xfrm>
          <a:prstGeom prst="rect">
            <a:avLst/>
          </a:prstGeom>
          <a:noFill/>
          <a:ln w="25400">
            <a:solidFill>
              <a:schemeClr val="tx1"/>
            </a:solidFill>
            <a:miter lim="800000"/>
            <a:headEnd/>
            <a:tailEnd/>
          </a:ln>
        </p:spPr>
      </p:pic>
      <p:sp>
        <p:nvSpPr>
          <p:cNvPr id="4" name="Rectangle 3"/>
          <p:cNvSpPr>
            <a:spLocks noChangeArrowheads="1"/>
          </p:cNvSpPr>
          <p:nvPr/>
        </p:nvSpPr>
        <p:spPr bwMode="auto">
          <a:xfrm>
            <a:off x="381000" y="4800600"/>
            <a:ext cx="8539163" cy="1524000"/>
          </a:xfrm>
          <a:prstGeom prst="rect">
            <a:avLst/>
          </a:prstGeom>
          <a:solidFill>
            <a:schemeClr val="bg1"/>
          </a:solidFill>
          <a:ln w="9525">
            <a:noFill/>
            <a:miter lim="800000"/>
            <a:headEnd/>
            <a:tailEnd/>
          </a:ln>
        </p:spPr>
        <p:txBody>
          <a:bodyPr/>
          <a:lstStyle/>
          <a:p>
            <a:pPr marL="231775" indent="-231775">
              <a:spcBef>
                <a:spcPct val="30000"/>
              </a:spcBef>
              <a:spcAft>
                <a:spcPct val="30000"/>
              </a:spcAft>
              <a:buClr>
                <a:srgbClr val="A50021"/>
              </a:buClr>
            </a:pPr>
            <a:r>
              <a:rPr lang="en-US" altLang="zh-CN" sz="1600" b="1" u="sng" dirty="0">
                <a:solidFill>
                  <a:srgbClr val="A50021"/>
                </a:solidFill>
                <a:latin typeface="Verdana" pitchFamily="34" charset="0"/>
                <a:ea typeface="SimSun" pitchFamily="2" charset="-122"/>
              </a:rPr>
              <a:t>TIPS</a:t>
            </a:r>
          </a:p>
          <a:p>
            <a:pPr marL="231775" indent="-231775">
              <a:spcAft>
                <a:spcPct val="30000"/>
              </a:spcAft>
              <a:buClr>
                <a:srgbClr val="A50021"/>
              </a:buClr>
              <a:buFontTx/>
              <a:buChar char="•"/>
            </a:pPr>
            <a:r>
              <a:rPr lang="en-US" altLang="zh-CN" sz="1500" b="1" dirty="0">
                <a:solidFill>
                  <a:srgbClr val="232323"/>
                </a:solidFill>
                <a:latin typeface="Verdana" pitchFamily="34" charset="0"/>
                <a:ea typeface="SimSun" pitchFamily="2" charset="-122"/>
              </a:rPr>
              <a:t>This step in the FMEA begins to identify initial shortcomings or gaps in the current control plan. </a:t>
            </a:r>
          </a:p>
          <a:p>
            <a:pPr marL="231775" indent="-231775">
              <a:spcAft>
                <a:spcPct val="30000"/>
              </a:spcAft>
              <a:buClr>
                <a:srgbClr val="A50021"/>
              </a:buClr>
              <a:buFontTx/>
              <a:buChar char="•"/>
            </a:pPr>
            <a:r>
              <a:rPr lang="en-US" altLang="zh-CN" sz="1500" b="1" dirty="0">
                <a:solidFill>
                  <a:srgbClr val="232323"/>
                </a:solidFill>
                <a:latin typeface="Verdana" pitchFamily="34" charset="0"/>
                <a:ea typeface="SimSun" pitchFamily="2" charset="-122"/>
              </a:rPr>
              <a:t>If a procedure exists, enter the document number.</a:t>
            </a:r>
          </a:p>
          <a:p>
            <a:pPr marL="231775" indent="-231775">
              <a:spcAft>
                <a:spcPct val="30000"/>
              </a:spcAft>
              <a:buClr>
                <a:srgbClr val="A50021"/>
              </a:buClr>
              <a:buFontTx/>
              <a:buChar char="•"/>
            </a:pPr>
            <a:r>
              <a:rPr lang="en-US" altLang="zh-CN" sz="1500" b="1" dirty="0">
                <a:solidFill>
                  <a:srgbClr val="232323"/>
                </a:solidFill>
                <a:latin typeface="Verdana" pitchFamily="34" charset="0"/>
                <a:ea typeface="SimSun" pitchFamily="2" charset="-122"/>
              </a:rPr>
              <a:t>If no current control exists, list as “none.”</a:t>
            </a:r>
          </a:p>
        </p:txBody>
      </p:sp>
      <p:sp>
        <p:nvSpPr>
          <p:cNvPr id="5" name="Line 4"/>
          <p:cNvSpPr>
            <a:spLocks noChangeShapeType="1"/>
          </p:cNvSpPr>
          <p:nvPr/>
        </p:nvSpPr>
        <p:spPr bwMode="auto">
          <a:xfrm>
            <a:off x="5618163" y="3059113"/>
            <a:ext cx="681037" cy="4762"/>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6" name="Group 5"/>
          <p:cNvGrpSpPr>
            <a:grpSpLocks/>
          </p:cNvGrpSpPr>
          <p:nvPr/>
        </p:nvGrpSpPr>
        <p:grpSpPr bwMode="auto">
          <a:xfrm>
            <a:off x="3124200" y="2297113"/>
            <a:ext cx="2516188" cy="1665287"/>
            <a:chOff x="2032" y="1677"/>
            <a:chExt cx="1585" cy="1049"/>
          </a:xfrm>
        </p:grpSpPr>
        <p:sp>
          <p:nvSpPr>
            <p:cNvPr id="7" name="AutoShape 6"/>
            <p:cNvSpPr>
              <a:spLocks noChangeArrowheads="1"/>
            </p:cNvSpPr>
            <p:nvPr/>
          </p:nvSpPr>
          <p:spPr bwMode="auto">
            <a:xfrm>
              <a:off x="2032" y="1677"/>
              <a:ext cx="1585" cy="1049"/>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u="sng">
                  <a:solidFill>
                    <a:schemeClr val="bg1"/>
                  </a:solidFill>
                  <a:latin typeface="Verdana" pitchFamily="34" charset="0"/>
                </a:rPr>
                <a:t>Current Controls</a:t>
              </a:r>
            </a:p>
            <a:p>
              <a:pPr eaLnBrk="0" hangingPunct="0">
                <a:defRPr/>
              </a:pPr>
              <a:r>
                <a:rPr lang="en-US" sz="1300" b="1">
                  <a:solidFill>
                    <a:schemeClr val="bg1"/>
                  </a:solidFill>
                  <a:latin typeface="Verdana" pitchFamily="34" charset="0"/>
                </a:rPr>
                <a:t>For each potential</a:t>
              </a:r>
            </a:p>
            <a:p>
              <a:pPr eaLnBrk="0" hangingPunct="0">
                <a:defRPr/>
              </a:pPr>
              <a:r>
                <a:rPr lang="en-US" sz="1300" b="1">
                  <a:solidFill>
                    <a:schemeClr val="bg1"/>
                  </a:solidFill>
                  <a:latin typeface="Verdana" pitchFamily="34" charset="0"/>
                </a:rPr>
                <a:t>cause, list the current</a:t>
              </a:r>
            </a:p>
            <a:p>
              <a:pPr eaLnBrk="0" hangingPunct="0">
                <a:defRPr/>
              </a:pPr>
              <a:r>
                <a:rPr lang="en-US" sz="1300" b="1">
                  <a:solidFill>
                    <a:schemeClr val="bg1"/>
                  </a:solidFill>
                  <a:latin typeface="Verdana" pitchFamily="34" charset="0"/>
                </a:rPr>
                <a:t>method used for </a:t>
              </a:r>
            </a:p>
            <a:p>
              <a:pPr eaLnBrk="0" hangingPunct="0">
                <a:defRPr/>
              </a:pPr>
              <a:r>
                <a:rPr lang="en-US" sz="1300" b="1">
                  <a:solidFill>
                    <a:schemeClr val="bg1"/>
                  </a:solidFill>
                  <a:latin typeface="Verdana" pitchFamily="34" charset="0"/>
                </a:rPr>
                <a:t>preventing or detecting</a:t>
              </a:r>
            </a:p>
            <a:p>
              <a:pPr eaLnBrk="0" hangingPunct="0">
                <a:defRPr/>
              </a:pPr>
              <a:r>
                <a:rPr lang="en-US" sz="1300" b="1">
                  <a:solidFill>
                    <a:schemeClr val="bg1"/>
                  </a:solidFill>
                  <a:latin typeface="Verdana" pitchFamily="34" charset="0"/>
                </a:rPr>
                <a:t>failure.</a:t>
              </a:r>
            </a:p>
          </p:txBody>
        </p:sp>
        <p:sp>
          <p:nvSpPr>
            <p:cNvPr id="8" name="AutoShape 7"/>
            <p:cNvSpPr>
              <a:spLocks noChangeArrowheads="1"/>
            </p:cNvSpPr>
            <p:nvPr/>
          </p:nvSpPr>
          <p:spPr bwMode="auto">
            <a:xfrm>
              <a:off x="2094" y="1741"/>
              <a:ext cx="1467" cy="926"/>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9" name="Rectangle 8"/>
          <p:cNvSpPr>
            <a:spLocks noChangeArrowheads="1"/>
          </p:cNvSpPr>
          <p:nvPr/>
        </p:nvSpPr>
        <p:spPr bwMode="auto">
          <a:xfrm>
            <a:off x="6389688" y="1981200"/>
            <a:ext cx="1230312" cy="2995618"/>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spTree>
    <p:extLst>
      <p:ext uri="{BB962C8B-B14F-4D97-AF65-F5344CB8AC3E}">
        <p14:creationId xmlns:p14="http://schemas.microsoft.com/office/powerpoint/2010/main" val="1263243185"/>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FMEA - Step 5</a:t>
            </a:r>
            <a:endParaRPr lang="en-US" altLang="zh-CN" sz="2800" dirty="0">
              <a:solidFill>
                <a:schemeClr val="bg1"/>
              </a:solidFill>
              <a:latin typeface="+mn-lt"/>
              <a:ea typeface="Cambria"/>
              <a:cs typeface="Cambria"/>
              <a:sym typeface="Cambria"/>
            </a:endParaRPr>
          </a:p>
        </p:txBody>
      </p:sp>
      <p:pic>
        <p:nvPicPr>
          <p:cNvPr id="3" name="Picture 21"/>
          <p:cNvPicPr>
            <a:picLocks noChangeAspect="1" noChangeArrowheads="1"/>
          </p:cNvPicPr>
          <p:nvPr/>
        </p:nvPicPr>
        <p:blipFill>
          <a:blip r:embed="rId3" cstate="print"/>
          <a:srcRect/>
          <a:stretch>
            <a:fillRect/>
          </a:stretch>
        </p:blipFill>
        <p:spPr bwMode="auto">
          <a:xfrm>
            <a:off x="990600" y="1524000"/>
            <a:ext cx="7162800" cy="4389438"/>
          </a:xfrm>
          <a:prstGeom prst="rect">
            <a:avLst/>
          </a:prstGeom>
          <a:noFill/>
          <a:ln w="25400">
            <a:solidFill>
              <a:schemeClr val="tx1"/>
            </a:solidFill>
            <a:miter lim="800000"/>
            <a:headEnd/>
            <a:tailEnd/>
          </a:ln>
        </p:spPr>
      </p:pic>
      <p:sp>
        <p:nvSpPr>
          <p:cNvPr id="4" name="Rectangle 2"/>
          <p:cNvSpPr>
            <a:spLocks noGrp="1" noChangeArrowheads="1"/>
          </p:cNvSpPr>
          <p:nvPr>
            <p:ph type="body" idx="1"/>
          </p:nvPr>
        </p:nvSpPr>
        <p:spPr>
          <a:xfrm>
            <a:off x="152400" y="1066800"/>
            <a:ext cx="7010400" cy="685800"/>
          </a:xfrm>
          <a:noFill/>
        </p:spPr>
        <p:txBody>
          <a:bodyPr lIns="91440"/>
          <a:lstStyle/>
          <a:p>
            <a:pPr marL="231775" indent="-231775" eaLnBrk="1" hangingPunct="1">
              <a:lnSpc>
                <a:spcPct val="100000"/>
              </a:lnSpc>
            </a:pPr>
            <a:r>
              <a:rPr lang="en-US" altLang="zh-CN" sz="1800" dirty="0">
                <a:ea typeface="SimSun" pitchFamily="2" charset="-122"/>
              </a:rPr>
              <a:t>Assign </a:t>
            </a:r>
            <a:r>
              <a:rPr lang="en-US" altLang="zh-CN" sz="1800" u="sng" dirty="0">
                <a:ea typeface="SimSun" pitchFamily="2" charset="-122"/>
              </a:rPr>
              <a:t>Severit</a:t>
            </a:r>
            <a:r>
              <a:rPr lang="en-US" altLang="zh-CN" sz="1800" dirty="0">
                <a:ea typeface="SimSun" pitchFamily="2" charset="-122"/>
              </a:rPr>
              <a:t>y, </a:t>
            </a:r>
            <a:r>
              <a:rPr lang="en-US" altLang="zh-CN" sz="1800" u="sng" dirty="0">
                <a:ea typeface="SimSun" pitchFamily="2" charset="-122"/>
              </a:rPr>
              <a:t>Occurrence,</a:t>
            </a:r>
            <a:r>
              <a:rPr lang="en-US" altLang="zh-CN" sz="1800" dirty="0">
                <a:ea typeface="SimSun" pitchFamily="2" charset="-122"/>
              </a:rPr>
              <a:t> and </a:t>
            </a:r>
            <a:r>
              <a:rPr lang="en-US" altLang="zh-CN" sz="1800" u="sng" dirty="0">
                <a:ea typeface="SimSun" pitchFamily="2" charset="-122"/>
              </a:rPr>
              <a:t>Detection</a:t>
            </a:r>
            <a:r>
              <a:rPr lang="en-US" altLang="zh-CN" sz="1800" dirty="0">
                <a:ea typeface="SimSun" pitchFamily="2" charset="-122"/>
              </a:rPr>
              <a:t> ratings</a:t>
            </a:r>
          </a:p>
        </p:txBody>
      </p:sp>
      <p:sp>
        <p:nvSpPr>
          <p:cNvPr id="5" name="Line 4"/>
          <p:cNvSpPr>
            <a:spLocks noChangeShapeType="1"/>
          </p:cNvSpPr>
          <p:nvPr/>
        </p:nvSpPr>
        <p:spPr bwMode="auto">
          <a:xfrm flipV="1">
            <a:off x="3827463" y="2528888"/>
            <a:ext cx="681037" cy="4762"/>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6" name="Group 5"/>
          <p:cNvGrpSpPr>
            <a:grpSpLocks/>
          </p:cNvGrpSpPr>
          <p:nvPr/>
        </p:nvGrpSpPr>
        <p:grpSpPr bwMode="auto">
          <a:xfrm>
            <a:off x="1752600" y="2133600"/>
            <a:ext cx="2135188" cy="801688"/>
            <a:chOff x="1624" y="1653"/>
            <a:chExt cx="1153" cy="505"/>
          </a:xfrm>
        </p:grpSpPr>
        <p:sp>
          <p:nvSpPr>
            <p:cNvPr id="7" name="AutoShape 6"/>
            <p:cNvSpPr>
              <a:spLocks noChangeArrowheads="1"/>
            </p:cNvSpPr>
            <p:nvPr/>
          </p:nvSpPr>
          <p:spPr bwMode="auto">
            <a:xfrm>
              <a:off x="1624" y="1653"/>
              <a:ext cx="1153" cy="505"/>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a:solidFill>
                    <a:schemeClr val="bg1"/>
                  </a:solidFill>
                  <a:latin typeface="Verdana" pitchFamily="34" charset="0"/>
                </a:rPr>
                <a:t>Assign </a:t>
              </a:r>
              <a:r>
                <a:rPr lang="en-US" sz="1300" b="1" u="sng">
                  <a:solidFill>
                    <a:schemeClr val="bg1"/>
                  </a:solidFill>
                  <a:latin typeface="Verdana" pitchFamily="34" charset="0"/>
                </a:rPr>
                <a:t>Severity</a:t>
              </a:r>
            </a:p>
            <a:p>
              <a:pPr eaLnBrk="0" hangingPunct="0">
                <a:defRPr/>
              </a:pPr>
              <a:r>
                <a:rPr lang="en-US" sz="1300" b="1">
                  <a:solidFill>
                    <a:schemeClr val="bg1"/>
                  </a:solidFill>
                  <a:latin typeface="Verdana" pitchFamily="34" charset="0"/>
                </a:rPr>
                <a:t>(How serious is the </a:t>
              </a:r>
              <a:br>
                <a:rPr lang="en-US" sz="1300" b="1">
                  <a:solidFill>
                    <a:schemeClr val="bg1"/>
                  </a:solidFill>
                  <a:latin typeface="Verdana" pitchFamily="34" charset="0"/>
                </a:rPr>
              </a:br>
              <a:r>
                <a:rPr lang="en-US" sz="1300" b="1">
                  <a:solidFill>
                    <a:schemeClr val="bg1"/>
                  </a:solidFill>
                  <a:latin typeface="Verdana" pitchFamily="34" charset="0"/>
                </a:rPr>
                <a:t>effect if it fails?)</a:t>
              </a:r>
            </a:p>
          </p:txBody>
        </p:sp>
        <p:sp>
          <p:nvSpPr>
            <p:cNvPr id="8" name="AutoShape 7"/>
            <p:cNvSpPr>
              <a:spLocks noChangeArrowheads="1"/>
            </p:cNvSpPr>
            <p:nvPr/>
          </p:nvSpPr>
          <p:spPr bwMode="auto">
            <a:xfrm>
              <a:off x="1670" y="1697"/>
              <a:ext cx="1067" cy="432"/>
            </a:xfrm>
            <a:prstGeom prst="roundRect">
              <a:avLst>
                <a:gd name="adj" fmla="val 16667"/>
              </a:avLst>
            </a:prstGeom>
            <a:noFill/>
            <a:ln w="25400">
              <a:solidFill>
                <a:schemeClr val="bg1"/>
              </a:solidFill>
              <a:round/>
              <a:headEnd/>
              <a:tailEnd/>
            </a:ln>
          </p:spPr>
          <p:txBody>
            <a:bodyPr wrap="none" anchor="ctr"/>
            <a:lstStyle/>
            <a:p>
              <a:pPr algn="ctr" eaLnBrk="0" hangingPunct="0"/>
              <a:endParaRPr lang="zh-CN" altLang="zh-CN" sz="900" b="1">
                <a:solidFill>
                  <a:schemeClr val="bg1"/>
                </a:solidFill>
                <a:ea typeface="SimSun" pitchFamily="2" charset="-122"/>
              </a:endParaRPr>
            </a:p>
          </p:txBody>
        </p:sp>
      </p:grpSp>
      <p:sp>
        <p:nvSpPr>
          <p:cNvPr id="9" name="Line 9"/>
          <p:cNvSpPr>
            <a:spLocks noChangeShapeType="1"/>
          </p:cNvSpPr>
          <p:nvPr/>
        </p:nvSpPr>
        <p:spPr bwMode="auto">
          <a:xfrm flipV="1">
            <a:off x="5338763" y="4151313"/>
            <a:ext cx="681037" cy="4762"/>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10" name="Group 10"/>
          <p:cNvGrpSpPr>
            <a:grpSpLocks/>
          </p:cNvGrpSpPr>
          <p:nvPr/>
        </p:nvGrpSpPr>
        <p:grpSpPr bwMode="auto">
          <a:xfrm>
            <a:off x="3317875" y="3770313"/>
            <a:ext cx="2020888" cy="801687"/>
            <a:chOff x="2352" y="3125"/>
            <a:chExt cx="1273" cy="505"/>
          </a:xfrm>
        </p:grpSpPr>
        <p:sp>
          <p:nvSpPr>
            <p:cNvPr id="11" name="AutoShape 11"/>
            <p:cNvSpPr>
              <a:spLocks noChangeArrowheads="1"/>
            </p:cNvSpPr>
            <p:nvPr/>
          </p:nvSpPr>
          <p:spPr bwMode="auto">
            <a:xfrm>
              <a:off x="2352" y="3125"/>
              <a:ext cx="1273" cy="505"/>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a:solidFill>
                    <a:schemeClr val="bg1"/>
                  </a:solidFill>
                  <a:latin typeface="Verdana" pitchFamily="34" charset="0"/>
                </a:rPr>
                <a:t>Assign </a:t>
              </a:r>
              <a:r>
                <a:rPr lang="en-US" sz="1300" b="1" u="sng">
                  <a:solidFill>
                    <a:schemeClr val="bg1"/>
                  </a:solidFill>
                  <a:latin typeface="Verdana" pitchFamily="34" charset="0"/>
                </a:rPr>
                <a:t>Occurrence</a:t>
              </a:r>
              <a:br>
                <a:rPr lang="en-US" sz="1300" b="1" u="sng">
                  <a:solidFill>
                    <a:schemeClr val="bg1"/>
                  </a:solidFill>
                  <a:latin typeface="Verdana" pitchFamily="34" charset="0"/>
                </a:rPr>
              </a:br>
              <a:r>
                <a:rPr lang="en-US" sz="1300" b="1">
                  <a:solidFill>
                    <a:schemeClr val="bg1"/>
                  </a:solidFill>
                  <a:latin typeface="Verdana" pitchFamily="34" charset="0"/>
                </a:rPr>
                <a:t>(How likely is the </a:t>
              </a:r>
              <a:br>
                <a:rPr lang="en-US" sz="1300" b="1">
                  <a:solidFill>
                    <a:schemeClr val="bg1"/>
                  </a:solidFill>
                  <a:latin typeface="Verdana" pitchFamily="34" charset="0"/>
                </a:rPr>
              </a:br>
              <a:r>
                <a:rPr lang="en-US" sz="1300" b="1">
                  <a:solidFill>
                    <a:schemeClr val="bg1"/>
                  </a:solidFill>
                  <a:latin typeface="Verdana" pitchFamily="34" charset="0"/>
                </a:rPr>
                <a:t>cause to occur?)</a:t>
              </a:r>
            </a:p>
          </p:txBody>
        </p:sp>
        <p:sp>
          <p:nvSpPr>
            <p:cNvPr id="12" name="AutoShape 12"/>
            <p:cNvSpPr>
              <a:spLocks noChangeArrowheads="1"/>
            </p:cNvSpPr>
            <p:nvPr/>
          </p:nvSpPr>
          <p:spPr bwMode="auto">
            <a:xfrm>
              <a:off x="2382" y="3161"/>
              <a:ext cx="1210" cy="432"/>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13" name="Rectangle 13"/>
          <p:cNvSpPr>
            <a:spLocks noChangeArrowheads="1"/>
          </p:cNvSpPr>
          <p:nvPr/>
        </p:nvSpPr>
        <p:spPr bwMode="auto">
          <a:xfrm>
            <a:off x="6096000" y="2362200"/>
            <a:ext cx="288925" cy="2779713"/>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sp>
        <p:nvSpPr>
          <p:cNvPr id="14" name="Line 14"/>
          <p:cNvSpPr>
            <a:spLocks noChangeShapeType="1"/>
          </p:cNvSpPr>
          <p:nvPr/>
        </p:nvSpPr>
        <p:spPr bwMode="auto">
          <a:xfrm flipV="1">
            <a:off x="6850063" y="3055938"/>
            <a:ext cx="681037" cy="4762"/>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15" name="Group 15"/>
          <p:cNvGrpSpPr>
            <a:grpSpLocks/>
          </p:cNvGrpSpPr>
          <p:nvPr/>
        </p:nvGrpSpPr>
        <p:grpSpPr bwMode="auto">
          <a:xfrm>
            <a:off x="4800600" y="2674938"/>
            <a:ext cx="2151063" cy="982662"/>
            <a:chOff x="3456" y="2165"/>
            <a:chExt cx="1273" cy="505"/>
          </a:xfrm>
        </p:grpSpPr>
        <p:sp>
          <p:nvSpPr>
            <p:cNvPr id="16" name="AutoShape 16"/>
            <p:cNvSpPr>
              <a:spLocks noChangeArrowheads="1"/>
            </p:cNvSpPr>
            <p:nvPr/>
          </p:nvSpPr>
          <p:spPr bwMode="auto">
            <a:xfrm>
              <a:off x="3456" y="2165"/>
              <a:ext cx="1273" cy="505"/>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a:solidFill>
                    <a:schemeClr val="bg1"/>
                  </a:solidFill>
                  <a:latin typeface="Verdana" pitchFamily="34" charset="0"/>
                </a:rPr>
                <a:t>Assign </a:t>
              </a:r>
              <a:r>
                <a:rPr lang="en-US" sz="1300" b="1" u="sng">
                  <a:solidFill>
                    <a:schemeClr val="bg1"/>
                  </a:solidFill>
                  <a:latin typeface="Verdana" pitchFamily="34" charset="0"/>
                </a:rPr>
                <a:t>Detection</a:t>
              </a:r>
            </a:p>
            <a:p>
              <a:pPr eaLnBrk="0" hangingPunct="0">
                <a:defRPr/>
              </a:pPr>
              <a:r>
                <a:rPr lang="en-US" sz="1300" b="1">
                  <a:solidFill>
                    <a:schemeClr val="bg1"/>
                  </a:solidFill>
                  <a:latin typeface="Verdana" pitchFamily="34" charset="0"/>
                </a:rPr>
                <a:t>(How easily can the </a:t>
              </a:r>
              <a:br>
                <a:rPr lang="en-US" sz="1300" b="1">
                  <a:solidFill>
                    <a:schemeClr val="bg1"/>
                  </a:solidFill>
                  <a:latin typeface="Verdana" pitchFamily="34" charset="0"/>
                </a:rPr>
              </a:br>
              <a:r>
                <a:rPr lang="en-US" sz="1300" b="1">
                  <a:solidFill>
                    <a:schemeClr val="bg1"/>
                  </a:solidFill>
                  <a:latin typeface="Verdana" pitchFamily="34" charset="0"/>
                </a:rPr>
                <a:t>cause or failure </a:t>
              </a:r>
            </a:p>
            <a:p>
              <a:pPr eaLnBrk="0" hangingPunct="0">
                <a:defRPr/>
              </a:pPr>
              <a:r>
                <a:rPr lang="en-US" sz="1300" b="1">
                  <a:solidFill>
                    <a:schemeClr val="bg1"/>
                  </a:solidFill>
                  <a:latin typeface="Verdana" pitchFamily="34" charset="0"/>
                </a:rPr>
                <a:t>mode be detected?)</a:t>
              </a:r>
            </a:p>
          </p:txBody>
        </p:sp>
        <p:sp>
          <p:nvSpPr>
            <p:cNvPr id="17" name="AutoShape 17"/>
            <p:cNvSpPr>
              <a:spLocks noChangeArrowheads="1"/>
            </p:cNvSpPr>
            <p:nvPr/>
          </p:nvSpPr>
          <p:spPr bwMode="auto">
            <a:xfrm>
              <a:off x="3486" y="2201"/>
              <a:ext cx="1210" cy="432"/>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18" name="Rectangle 18"/>
          <p:cNvSpPr>
            <a:spLocks noChangeArrowheads="1"/>
          </p:cNvSpPr>
          <p:nvPr/>
        </p:nvSpPr>
        <p:spPr bwMode="auto">
          <a:xfrm>
            <a:off x="7543800" y="2362200"/>
            <a:ext cx="288925" cy="2779713"/>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sp>
        <p:nvSpPr>
          <p:cNvPr id="19" name="Text Box 19"/>
          <p:cNvSpPr txBox="1">
            <a:spLocks noChangeArrowheads="1"/>
          </p:cNvSpPr>
          <p:nvPr/>
        </p:nvSpPr>
        <p:spPr bwMode="auto">
          <a:xfrm>
            <a:off x="2601913" y="5959475"/>
            <a:ext cx="6442075" cy="517525"/>
          </a:xfrm>
          <a:prstGeom prst="rect">
            <a:avLst/>
          </a:prstGeom>
          <a:noFill/>
          <a:ln w="25400">
            <a:noFill/>
            <a:miter lim="800000"/>
            <a:headEnd/>
            <a:tailEnd/>
          </a:ln>
        </p:spPr>
        <p:txBody>
          <a:bodyPr wrap="none">
            <a:spAutoFit/>
          </a:bodyPr>
          <a:lstStyle/>
          <a:p>
            <a:pPr algn="ctr" eaLnBrk="0" hangingPunct="0">
              <a:spcBef>
                <a:spcPct val="40000"/>
              </a:spcBef>
              <a:buClr>
                <a:schemeClr val="folHlink"/>
              </a:buClr>
            </a:pPr>
            <a:r>
              <a:rPr lang="en-US" altLang="zh-CN" sz="1400" b="1">
                <a:solidFill>
                  <a:srgbClr val="A50021"/>
                </a:solidFill>
                <a:latin typeface="Verdana" pitchFamily="34" charset="0"/>
                <a:ea typeface="SimSun" pitchFamily="2" charset="-122"/>
              </a:rPr>
              <a:t>Severity, Occurrence and Detection rating details on next slide</a:t>
            </a:r>
          </a:p>
          <a:p>
            <a:pPr algn="ctr" eaLnBrk="0" hangingPunct="0"/>
            <a:endParaRPr lang="en-US" altLang="zh-CN" sz="1400" b="1">
              <a:solidFill>
                <a:srgbClr val="A50021"/>
              </a:solidFill>
              <a:latin typeface="Verdana" pitchFamily="34" charset="0"/>
              <a:ea typeface="SimSun" pitchFamily="2" charset="-122"/>
            </a:endParaRPr>
          </a:p>
        </p:txBody>
      </p:sp>
    </p:spTree>
    <p:extLst>
      <p:ext uri="{BB962C8B-B14F-4D97-AF65-F5344CB8AC3E}">
        <p14:creationId xmlns:p14="http://schemas.microsoft.com/office/powerpoint/2010/main" val="2860198118"/>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PFMEA - Definition of Terms</a:t>
            </a:r>
            <a:endParaRPr lang="en-US" altLang="zh-CN" sz="2800" dirty="0">
              <a:solidFill>
                <a:schemeClr val="bg1"/>
              </a:solidFill>
              <a:latin typeface="+mn-lt"/>
              <a:ea typeface="Cambria"/>
              <a:cs typeface="Cambria"/>
              <a:sym typeface="Cambria"/>
            </a:endParaRPr>
          </a:p>
        </p:txBody>
      </p:sp>
      <p:sp>
        <p:nvSpPr>
          <p:cNvPr id="3" name="Rectangle 3"/>
          <p:cNvSpPr>
            <a:spLocks noGrp="1" noChangeArrowheads="1"/>
          </p:cNvSpPr>
          <p:nvPr>
            <p:ph type="body" idx="1"/>
          </p:nvPr>
        </p:nvSpPr>
        <p:spPr>
          <a:xfrm>
            <a:off x="381000" y="1487488"/>
            <a:ext cx="7824788" cy="4989512"/>
          </a:xfrm>
        </p:spPr>
        <p:txBody>
          <a:bodyPr lIns="96838" tIns="47625" rIns="96838" bIns="47625"/>
          <a:lstStyle/>
          <a:p>
            <a:pPr eaLnBrk="1" hangingPunct="1">
              <a:lnSpc>
                <a:spcPct val="90000"/>
              </a:lnSpc>
              <a:spcBef>
                <a:spcPct val="60000"/>
              </a:spcBef>
            </a:pPr>
            <a:r>
              <a:rPr lang="en-US" altLang="zh-CN" sz="2000" b="1" u="sng" dirty="0">
                <a:solidFill>
                  <a:srgbClr val="A50021"/>
                </a:solidFill>
                <a:effectLst>
                  <a:outerShdw blurRad="38100" dist="38100" dir="2700000" algn="tl">
                    <a:srgbClr val="C0C0C0"/>
                  </a:outerShdw>
                </a:effectLst>
                <a:ea typeface="SimSun" pitchFamily="2" charset="-122"/>
              </a:rPr>
              <a:t>Severity</a:t>
            </a:r>
            <a:r>
              <a:rPr lang="en-US" altLang="zh-CN" sz="2000" b="1" u="sng" dirty="0">
                <a:solidFill>
                  <a:srgbClr val="A50021"/>
                </a:solidFill>
                <a:ea typeface="SimSun" pitchFamily="2" charset="-122"/>
              </a:rPr>
              <a:t> (of Effect)</a:t>
            </a:r>
            <a:r>
              <a:rPr lang="en-US" altLang="zh-CN" sz="2000" dirty="0">
                <a:solidFill>
                  <a:srgbClr val="00AE00"/>
                </a:solidFill>
                <a:effectLst>
                  <a:outerShdw blurRad="38100" dist="38100" dir="2700000" algn="tl">
                    <a:srgbClr val="C0C0C0"/>
                  </a:outerShdw>
                </a:effectLst>
                <a:ea typeface="SimSun" pitchFamily="2" charset="-122"/>
              </a:rPr>
              <a:t> </a:t>
            </a:r>
            <a:r>
              <a:rPr lang="en-US" altLang="zh-CN" dirty="0">
                <a:ea typeface="SimSun" pitchFamily="2" charset="-122"/>
              </a:rPr>
              <a:t>- </a:t>
            </a:r>
            <a:r>
              <a:rPr lang="en-US" altLang="zh-CN" sz="1800" b="1" dirty="0">
                <a:ea typeface="SimSun" pitchFamily="2" charset="-122"/>
              </a:rPr>
              <a:t>severity of the effect on the Customer and other stakeholders (Higher Value = Higher Severity)</a:t>
            </a:r>
          </a:p>
          <a:p>
            <a:pPr eaLnBrk="1" hangingPunct="1">
              <a:lnSpc>
                <a:spcPct val="90000"/>
              </a:lnSpc>
              <a:spcBef>
                <a:spcPct val="60000"/>
              </a:spcBef>
            </a:pPr>
            <a:r>
              <a:rPr lang="en-US" altLang="zh-CN" sz="2000" b="1" u="sng" dirty="0">
                <a:solidFill>
                  <a:srgbClr val="A50021"/>
                </a:solidFill>
                <a:effectLst>
                  <a:outerShdw blurRad="38100" dist="38100" dir="2700000" algn="tl">
                    <a:srgbClr val="C0C0C0"/>
                  </a:outerShdw>
                </a:effectLst>
                <a:ea typeface="SimSun" pitchFamily="2" charset="-122"/>
              </a:rPr>
              <a:t>Occurrence </a:t>
            </a:r>
            <a:r>
              <a:rPr lang="en-US" altLang="zh-CN" sz="2000" b="1" u="sng" dirty="0">
                <a:solidFill>
                  <a:srgbClr val="A50021"/>
                </a:solidFill>
                <a:ea typeface="SimSun" pitchFamily="2" charset="-122"/>
              </a:rPr>
              <a:t>(of Cause)</a:t>
            </a:r>
            <a:r>
              <a:rPr lang="en-US" altLang="zh-CN" sz="2000" dirty="0">
                <a:solidFill>
                  <a:srgbClr val="00AE00"/>
                </a:solidFill>
                <a:effectLst>
                  <a:outerShdw blurRad="38100" dist="38100" dir="2700000" algn="tl">
                    <a:srgbClr val="C0C0C0"/>
                  </a:outerShdw>
                </a:effectLst>
                <a:ea typeface="SimSun" pitchFamily="2" charset="-122"/>
              </a:rPr>
              <a:t> </a:t>
            </a:r>
            <a:r>
              <a:rPr lang="en-US" altLang="zh-CN" dirty="0">
                <a:ea typeface="SimSun" pitchFamily="2" charset="-122"/>
              </a:rPr>
              <a:t>- </a:t>
            </a:r>
            <a:r>
              <a:rPr lang="en-US" altLang="zh-CN" sz="1800" b="1" dirty="0">
                <a:ea typeface="SimSun" pitchFamily="2" charset="-122"/>
              </a:rPr>
              <a:t>frequency with which a given Cause occurs and creates Failure Mode. </a:t>
            </a:r>
            <a:r>
              <a:rPr lang="en-US" altLang="zh-CN" sz="1800" b="1" dirty="0">
                <a:effectLst>
                  <a:outerShdw blurRad="38100" dist="38100" dir="2700000" algn="tl">
                    <a:srgbClr val="C0C0C0"/>
                  </a:outerShdw>
                </a:effectLst>
                <a:ea typeface="SimSun" pitchFamily="2" charset="-122"/>
              </a:rPr>
              <a:t>(</a:t>
            </a:r>
            <a:r>
              <a:rPr lang="en-US" altLang="zh-CN" sz="1800" b="1" dirty="0">
                <a:ea typeface="SimSun" pitchFamily="2" charset="-122"/>
              </a:rPr>
              <a:t>Higher Value = Higher Probability of Occurrence</a:t>
            </a:r>
            <a:r>
              <a:rPr lang="en-US" altLang="zh-CN" sz="1800" b="1" dirty="0">
                <a:effectLst>
                  <a:outerShdw blurRad="38100" dist="38100" dir="2700000" algn="tl">
                    <a:srgbClr val="C0C0C0"/>
                  </a:outerShdw>
                </a:effectLst>
                <a:ea typeface="SimSun" pitchFamily="2" charset="-122"/>
              </a:rPr>
              <a:t>)</a:t>
            </a:r>
            <a:endParaRPr lang="en-US" altLang="zh-CN" sz="1800" b="1" dirty="0">
              <a:ea typeface="SimSun" pitchFamily="2" charset="-122"/>
            </a:endParaRPr>
          </a:p>
          <a:p>
            <a:pPr eaLnBrk="1" hangingPunct="1">
              <a:lnSpc>
                <a:spcPct val="90000"/>
              </a:lnSpc>
              <a:spcBef>
                <a:spcPct val="60000"/>
              </a:spcBef>
            </a:pPr>
            <a:r>
              <a:rPr lang="en-US" altLang="zh-CN" sz="2000" b="1" u="sng" dirty="0">
                <a:solidFill>
                  <a:srgbClr val="A50021"/>
                </a:solidFill>
                <a:effectLst>
                  <a:outerShdw blurRad="38100" dist="38100" dir="2700000" algn="tl">
                    <a:srgbClr val="C0C0C0"/>
                  </a:outerShdw>
                </a:effectLst>
                <a:ea typeface="SimSun" pitchFamily="2" charset="-122"/>
              </a:rPr>
              <a:t>Detection</a:t>
            </a:r>
            <a:r>
              <a:rPr lang="en-US" altLang="zh-CN" sz="2000" b="1" u="sng" dirty="0">
                <a:solidFill>
                  <a:srgbClr val="A50021"/>
                </a:solidFill>
                <a:ea typeface="SimSun" pitchFamily="2" charset="-122"/>
              </a:rPr>
              <a:t> (Capability of Current Controls)</a:t>
            </a:r>
            <a:r>
              <a:rPr lang="en-US" altLang="zh-CN" sz="2000" dirty="0">
                <a:solidFill>
                  <a:srgbClr val="00AE00"/>
                </a:solidFill>
                <a:effectLst>
                  <a:outerShdw blurRad="38100" dist="38100" dir="2700000" algn="tl">
                    <a:srgbClr val="C0C0C0"/>
                  </a:outerShdw>
                </a:effectLst>
                <a:ea typeface="SimSun" pitchFamily="2" charset="-122"/>
              </a:rPr>
              <a:t> </a:t>
            </a:r>
            <a:r>
              <a:rPr lang="en-US" altLang="zh-CN" dirty="0">
                <a:ea typeface="SimSun" pitchFamily="2" charset="-122"/>
              </a:rPr>
              <a:t>- </a:t>
            </a:r>
            <a:r>
              <a:rPr lang="en-US" altLang="zh-CN" sz="1800" b="1" dirty="0">
                <a:ea typeface="SimSun" pitchFamily="2" charset="-122"/>
              </a:rPr>
              <a:t>ability of current control scheme to detect the cause before creating the failure mode and/or the failure mode before suffering the effect </a:t>
            </a:r>
            <a:r>
              <a:rPr lang="en-US" altLang="zh-CN" sz="1800" b="1" dirty="0">
                <a:effectLst>
                  <a:outerShdw blurRad="38100" dist="38100" dir="2700000" algn="tl">
                    <a:srgbClr val="C0C0C0"/>
                  </a:outerShdw>
                </a:effectLst>
                <a:ea typeface="SimSun" pitchFamily="2" charset="-122"/>
              </a:rPr>
              <a:t>(</a:t>
            </a:r>
            <a:r>
              <a:rPr lang="en-US" altLang="zh-CN" sz="1800" b="1" dirty="0">
                <a:ea typeface="SimSun" pitchFamily="2" charset="-122"/>
              </a:rPr>
              <a:t>Higher Value = </a:t>
            </a:r>
            <a:r>
              <a:rPr lang="en-US" altLang="zh-CN" sz="1800" b="1" u="sng" dirty="0">
                <a:ea typeface="SimSun" pitchFamily="2" charset="-122"/>
              </a:rPr>
              <a:t>Lower</a:t>
            </a:r>
            <a:r>
              <a:rPr lang="en-US" altLang="zh-CN" sz="1800" b="1" dirty="0">
                <a:ea typeface="SimSun" pitchFamily="2" charset="-122"/>
              </a:rPr>
              <a:t> Ability to Detect</a:t>
            </a:r>
            <a:r>
              <a:rPr lang="en-US" altLang="zh-CN" sz="1800" b="1" dirty="0">
                <a:effectLst>
                  <a:outerShdw blurRad="38100" dist="38100" dir="2700000" algn="tl">
                    <a:srgbClr val="C0C0C0"/>
                  </a:outerShdw>
                </a:effectLst>
                <a:ea typeface="SimSun" pitchFamily="2" charset="-122"/>
              </a:rPr>
              <a:t>)</a:t>
            </a:r>
          </a:p>
        </p:txBody>
      </p:sp>
      <p:grpSp>
        <p:nvGrpSpPr>
          <p:cNvPr id="4" name="Group 8"/>
          <p:cNvGrpSpPr>
            <a:grpSpLocks/>
          </p:cNvGrpSpPr>
          <p:nvPr/>
        </p:nvGrpSpPr>
        <p:grpSpPr bwMode="auto">
          <a:xfrm>
            <a:off x="1447800" y="5334000"/>
            <a:ext cx="6248400" cy="685800"/>
            <a:chOff x="1200" y="3456"/>
            <a:chExt cx="3456" cy="480"/>
          </a:xfrm>
        </p:grpSpPr>
        <p:sp>
          <p:nvSpPr>
            <p:cNvPr id="5" name="AutoShape 9"/>
            <p:cNvSpPr>
              <a:spLocks noChangeArrowheads="1"/>
            </p:cNvSpPr>
            <p:nvPr/>
          </p:nvSpPr>
          <p:spPr bwMode="gray">
            <a:xfrm>
              <a:off x="1200" y="3456"/>
              <a:ext cx="3456" cy="480"/>
            </a:xfrm>
            <a:prstGeom prst="roundRect">
              <a:avLst>
                <a:gd name="adj" fmla="val 16667"/>
              </a:avLst>
            </a:prstGeom>
            <a:gradFill rotWithShape="1">
              <a:gsLst>
                <a:gs pos="0">
                  <a:schemeClr val="hlink">
                    <a:gamma/>
                    <a:tint val="76863"/>
                    <a:invGamma/>
                  </a:schemeClr>
                </a:gs>
                <a:gs pos="100000">
                  <a:schemeClr val="hlink"/>
                </a:gs>
              </a:gsLst>
              <a:lin ang="5400000" scaled="1"/>
            </a:gradFill>
            <a:ln w="9525">
              <a:noFill/>
              <a:round/>
              <a:headEnd/>
              <a:tailEnd/>
            </a:ln>
            <a:effectLst>
              <a:outerShdw dist="81320" dir="2319588" algn="ctr" rotWithShape="0">
                <a:schemeClr val="bg2">
                  <a:alpha val="50000"/>
                </a:schemeClr>
              </a:outerShdw>
            </a:effectLst>
          </p:spPr>
          <p:txBody>
            <a:bodyPr wrap="none" anchor="ctr"/>
            <a:lstStyle/>
            <a:p>
              <a:pPr algn="ctr"/>
              <a:endParaRPr lang="zh-CN" altLang="zh-CN" b="1">
                <a:solidFill>
                  <a:schemeClr val="bg1"/>
                </a:solidFill>
                <a:latin typeface="Verdana" pitchFamily="34" charset="0"/>
                <a:ea typeface="SimSun" pitchFamily="2" charset="-122"/>
              </a:endParaRPr>
            </a:p>
          </p:txBody>
        </p:sp>
        <p:sp>
          <p:nvSpPr>
            <p:cNvPr id="6" name="Rectangle 10"/>
            <p:cNvSpPr>
              <a:spLocks noChangeArrowheads="1"/>
            </p:cNvSpPr>
            <p:nvPr/>
          </p:nvSpPr>
          <p:spPr bwMode="gray">
            <a:xfrm>
              <a:off x="1248" y="3523"/>
              <a:ext cx="3321" cy="391"/>
            </a:xfrm>
            <a:prstGeom prst="rect">
              <a:avLst/>
            </a:prstGeom>
            <a:noFill/>
            <a:ln w="9525">
              <a:noFill/>
              <a:miter lim="800000"/>
              <a:headEnd/>
              <a:tailEnd/>
            </a:ln>
            <a:effectLst/>
          </p:spPr>
          <p:txBody>
            <a:bodyPr>
              <a:spAutoFit/>
            </a:bodyPr>
            <a:lstStyle/>
            <a:p>
              <a:pPr algn="ctr">
                <a:lnSpc>
                  <a:spcPct val="85000"/>
                </a:lnSpc>
                <a:spcBef>
                  <a:spcPct val="50000"/>
                </a:spcBef>
                <a:buClr>
                  <a:srgbClr val="1F3F5F"/>
                </a:buClr>
                <a:defRPr/>
              </a:pPr>
              <a:r>
                <a:rPr lang="en-US" sz="1800" b="1" dirty="0">
                  <a:solidFill>
                    <a:schemeClr val="bg1"/>
                  </a:solidFill>
                  <a:latin typeface="Verdana" pitchFamily="34" charset="0"/>
                </a:rPr>
                <a:t>Caution: Notice the scale difference for </a:t>
              </a:r>
              <a:r>
                <a:rPr lang="en-US" sz="1800" b="1" dirty="0">
                  <a:solidFill>
                    <a:schemeClr val="bg1"/>
                  </a:solidFill>
                  <a:effectLst>
                    <a:outerShdw blurRad="38100" dist="38100" dir="2700000" algn="tl">
                      <a:srgbClr val="C0C0C0"/>
                    </a:outerShdw>
                  </a:effectLst>
                  <a:latin typeface="Verdana" pitchFamily="34" charset="0"/>
                </a:rPr>
                <a:t>Detection</a:t>
              </a:r>
              <a:r>
                <a:rPr lang="en-US" sz="1800" b="1" dirty="0">
                  <a:solidFill>
                    <a:schemeClr val="bg1"/>
                  </a:solidFill>
                  <a:latin typeface="Verdana" pitchFamily="34" charset="0"/>
                </a:rPr>
                <a:t>!</a:t>
              </a:r>
            </a:p>
          </p:txBody>
        </p:sp>
      </p:grpSp>
    </p:spTree>
    <p:extLst>
      <p:ext uri="{BB962C8B-B14F-4D97-AF65-F5344CB8AC3E}">
        <p14:creationId xmlns:p14="http://schemas.microsoft.com/office/powerpoint/2010/main" val="659538577"/>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lnSpc>
                <a:spcPct val="150000"/>
              </a:lnSpc>
              <a:buClrTx/>
              <a:defRPr/>
            </a:pPr>
            <a:r>
              <a:rPr lang="en-US" altLang="zh-CN" sz="2800" b="1" dirty="0">
                <a:solidFill>
                  <a:schemeClr val="bg1"/>
                </a:solidFill>
              </a:rPr>
              <a:t>General Introduction of PPAP</a:t>
            </a:r>
          </a:p>
        </p:txBody>
      </p:sp>
      <p:sp>
        <p:nvSpPr>
          <p:cNvPr id="4" name="Rectangle 26"/>
          <p:cNvSpPr>
            <a:spLocks noGrp="1" noChangeArrowheads="1"/>
          </p:cNvSpPr>
          <p:nvPr>
            <p:ph type="body" idx="1"/>
          </p:nvPr>
        </p:nvSpPr>
        <p:spPr>
          <a:xfrm>
            <a:off x="28074" y="990600"/>
            <a:ext cx="89635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What is PPAP?</a:t>
            </a:r>
            <a:endParaRPr lang="en-US" altLang="zh-CN" sz="2400" b="1" u="sng" dirty="0">
              <a:solidFill>
                <a:schemeClr val="tx1"/>
              </a:solidFill>
              <a:ea typeface="SimSun" pitchFamily="2" charset="-122"/>
            </a:endParaRPr>
          </a:p>
          <a:p>
            <a:pPr eaLnBrk="1" hangingPunct="1">
              <a:lnSpc>
                <a:spcPct val="85000"/>
              </a:lnSpc>
              <a:spcAft>
                <a:spcPts val="1200"/>
              </a:spcAft>
              <a:buClr>
                <a:srgbClr val="A50021"/>
              </a:buClr>
              <a:buFontTx/>
              <a:buChar char="•"/>
            </a:pPr>
            <a:r>
              <a:rPr lang="en-US" altLang="zh-CN" sz="2000" dirty="0">
                <a:solidFill>
                  <a:schemeClr val="tx1"/>
                </a:solidFill>
                <a:ea typeface="SimSun" pitchFamily="2" charset="-122"/>
              </a:rPr>
              <a:t>PPAP: Production Part Approval Process</a:t>
            </a:r>
          </a:p>
          <a:p>
            <a:pPr eaLnBrk="1" hangingPunct="1">
              <a:lnSpc>
                <a:spcPct val="85000"/>
              </a:lnSpc>
              <a:spcAft>
                <a:spcPts val="1200"/>
              </a:spcAft>
              <a:buClr>
                <a:srgbClr val="A50021"/>
              </a:buClr>
              <a:buFontTx/>
              <a:buChar char="•"/>
            </a:pPr>
            <a:r>
              <a:rPr lang="en-US" altLang="zh-CN" sz="2000" dirty="0">
                <a:solidFill>
                  <a:schemeClr val="tx1"/>
                </a:solidFill>
                <a:ea typeface="SimSun" pitchFamily="2" charset="-122"/>
              </a:rPr>
              <a:t>Standard used to reduce risks prior to product or service release, in a team-oriented manner using well established tools and techniques.</a:t>
            </a:r>
          </a:p>
          <a:p>
            <a:pPr eaLnBrk="1" hangingPunct="1">
              <a:lnSpc>
                <a:spcPct val="85000"/>
              </a:lnSpc>
              <a:spcAft>
                <a:spcPts val="1200"/>
              </a:spcAft>
              <a:buClr>
                <a:srgbClr val="A50021"/>
              </a:buClr>
              <a:buFontTx/>
              <a:buChar char="•"/>
            </a:pPr>
            <a:r>
              <a:rPr lang="en-US" altLang="zh-CN" sz="2000" dirty="0">
                <a:solidFill>
                  <a:schemeClr val="tx1"/>
                </a:solidFill>
                <a:ea typeface="SimSun" pitchFamily="2" charset="-122"/>
              </a:rPr>
              <a:t>Initially developed by AIAG (Auto Industry Action Group) in 1993 with input from the Big 3 - Ford, Chrysler, and GM .</a:t>
            </a:r>
          </a:p>
          <a:p>
            <a:pPr eaLnBrk="1" hangingPunct="1">
              <a:lnSpc>
                <a:spcPct val="85000"/>
              </a:lnSpc>
              <a:spcAft>
                <a:spcPts val="1200"/>
              </a:spcAft>
              <a:buClr>
                <a:srgbClr val="A50021"/>
              </a:buClr>
              <a:buFontTx/>
              <a:buChar char="•"/>
            </a:pPr>
            <a:r>
              <a:rPr lang="en-US" altLang="zh-CN" sz="2000" dirty="0">
                <a:solidFill>
                  <a:schemeClr val="tx1"/>
                </a:solidFill>
                <a:ea typeface="SimSun" pitchFamily="2" charset="-122"/>
              </a:rPr>
              <a:t>AIAG’s 4</a:t>
            </a:r>
            <a:r>
              <a:rPr lang="en-US" altLang="zh-CN" sz="2000" baseline="30000" dirty="0">
                <a:solidFill>
                  <a:schemeClr val="tx1"/>
                </a:solidFill>
                <a:ea typeface="SimSun" pitchFamily="2" charset="-122"/>
              </a:rPr>
              <a:t>th</a:t>
            </a:r>
            <a:r>
              <a:rPr lang="en-US" altLang="zh-CN" sz="2000" dirty="0">
                <a:solidFill>
                  <a:schemeClr val="tx1"/>
                </a:solidFill>
                <a:ea typeface="SimSun" pitchFamily="2" charset="-122"/>
              </a:rPr>
              <a:t> edition effective June 1, 2006 is the most recent version.</a:t>
            </a:r>
          </a:p>
          <a:p>
            <a:pPr eaLnBrk="1" hangingPunct="1">
              <a:lnSpc>
                <a:spcPct val="85000"/>
              </a:lnSpc>
              <a:spcAft>
                <a:spcPts val="1200"/>
              </a:spcAft>
              <a:buClr>
                <a:srgbClr val="A50021"/>
              </a:buClr>
              <a:buFontTx/>
              <a:buChar char="•"/>
            </a:pPr>
            <a:r>
              <a:rPr lang="en-US" altLang="zh-CN" sz="2000" dirty="0">
                <a:solidFill>
                  <a:schemeClr val="tx1"/>
                </a:solidFill>
                <a:ea typeface="SimSun" pitchFamily="2" charset="-122"/>
              </a:rPr>
              <a:t>PPAP has now spread to many different industries beyond automotive.</a:t>
            </a:r>
          </a:p>
          <a:p>
            <a:pPr>
              <a:lnSpc>
                <a:spcPct val="85000"/>
              </a:lnSpc>
              <a:spcAft>
                <a:spcPts val="1200"/>
              </a:spcAft>
              <a:buClr>
                <a:srgbClr val="A50021"/>
              </a:buClr>
              <a:buFontTx/>
              <a:buChar char="•"/>
            </a:pPr>
            <a:r>
              <a:rPr lang="en-US" altLang="zh-CN" sz="2000" dirty="0">
                <a:ea typeface="SimSun" pitchFamily="2" charset="-122"/>
              </a:rPr>
              <a:t>JPPAP: Jabil Production Part Approval Process. It’s a process that Jabil uses to qualify the purchasing parts / components from supplier.</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Example of Rating Definitions</a:t>
            </a:r>
            <a:endParaRPr lang="en-US" altLang="zh-CN" sz="2800" dirty="0">
              <a:solidFill>
                <a:schemeClr val="bg1"/>
              </a:solidFill>
              <a:latin typeface="+mn-lt"/>
              <a:ea typeface="Cambria"/>
              <a:cs typeface="Cambria"/>
              <a:sym typeface="Cambria"/>
            </a:endParaRPr>
          </a:p>
        </p:txBody>
      </p:sp>
      <p:sp>
        <p:nvSpPr>
          <p:cNvPr id="3" name="Rectangle 3"/>
          <p:cNvSpPr>
            <a:spLocks noChangeArrowheads="1"/>
          </p:cNvSpPr>
          <p:nvPr/>
        </p:nvSpPr>
        <p:spPr bwMode="auto">
          <a:xfrm>
            <a:off x="431800" y="1403350"/>
            <a:ext cx="1638300" cy="3848100"/>
          </a:xfrm>
          <a:prstGeom prst="rect">
            <a:avLst/>
          </a:prstGeom>
          <a:solidFill>
            <a:srgbClr val="B8B8B8">
              <a:alpha val="41176"/>
            </a:srgbClr>
          </a:solidFill>
          <a:ln w="25400">
            <a:noFill/>
            <a:miter lim="800000"/>
            <a:headEnd/>
            <a:tailEnd/>
          </a:ln>
        </p:spPr>
        <p:txBody>
          <a:bodyPr wrap="none" anchor="ctr"/>
          <a:lstStyle/>
          <a:p>
            <a:endParaRPr lang="zh-CN" altLang="zh-CN">
              <a:ea typeface="SimSun" pitchFamily="2" charset="-122"/>
            </a:endParaRPr>
          </a:p>
        </p:txBody>
      </p:sp>
      <p:sp>
        <p:nvSpPr>
          <p:cNvPr id="4" name="Text Box 7"/>
          <p:cNvSpPr txBox="1">
            <a:spLocks noChangeArrowheads="1"/>
          </p:cNvSpPr>
          <p:nvPr/>
        </p:nvSpPr>
        <p:spPr bwMode="auto">
          <a:xfrm>
            <a:off x="679450" y="990600"/>
            <a:ext cx="1125538" cy="389466"/>
          </a:xfrm>
          <a:prstGeom prst="rect">
            <a:avLst/>
          </a:prstGeom>
          <a:noFill/>
          <a:ln w="12700">
            <a:noFill/>
            <a:miter lim="800000"/>
            <a:headEnd type="none" w="sm" len="sm"/>
            <a:tailEnd type="none" w="sm" len="sm"/>
          </a:ln>
        </p:spPr>
        <p:txBody>
          <a:bodyPr>
            <a:spAutoFit/>
          </a:bodyPr>
          <a:lstStyle/>
          <a:p>
            <a:pPr algn="ctr">
              <a:lnSpc>
                <a:spcPct val="120000"/>
              </a:lnSpc>
            </a:pPr>
            <a:r>
              <a:rPr lang="en-US" altLang="zh-CN" sz="1800" b="1" dirty="0">
                <a:solidFill>
                  <a:srgbClr val="002163"/>
                </a:solidFill>
                <a:latin typeface="Verdana" pitchFamily="34" charset="0"/>
                <a:ea typeface="SimSun" pitchFamily="2" charset="-122"/>
              </a:rPr>
              <a:t>Rating</a:t>
            </a:r>
          </a:p>
        </p:txBody>
      </p:sp>
      <p:graphicFrame>
        <p:nvGraphicFramePr>
          <p:cNvPr id="5" name="Group 47"/>
          <p:cNvGraphicFramePr>
            <a:graphicFrameLocks noGrp="1"/>
          </p:cNvGraphicFramePr>
          <p:nvPr/>
        </p:nvGraphicFramePr>
        <p:xfrm>
          <a:off x="2514600" y="1066800"/>
          <a:ext cx="5562600" cy="4237104"/>
        </p:xfrm>
        <a:graphic>
          <a:graphicData uri="http://schemas.openxmlformats.org/drawingml/2006/table">
            <a:tbl>
              <a:tblPr/>
              <a:tblGrid>
                <a:gridCol w="18542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1854200">
                  <a:extLst>
                    <a:ext uri="{9D8B030D-6E8A-4147-A177-3AD203B41FA5}">
                      <a16:colId xmlns:a16="http://schemas.microsoft.com/office/drawing/2014/main" val="20002"/>
                    </a:ext>
                  </a:extLst>
                </a:gridCol>
              </a:tblGrid>
              <a:tr h="356206">
                <a:tc>
                  <a:txBody>
                    <a:bodyPr/>
                    <a:lstStyle/>
                    <a:p>
                      <a:pPr marL="0" marR="0" lvl="0" indent="0" algn="ctr" defTabSz="1114425" rtl="0" eaLnBrk="1" fontAlgn="base" latinLnBrk="0" hangingPunct="1">
                        <a:lnSpc>
                          <a:spcPct val="150000"/>
                        </a:lnSpc>
                        <a:spcBef>
                          <a:spcPct val="30000"/>
                        </a:spcBef>
                        <a:spcAft>
                          <a:spcPct val="30000"/>
                        </a:spcAft>
                        <a:buClr>
                          <a:schemeClr val="bg1"/>
                        </a:buClr>
                        <a:buSzTx/>
                        <a:buFont typeface="Verdana" pitchFamily="34" charset="0"/>
                        <a:buNone/>
                        <a:tabLst/>
                      </a:pPr>
                      <a:r>
                        <a:rPr kumimoji="0" lang="en-US" sz="1400" b="1" i="0" u="none" strike="noStrike" cap="none" normalizeH="0" baseline="0" dirty="0">
                          <a:ln>
                            <a:noFill/>
                          </a:ln>
                          <a:solidFill>
                            <a:srgbClr val="232323"/>
                          </a:solidFill>
                          <a:effectLst/>
                          <a:latin typeface="Verdana" pitchFamily="34" charset="0"/>
                          <a:cs typeface="Arial" charset="0"/>
                        </a:rPr>
                        <a:t>Severity</a:t>
                      </a:r>
                    </a:p>
                  </a:txBody>
                  <a:tcP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gradFill rotWithShape="1">
                      <a:gsLst>
                        <a:gs pos="0">
                          <a:srgbClr val="99CCFF">
                            <a:gamma/>
                            <a:tint val="60392"/>
                            <a:invGamma/>
                          </a:srgbClr>
                        </a:gs>
                        <a:gs pos="100000">
                          <a:srgbClr val="99CCFF"/>
                        </a:gs>
                      </a:gsLst>
                      <a:lin ang="5400000" scaled="1"/>
                    </a:gradFill>
                  </a:tcPr>
                </a:tc>
                <a:tc>
                  <a:txBody>
                    <a:bodyPr/>
                    <a:lstStyle/>
                    <a:p>
                      <a:pPr marL="0" marR="0" lvl="0" indent="0" algn="ctr" defTabSz="1114425" rtl="0" eaLnBrk="1" fontAlgn="base" latinLnBrk="0" hangingPunct="1">
                        <a:lnSpc>
                          <a:spcPct val="15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Occurrence</a:t>
                      </a:r>
                    </a:p>
                  </a:txBody>
                  <a:tcPr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gradFill rotWithShape="1">
                      <a:gsLst>
                        <a:gs pos="0">
                          <a:srgbClr val="99CCFF">
                            <a:gamma/>
                            <a:tint val="60392"/>
                            <a:invGamma/>
                          </a:srgbClr>
                        </a:gs>
                        <a:gs pos="100000">
                          <a:srgbClr val="99CCFF"/>
                        </a:gs>
                      </a:gsLst>
                      <a:lin ang="5400000" scaled="1"/>
                    </a:gradFill>
                  </a:tcPr>
                </a:tc>
                <a:tc>
                  <a:txBody>
                    <a:bodyPr/>
                    <a:lstStyle/>
                    <a:p>
                      <a:pPr marL="0" marR="0" lvl="0" indent="0" algn="ctr" defTabSz="1114425" rtl="0" eaLnBrk="1" fontAlgn="base" latinLnBrk="0" hangingPunct="1">
                        <a:lnSpc>
                          <a:spcPct val="15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Detection*</a:t>
                      </a:r>
                    </a:p>
                  </a:txBody>
                  <a:tcPr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gradFill rotWithShape="1">
                      <a:gsLst>
                        <a:gs pos="0">
                          <a:srgbClr val="99CCFF">
                            <a:gamma/>
                            <a:tint val="60392"/>
                            <a:invGamma/>
                          </a:srgbClr>
                        </a:gs>
                        <a:gs pos="100000">
                          <a:srgbClr val="99CCFF"/>
                        </a:gs>
                      </a:gsLst>
                      <a:lin ang="5400000" scaled="1"/>
                    </a:gradFill>
                  </a:tcPr>
                </a:tc>
                <a:extLst>
                  <a:ext uri="{0D108BD9-81ED-4DB2-BD59-A6C34878D82A}">
                    <a16:rowId xmlns:a16="http://schemas.microsoft.com/office/drawing/2014/main" val="10000"/>
                  </a:ext>
                </a:extLst>
              </a:tr>
              <a:tr h="956476">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Hazardous without warning</a:t>
                      </a:r>
                    </a:p>
                  </a:txBody>
                  <a:tcPr horzOverflow="overflow">
                    <a:lnL w="28575" cap="flat" cmpd="sng" algn="ctr">
                      <a:solidFill>
                        <a:schemeClr val="tx1"/>
                      </a:solidFill>
                      <a:prstDash val="solid"/>
                      <a:round/>
                      <a:headEnd type="none" w="sm" len="sm"/>
                      <a:tailEnd type="none" w="sm" len="sm"/>
                    </a:lnL>
                    <a:lnR>
                      <a:noFill/>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dirty="0">
                          <a:ln>
                            <a:noFill/>
                          </a:ln>
                          <a:solidFill>
                            <a:srgbClr val="232323"/>
                          </a:solidFill>
                          <a:effectLst/>
                          <a:latin typeface="Verdana" pitchFamily="34" charset="0"/>
                          <a:cs typeface="Arial" charset="0"/>
                        </a:rPr>
                        <a:t>Very high and almost inevitable</a:t>
                      </a:r>
                    </a:p>
                  </a:txBody>
                  <a:tcPr horzOverflow="overflow">
                    <a:lnL>
                      <a:noFill/>
                    </a:lnL>
                    <a:lnR>
                      <a:noFill/>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dirty="0">
                          <a:ln>
                            <a:noFill/>
                          </a:ln>
                          <a:solidFill>
                            <a:srgbClr val="232323"/>
                          </a:solidFill>
                          <a:effectLst/>
                          <a:latin typeface="Verdana" pitchFamily="34" charset="0"/>
                          <a:cs typeface="Arial" charset="0"/>
                        </a:rPr>
                        <a:t>Cannot detect or detection with very low probability</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733874">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dirty="0">
                          <a:ln>
                            <a:noFill/>
                          </a:ln>
                          <a:solidFill>
                            <a:srgbClr val="232323"/>
                          </a:solidFill>
                          <a:effectLst/>
                          <a:latin typeface="Verdana" pitchFamily="34" charset="0"/>
                          <a:cs typeface="Arial" charset="0"/>
                        </a:rPr>
                        <a:t>Loss of primary function</a:t>
                      </a:r>
                    </a:p>
                  </a:txBody>
                  <a:tcPr horzOverflow="overflow">
                    <a:lnL w="28575" cap="flat" cmpd="sng" algn="ctr">
                      <a:solidFill>
                        <a:schemeClr val="tx1"/>
                      </a:solidFill>
                      <a:prstDash val="solid"/>
                      <a:round/>
                      <a:headEnd type="none" w="sm" len="sm"/>
                      <a:tailEnd type="none" w="sm" len="sm"/>
                    </a:lnL>
                    <a:lnR>
                      <a:noFill/>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High repeated failures</a:t>
                      </a:r>
                    </a:p>
                  </a:txBody>
                  <a:tcPr horzOverflow="overflow">
                    <a:lnL>
                      <a:noFill/>
                    </a:lnL>
                    <a:lnR>
                      <a:noFill/>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Remote or low chance of detection</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733874">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Loss of secondary function</a:t>
                      </a:r>
                    </a:p>
                  </a:txBody>
                  <a:tcPr horzOverflow="overflow">
                    <a:lnL w="28575" cap="flat" cmpd="sng" algn="ctr">
                      <a:solidFill>
                        <a:schemeClr val="tx1"/>
                      </a:solidFill>
                      <a:prstDash val="solid"/>
                      <a:round/>
                      <a:headEnd type="none" w="sm" len="sm"/>
                      <a:tailEnd type="none" w="sm" len="sm"/>
                    </a:lnL>
                    <a:lnR>
                      <a:noFill/>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Moderate failures</a:t>
                      </a:r>
                    </a:p>
                  </a:txBody>
                  <a:tcPr horzOverflow="overflow">
                    <a:lnL>
                      <a:noFill/>
                    </a:lnL>
                    <a:lnR>
                      <a:noFill/>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Low detection probability</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733874">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Minor defect</a:t>
                      </a:r>
                    </a:p>
                  </a:txBody>
                  <a:tcPr horzOverflow="overflow">
                    <a:lnL w="28575" cap="flat" cmpd="sng" algn="ctr">
                      <a:solidFill>
                        <a:schemeClr val="tx1"/>
                      </a:solidFill>
                      <a:prstDash val="solid"/>
                      <a:round/>
                      <a:headEnd type="none" w="sm" len="sm"/>
                      <a:tailEnd type="none" w="sm" len="sm"/>
                    </a:lnL>
                    <a:lnR>
                      <a:noFill/>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Occasional failures</a:t>
                      </a:r>
                    </a:p>
                  </a:txBody>
                  <a:tcPr horzOverflow="overflow">
                    <a:lnL>
                      <a:noFill/>
                    </a:lnL>
                    <a:lnR>
                      <a:noFill/>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Moderate detection probability</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511273">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No effect</a:t>
                      </a:r>
                    </a:p>
                  </a:txBody>
                  <a:tcPr horzOverflow="overflow">
                    <a:lnL w="28575" cap="flat" cmpd="sng" algn="ctr">
                      <a:solidFill>
                        <a:schemeClr val="tx1"/>
                      </a:solidFill>
                      <a:prstDash val="solid"/>
                      <a:round/>
                      <a:headEnd type="none" w="sm" len="sm"/>
                      <a:tailEnd type="none" w="sm" len="sm"/>
                    </a:lnL>
                    <a:lnR>
                      <a:noFill/>
                    </a:lnR>
                    <a:lnT w="12700" cap="flat" cmpd="sng" algn="ctr">
                      <a:solidFill>
                        <a:schemeClr val="bg2"/>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a:ln>
                            <a:noFill/>
                          </a:ln>
                          <a:solidFill>
                            <a:srgbClr val="232323"/>
                          </a:solidFill>
                          <a:effectLst/>
                          <a:latin typeface="Verdana" pitchFamily="34" charset="0"/>
                          <a:cs typeface="Arial" charset="0"/>
                        </a:rPr>
                        <a:t>Failure unlikely</a:t>
                      </a:r>
                    </a:p>
                  </a:txBody>
                  <a:tcPr horzOverflow="overflow">
                    <a:lnL>
                      <a:noFill/>
                    </a:lnL>
                    <a:lnR>
                      <a:noFill/>
                    </a:lnR>
                    <a:lnT w="12700" cap="flat" cmpd="sng" algn="ctr">
                      <a:solidFill>
                        <a:schemeClr val="bg2"/>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1114425"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sz="1400" b="1" i="0" u="none" strike="noStrike" cap="none" normalizeH="0" baseline="0" dirty="0">
                          <a:ln>
                            <a:noFill/>
                          </a:ln>
                          <a:solidFill>
                            <a:srgbClr val="232323"/>
                          </a:solidFill>
                          <a:effectLst/>
                          <a:latin typeface="Verdana" pitchFamily="34" charset="0"/>
                          <a:cs typeface="Arial" charset="0"/>
                        </a:rPr>
                        <a:t>Almost certain detection</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bg2"/>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6" name="Rectangle 36"/>
          <p:cNvSpPr>
            <a:spLocks noChangeArrowheads="1"/>
          </p:cNvSpPr>
          <p:nvPr/>
        </p:nvSpPr>
        <p:spPr bwMode="auto">
          <a:xfrm>
            <a:off x="2776538" y="5381625"/>
            <a:ext cx="4225925" cy="274638"/>
          </a:xfrm>
          <a:prstGeom prst="rect">
            <a:avLst/>
          </a:prstGeom>
          <a:noFill/>
          <a:ln w="9525">
            <a:noFill/>
            <a:miter lim="800000"/>
            <a:headEnd/>
            <a:tailEnd/>
          </a:ln>
        </p:spPr>
        <p:txBody>
          <a:bodyPr>
            <a:spAutoFit/>
          </a:bodyPr>
          <a:lstStyle/>
          <a:p>
            <a:pPr algn="r" eaLnBrk="0" hangingPunct="0"/>
            <a:r>
              <a:rPr lang="en-US" altLang="zh-CN" sz="1200" b="1" i="1">
                <a:solidFill>
                  <a:srgbClr val="A50021"/>
                </a:solidFill>
                <a:latin typeface="Verdana" pitchFamily="34" charset="0"/>
                <a:ea typeface="SimSun" pitchFamily="2" charset="-122"/>
              </a:rPr>
              <a:t>*If No Controls Exist, Detection = 10</a:t>
            </a:r>
          </a:p>
        </p:txBody>
      </p:sp>
      <p:sp>
        <p:nvSpPr>
          <p:cNvPr id="7" name="Rectangle 37"/>
          <p:cNvSpPr>
            <a:spLocks noChangeArrowheads="1"/>
          </p:cNvSpPr>
          <p:nvPr/>
        </p:nvSpPr>
        <p:spPr bwMode="auto">
          <a:xfrm>
            <a:off x="1095375" y="5667375"/>
            <a:ext cx="7118350" cy="606425"/>
          </a:xfrm>
          <a:prstGeom prst="rect">
            <a:avLst/>
          </a:prstGeom>
          <a:noFill/>
          <a:ln w="28575" algn="ctr">
            <a:solidFill>
              <a:srgbClr val="153B6C"/>
            </a:solidFill>
            <a:prstDash val="sysDot"/>
            <a:miter lim="800000"/>
            <a:headEnd/>
            <a:tailEnd/>
          </a:ln>
        </p:spPr>
        <p:txBody>
          <a:bodyPr wrap="none" anchor="ctr"/>
          <a:lstStyle/>
          <a:p>
            <a:endParaRPr lang="zh-CN" altLang="zh-CN">
              <a:ea typeface="SimSun" pitchFamily="2" charset="-122"/>
            </a:endParaRPr>
          </a:p>
        </p:txBody>
      </p:sp>
      <p:sp>
        <p:nvSpPr>
          <p:cNvPr id="8" name="Text Box 38"/>
          <p:cNvSpPr txBox="1">
            <a:spLocks noChangeArrowheads="1"/>
          </p:cNvSpPr>
          <p:nvPr/>
        </p:nvSpPr>
        <p:spPr bwMode="auto">
          <a:xfrm>
            <a:off x="1779588" y="5670550"/>
            <a:ext cx="5761037" cy="581025"/>
          </a:xfrm>
          <a:prstGeom prst="rect">
            <a:avLst/>
          </a:prstGeom>
          <a:noFill/>
          <a:ln w="25400">
            <a:noFill/>
            <a:miter lim="800000"/>
            <a:headEnd/>
            <a:tailEnd/>
          </a:ln>
        </p:spPr>
        <p:txBody>
          <a:bodyPr wrap="none">
            <a:spAutoFit/>
          </a:bodyPr>
          <a:lstStyle/>
          <a:p>
            <a:pPr algn="ctr" eaLnBrk="0" hangingPunct="0"/>
            <a:r>
              <a:rPr lang="en-US" altLang="zh-CN" sz="1600" b="1">
                <a:latin typeface="Verdana" pitchFamily="34" charset="0"/>
                <a:ea typeface="SimSun" pitchFamily="2" charset="-122"/>
              </a:rPr>
              <a:t>Create a rating system that makes sense for the </a:t>
            </a:r>
          </a:p>
          <a:p>
            <a:pPr algn="ctr" eaLnBrk="0" hangingPunct="0"/>
            <a:r>
              <a:rPr lang="en-US" altLang="zh-CN" sz="1600" b="1">
                <a:latin typeface="Verdana" pitchFamily="34" charset="0"/>
                <a:ea typeface="SimSun" pitchFamily="2" charset="-122"/>
              </a:rPr>
              <a:t>defects you are trying to prevent.</a:t>
            </a:r>
          </a:p>
        </p:txBody>
      </p:sp>
      <p:sp>
        <p:nvSpPr>
          <p:cNvPr id="9" name="Text Box 4"/>
          <p:cNvSpPr txBox="1">
            <a:spLocks noChangeArrowheads="1"/>
          </p:cNvSpPr>
          <p:nvPr/>
        </p:nvSpPr>
        <p:spPr bwMode="auto">
          <a:xfrm>
            <a:off x="519113" y="1404938"/>
            <a:ext cx="1528762" cy="366712"/>
          </a:xfrm>
          <a:prstGeom prst="rect">
            <a:avLst/>
          </a:prstGeom>
          <a:noFill/>
          <a:ln w="12700">
            <a:noFill/>
            <a:miter lim="800000"/>
            <a:headEnd type="none" w="sm" len="sm"/>
            <a:tailEnd type="none" w="sm" len="sm"/>
          </a:ln>
        </p:spPr>
        <p:txBody>
          <a:bodyPr lIns="0" rIns="0">
            <a:spAutoFit/>
          </a:bodyPr>
          <a:lstStyle/>
          <a:p>
            <a:pPr>
              <a:lnSpc>
                <a:spcPct val="90000"/>
              </a:lnSpc>
              <a:tabLst>
                <a:tab pos="1028700" algn="l"/>
              </a:tabLst>
            </a:pPr>
            <a:r>
              <a:rPr lang="en-US" altLang="zh-CN" sz="2000">
                <a:solidFill>
                  <a:srgbClr val="A50021"/>
                </a:solidFill>
                <a:latin typeface="Verdana" pitchFamily="34" charset="0"/>
                <a:ea typeface="SimSun" pitchFamily="2" charset="-122"/>
              </a:rPr>
              <a:t>High	10</a:t>
            </a:r>
          </a:p>
        </p:txBody>
      </p:sp>
      <p:sp>
        <p:nvSpPr>
          <p:cNvPr id="10" name="Line 5"/>
          <p:cNvSpPr>
            <a:spLocks noChangeShapeType="1"/>
          </p:cNvSpPr>
          <p:nvPr/>
        </p:nvSpPr>
        <p:spPr bwMode="auto">
          <a:xfrm flipV="1">
            <a:off x="1663700" y="1765300"/>
            <a:ext cx="0" cy="3162300"/>
          </a:xfrm>
          <a:prstGeom prst="line">
            <a:avLst/>
          </a:prstGeom>
          <a:noFill/>
          <a:ln w="38100">
            <a:solidFill>
              <a:schemeClr val="tx1"/>
            </a:solidFill>
            <a:round/>
            <a:headEnd type="triangle" w="med" len="med"/>
            <a:tailEnd type="triangle" w="med" len="med"/>
          </a:ln>
        </p:spPr>
        <p:txBody>
          <a:bodyPr/>
          <a:lstStyle/>
          <a:p>
            <a:endParaRPr lang="zh-CN" altLang="en-US"/>
          </a:p>
        </p:txBody>
      </p:sp>
      <p:sp>
        <p:nvSpPr>
          <p:cNvPr id="11" name="Text Box 6"/>
          <p:cNvSpPr txBox="1">
            <a:spLocks noChangeArrowheads="1"/>
          </p:cNvSpPr>
          <p:nvPr/>
        </p:nvSpPr>
        <p:spPr bwMode="auto">
          <a:xfrm>
            <a:off x="519113" y="4891088"/>
            <a:ext cx="1530350" cy="366712"/>
          </a:xfrm>
          <a:prstGeom prst="rect">
            <a:avLst/>
          </a:prstGeom>
          <a:noFill/>
          <a:ln w="12700">
            <a:noFill/>
            <a:miter lim="800000"/>
            <a:headEnd type="none" w="sm" len="sm"/>
            <a:tailEnd type="none" w="sm" len="sm"/>
          </a:ln>
        </p:spPr>
        <p:txBody>
          <a:bodyPr lIns="0" rIns="0">
            <a:spAutoFit/>
          </a:bodyPr>
          <a:lstStyle/>
          <a:p>
            <a:pPr>
              <a:lnSpc>
                <a:spcPct val="90000"/>
              </a:lnSpc>
              <a:tabLst>
                <a:tab pos="1093788" algn="l"/>
              </a:tabLst>
            </a:pPr>
            <a:r>
              <a:rPr lang="en-US" altLang="zh-CN" sz="2000">
                <a:solidFill>
                  <a:srgbClr val="A50021"/>
                </a:solidFill>
                <a:latin typeface="Verdana" pitchFamily="34" charset="0"/>
                <a:ea typeface="SimSun" pitchFamily="2" charset="-122"/>
              </a:rPr>
              <a:t>Low	1</a:t>
            </a:r>
          </a:p>
        </p:txBody>
      </p:sp>
    </p:spTree>
    <p:extLst>
      <p:ext uri="{BB962C8B-B14F-4D97-AF65-F5344CB8AC3E}">
        <p14:creationId xmlns:p14="http://schemas.microsoft.com/office/powerpoint/2010/main" val="2901911060"/>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PFMEA - Step 6</a:t>
            </a:r>
            <a:endParaRPr lang="en-US" altLang="zh-CN" sz="2800" dirty="0">
              <a:solidFill>
                <a:schemeClr val="bg1"/>
              </a:solidFill>
              <a:latin typeface="+mn-lt"/>
              <a:ea typeface="Cambria"/>
              <a:cs typeface="Cambria"/>
              <a:sym typeface="Cambria"/>
            </a:endParaRPr>
          </a:p>
        </p:txBody>
      </p:sp>
      <p:pic>
        <p:nvPicPr>
          <p:cNvPr id="3" name="Picture 11"/>
          <p:cNvPicPr>
            <a:picLocks noChangeAspect="1" noChangeArrowheads="1"/>
          </p:cNvPicPr>
          <p:nvPr/>
        </p:nvPicPr>
        <p:blipFill>
          <a:blip r:embed="rId3" cstate="print"/>
          <a:srcRect/>
          <a:stretch>
            <a:fillRect/>
          </a:stretch>
        </p:blipFill>
        <p:spPr bwMode="auto">
          <a:xfrm>
            <a:off x="990600" y="1236663"/>
            <a:ext cx="7162800" cy="4389437"/>
          </a:xfrm>
          <a:prstGeom prst="rect">
            <a:avLst/>
          </a:prstGeom>
          <a:noFill/>
          <a:ln w="25400">
            <a:solidFill>
              <a:schemeClr val="tx1"/>
            </a:solidFill>
            <a:miter lim="800000"/>
            <a:headEnd/>
            <a:tailEnd/>
          </a:ln>
        </p:spPr>
      </p:pic>
      <p:sp>
        <p:nvSpPr>
          <p:cNvPr id="4" name="Rectangle 3"/>
          <p:cNvSpPr>
            <a:spLocks noChangeArrowheads="1"/>
          </p:cNvSpPr>
          <p:nvPr/>
        </p:nvSpPr>
        <p:spPr bwMode="auto">
          <a:xfrm>
            <a:off x="295275" y="4114800"/>
            <a:ext cx="8720138" cy="2209800"/>
          </a:xfrm>
          <a:prstGeom prst="rect">
            <a:avLst/>
          </a:prstGeom>
          <a:solidFill>
            <a:schemeClr val="bg1"/>
          </a:solidFill>
          <a:ln w="9525">
            <a:noFill/>
            <a:miter lim="800000"/>
            <a:headEnd/>
            <a:tailEnd/>
          </a:ln>
          <a:effectLst/>
        </p:spPr>
        <p:txBody>
          <a:bodyPr/>
          <a:lstStyle/>
          <a:p>
            <a:pPr marL="231775" indent="-231775">
              <a:spcBef>
                <a:spcPct val="30000"/>
              </a:spcBef>
              <a:spcAft>
                <a:spcPct val="30000"/>
              </a:spcAft>
              <a:buClr>
                <a:srgbClr val="A50021"/>
              </a:buClr>
              <a:defRPr/>
            </a:pPr>
            <a:r>
              <a:rPr lang="en-US" sz="1600" b="1" u="sng" dirty="0">
                <a:solidFill>
                  <a:srgbClr val="A50021"/>
                </a:solidFill>
                <a:latin typeface="Verdana" pitchFamily="34" charset="0"/>
              </a:rPr>
              <a:t>TIPS</a:t>
            </a:r>
          </a:p>
          <a:p>
            <a:pPr marL="231775" indent="-231775">
              <a:lnSpc>
                <a:spcPct val="110000"/>
              </a:lnSpc>
              <a:spcBef>
                <a:spcPct val="50000"/>
              </a:spcBef>
              <a:spcAft>
                <a:spcPct val="30000"/>
              </a:spcAft>
              <a:buClr>
                <a:srgbClr val="A50021"/>
              </a:buClr>
              <a:buFontTx/>
              <a:buChar char="•"/>
              <a:defRPr/>
            </a:pPr>
            <a:r>
              <a:rPr lang="en-US" sz="1500" b="1" dirty="0">
                <a:solidFill>
                  <a:srgbClr val="232323"/>
                </a:solidFill>
                <a:latin typeface="Verdana" pitchFamily="34" charset="0"/>
              </a:rPr>
              <a:t>The RPN is used to prioritize the most critical risks identified in the first half of the FMEA.</a:t>
            </a:r>
          </a:p>
          <a:p>
            <a:pPr marL="231775" indent="-231775">
              <a:lnSpc>
                <a:spcPct val="110000"/>
              </a:lnSpc>
              <a:spcBef>
                <a:spcPct val="50000"/>
              </a:spcBef>
              <a:spcAft>
                <a:spcPct val="30000"/>
              </a:spcAft>
              <a:buClr>
                <a:srgbClr val="A50021"/>
              </a:buClr>
              <a:buFontTx/>
              <a:buChar char="•"/>
              <a:defRPr/>
            </a:pPr>
            <a:r>
              <a:rPr lang="en-US" sz="1500" b="1" dirty="0">
                <a:solidFill>
                  <a:srgbClr val="232323"/>
                </a:solidFill>
                <a:latin typeface="Verdana" pitchFamily="34" charset="0"/>
              </a:rPr>
              <a:t>High RPNs are flags to take effort to reduce the calculated risk.</a:t>
            </a:r>
          </a:p>
          <a:p>
            <a:pPr marL="231775" indent="-231775">
              <a:lnSpc>
                <a:spcPct val="110000"/>
              </a:lnSpc>
              <a:spcBef>
                <a:spcPct val="50000"/>
              </a:spcBef>
              <a:spcAft>
                <a:spcPct val="30000"/>
              </a:spcAft>
              <a:buClr>
                <a:srgbClr val="A50021"/>
              </a:buClr>
              <a:buFontTx/>
              <a:buChar char="•"/>
              <a:defRPr/>
            </a:pPr>
            <a:r>
              <a:rPr lang="en-US" sz="1500" b="1" dirty="0">
                <a:solidFill>
                  <a:srgbClr val="232323"/>
                </a:solidFill>
                <a:latin typeface="Verdana" pitchFamily="34" charset="0"/>
              </a:rPr>
              <a:t>Regardless of RPN, </a:t>
            </a:r>
            <a:r>
              <a:rPr lang="en-US" sz="1500" b="1" i="1" dirty="0">
                <a:solidFill>
                  <a:srgbClr val="A50021"/>
                </a:solidFill>
                <a:latin typeface="Verdana" pitchFamily="34" charset="0"/>
              </a:rPr>
              <a:t>high </a:t>
            </a:r>
            <a:r>
              <a:rPr lang="en-US" sz="1500" b="1" i="1" dirty="0">
                <a:solidFill>
                  <a:srgbClr val="A50021"/>
                </a:solidFill>
                <a:effectLst>
                  <a:outerShdw blurRad="38100" dist="38100" dir="2700000" algn="tl">
                    <a:srgbClr val="C0C0C0"/>
                  </a:outerShdw>
                </a:effectLst>
                <a:latin typeface="Verdana" pitchFamily="34" charset="0"/>
              </a:rPr>
              <a:t>Severity</a:t>
            </a:r>
            <a:r>
              <a:rPr lang="en-US" sz="1500" b="1" dirty="0">
                <a:solidFill>
                  <a:srgbClr val="232323"/>
                </a:solidFill>
                <a:latin typeface="Verdana" pitchFamily="34" charset="0"/>
              </a:rPr>
              <a:t> scores (9 or 10) should be given special attention.</a:t>
            </a:r>
          </a:p>
        </p:txBody>
      </p:sp>
      <p:sp>
        <p:nvSpPr>
          <p:cNvPr id="5" name="Line 4"/>
          <p:cNvSpPr>
            <a:spLocks noChangeShapeType="1"/>
          </p:cNvSpPr>
          <p:nvPr/>
        </p:nvSpPr>
        <p:spPr bwMode="auto">
          <a:xfrm flipV="1">
            <a:off x="7165975" y="3114675"/>
            <a:ext cx="666750" cy="9525"/>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6" name="Group 10"/>
          <p:cNvGrpSpPr>
            <a:grpSpLocks/>
          </p:cNvGrpSpPr>
          <p:nvPr/>
        </p:nvGrpSpPr>
        <p:grpSpPr bwMode="auto">
          <a:xfrm>
            <a:off x="1905000" y="2581275"/>
            <a:ext cx="5283200" cy="1022350"/>
            <a:chOff x="1536" y="1420"/>
            <a:chExt cx="3328" cy="912"/>
          </a:xfrm>
        </p:grpSpPr>
        <p:sp>
          <p:nvSpPr>
            <p:cNvPr id="7" name="AutoShape 6"/>
            <p:cNvSpPr>
              <a:spLocks noChangeArrowheads="1"/>
            </p:cNvSpPr>
            <p:nvPr/>
          </p:nvSpPr>
          <p:spPr bwMode="auto">
            <a:xfrm>
              <a:off x="1536" y="1420"/>
              <a:ext cx="3328" cy="912"/>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chemeClr val="tx1"/>
              </a:solidFill>
              <a:round/>
              <a:headEnd/>
              <a:tailEnd/>
            </a:ln>
            <a:effectLst/>
          </p:spPr>
          <p:txBody>
            <a:bodyPr wrap="none" anchor="ctr"/>
            <a:lstStyle/>
            <a:p>
              <a:pPr algn="ctr" eaLnBrk="0" hangingPunct="0">
                <a:defRPr/>
              </a:pPr>
              <a:r>
                <a:rPr lang="en-US" sz="1600" b="1">
                  <a:solidFill>
                    <a:schemeClr val="bg1"/>
                  </a:solidFill>
                  <a:latin typeface="Verdana" pitchFamily="34" charset="0"/>
                </a:rPr>
                <a:t>Calculate the Risk Priority Number </a:t>
              </a:r>
              <a:br>
                <a:rPr lang="en-US" sz="1600" b="1">
                  <a:solidFill>
                    <a:schemeClr val="bg1"/>
                  </a:solidFill>
                  <a:latin typeface="Verdana" pitchFamily="34" charset="0"/>
                </a:rPr>
              </a:br>
              <a:r>
                <a:rPr lang="en-US" b="1">
                  <a:solidFill>
                    <a:schemeClr val="bg1"/>
                  </a:solidFill>
                  <a:effectLst>
                    <a:outerShdw blurRad="38100" dist="38100" dir="2700000" algn="tl">
                      <a:srgbClr val="000000"/>
                    </a:outerShdw>
                  </a:effectLst>
                  <a:latin typeface="Verdana" pitchFamily="34" charset="0"/>
                </a:rPr>
                <a:t>RPN</a:t>
              </a:r>
              <a:r>
                <a:rPr lang="en-US" sz="1600" b="1">
                  <a:solidFill>
                    <a:schemeClr val="bg1"/>
                  </a:solidFill>
                  <a:latin typeface="Verdana" pitchFamily="34" charset="0"/>
                </a:rPr>
                <a:t> = Severity x Occurrence x Detection </a:t>
              </a:r>
            </a:p>
          </p:txBody>
        </p:sp>
        <p:sp>
          <p:nvSpPr>
            <p:cNvPr id="8" name="AutoShape 7"/>
            <p:cNvSpPr>
              <a:spLocks noChangeArrowheads="1"/>
            </p:cNvSpPr>
            <p:nvPr/>
          </p:nvSpPr>
          <p:spPr bwMode="auto">
            <a:xfrm>
              <a:off x="1632" y="1468"/>
              <a:ext cx="3142" cy="805"/>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9" name="Rectangle 8"/>
          <p:cNvSpPr>
            <a:spLocks noChangeArrowheads="1"/>
          </p:cNvSpPr>
          <p:nvPr/>
        </p:nvSpPr>
        <p:spPr bwMode="auto">
          <a:xfrm>
            <a:off x="7848600" y="2057400"/>
            <a:ext cx="333375" cy="2057400"/>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spTree>
    <p:extLst>
      <p:ext uri="{BB962C8B-B14F-4D97-AF65-F5344CB8AC3E}">
        <p14:creationId xmlns:p14="http://schemas.microsoft.com/office/powerpoint/2010/main" val="191511584"/>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PFMEA – Remediation Guidelines</a:t>
            </a:r>
            <a:endParaRPr lang="en-US" altLang="zh-CN" sz="2800" dirty="0">
              <a:solidFill>
                <a:schemeClr val="bg1"/>
              </a:solidFill>
              <a:latin typeface="+mn-lt"/>
              <a:ea typeface="Cambria"/>
              <a:cs typeface="Cambria"/>
              <a:sym typeface="Cambria"/>
            </a:endParaRPr>
          </a:p>
        </p:txBody>
      </p:sp>
      <p:sp>
        <p:nvSpPr>
          <p:cNvPr id="3" name="Rectangle 3"/>
          <p:cNvSpPr>
            <a:spLocks noGrp="1" noChangeArrowheads="1"/>
          </p:cNvSpPr>
          <p:nvPr>
            <p:ph type="body" idx="1"/>
          </p:nvPr>
        </p:nvSpPr>
        <p:spPr>
          <a:xfrm>
            <a:off x="381000" y="1371600"/>
            <a:ext cx="7824788" cy="4989512"/>
          </a:xfrm>
        </p:spPr>
        <p:txBody>
          <a:bodyPr lIns="96838" tIns="47625" rIns="96838" bIns="47625"/>
          <a:lstStyle/>
          <a:p>
            <a:pPr eaLnBrk="1" hangingPunct="1">
              <a:lnSpc>
                <a:spcPct val="90000"/>
              </a:lnSpc>
              <a:spcBef>
                <a:spcPct val="60000"/>
              </a:spcBef>
            </a:pPr>
            <a:r>
              <a:rPr lang="en-US" altLang="zh-CN" sz="2000" b="1" u="sng" dirty="0">
                <a:solidFill>
                  <a:srgbClr val="A50021"/>
                </a:solidFill>
                <a:effectLst>
                  <a:outerShdw blurRad="38100" dist="38100" dir="2700000" algn="tl">
                    <a:srgbClr val="C0C0C0"/>
                  </a:outerShdw>
                </a:effectLst>
                <a:ea typeface="SimSun" pitchFamily="2" charset="-122"/>
              </a:rPr>
              <a:t>Severity</a:t>
            </a:r>
            <a:r>
              <a:rPr lang="en-US" altLang="zh-CN" dirty="0">
                <a:solidFill>
                  <a:srgbClr val="00AE00"/>
                </a:solidFill>
                <a:effectLst>
                  <a:outerShdw blurRad="38100" dist="38100" dir="2700000" algn="tl">
                    <a:srgbClr val="C0C0C0"/>
                  </a:outerShdw>
                </a:effectLst>
                <a:ea typeface="SimSun" pitchFamily="2" charset="-122"/>
              </a:rPr>
              <a:t> </a:t>
            </a:r>
            <a:r>
              <a:rPr lang="en-US" altLang="zh-CN" dirty="0">
                <a:ea typeface="SimSun" pitchFamily="2" charset="-122"/>
              </a:rPr>
              <a:t>– </a:t>
            </a:r>
            <a:r>
              <a:rPr lang="en-US" altLang="zh-CN" sz="1800" b="1" dirty="0">
                <a:ea typeface="SimSun" pitchFamily="2" charset="-122"/>
              </a:rPr>
              <a:t>can only be improved by a design change to the product</a:t>
            </a:r>
          </a:p>
          <a:p>
            <a:pPr eaLnBrk="1" hangingPunct="1">
              <a:lnSpc>
                <a:spcPct val="90000"/>
              </a:lnSpc>
              <a:spcBef>
                <a:spcPct val="60000"/>
              </a:spcBef>
            </a:pPr>
            <a:r>
              <a:rPr lang="en-US" altLang="zh-CN" sz="2000" b="1" u="sng" dirty="0">
                <a:solidFill>
                  <a:srgbClr val="A50021"/>
                </a:solidFill>
                <a:effectLst>
                  <a:outerShdw blurRad="38100" dist="38100" dir="2700000" algn="tl">
                    <a:srgbClr val="C0C0C0"/>
                  </a:outerShdw>
                </a:effectLst>
                <a:ea typeface="SimSun" pitchFamily="2" charset="-122"/>
              </a:rPr>
              <a:t>Occurrence</a:t>
            </a:r>
            <a:r>
              <a:rPr lang="en-US" altLang="zh-CN" dirty="0">
                <a:solidFill>
                  <a:srgbClr val="00AE00"/>
                </a:solidFill>
                <a:effectLst>
                  <a:outerShdw blurRad="38100" dist="38100" dir="2700000" algn="tl">
                    <a:srgbClr val="C0C0C0"/>
                  </a:outerShdw>
                </a:effectLst>
                <a:ea typeface="SimSun" pitchFamily="2" charset="-122"/>
              </a:rPr>
              <a:t> </a:t>
            </a:r>
            <a:r>
              <a:rPr lang="en-US" altLang="zh-CN" dirty="0">
                <a:ea typeface="SimSun" pitchFamily="2" charset="-122"/>
              </a:rPr>
              <a:t>– </a:t>
            </a:r>
            <a:r>
              <a:rPr lang="en-US" altLang="zh-CN" sz="1800" b="1" dirty="0">
                <a:solidFill>
                  <a:schemeClr val="tx1"/>
                </a:solidFill>
                <a:ea typeface="SimSun" pitchFamily="2" charset="-122"/>
              </a:rPr>
              <a:t>can only be reduced by a change which removes or controls a cause.  Examples are redundancy, substituting a more reliable component or function or mistake-proofing.</a:t>
            </a:r>
          </a:p>
          <a:p>
            <a:pPr eaLnBrk="1" hangingPunct="1">
              <a:lnSpc>
                <a:spcPct val="90000"/>
              </a:lnSpc>
              <a:spcBef>
                <a:spcPct val="60000"/>
              </a:spcBef>
            </a:pPr>
            <a:r>
              <a:rPr lang="en-US" altLang="zh-CN" sz="2000" b="1" u="sng" dirty="0">
                <a:solidFill>
                  <a:srgbClr val="A50021"/>
                </a:solidFill>
                <a:effectLst>
                  <a:outerShdw blurRad="38100" dist="38100" dir="2700000" algn="tl">
                    <a:srgbClr val="C0C0C0"/>
                  </a:outerShdw>
                </a:effectLst>
                <a:ea typeface="SimSun" pitchFamily="2" charset="-122"/>
              </a:rPr>
              <a:t>Detection</a:t>
            </a:r>
            <a:r>
              <a:rPr lang="en-US" altLang="zh-CN" b="1" dirty="0">
                <a:solidFill>
                  <a:srgbClr val="A50021"/>
                </a:solidFill>
                <a:ea typeface="SimSun" pitchFamily="2" charset="-122"/>
              </a:rPr>
              <a:t> </a:t>
            </a:r>
            <a:r>
              <a:rPr lang="en-US" altLang="zh-CN" b="1" dirty="0">
                <a:solidFill>
                  <a:schemeClr val="tx1"/>
                </a:solidFill>
                <a:ea typeface="SimSun" pitchFamily="2" charset="-122"/>
              </a:rPr>
              <a:t>–</a:t>
            </a:r>
            <a:r>
              <a:rPr lang="en-US" altLang="zh-CN" dirty="0">
                <a:ea typeface="SimSun" pitchFamily="2" charset="-122"/>
              </a:rPr>
              <a:t> </a:t>
            </a:r>
            <a:r>
              <a:rPr lang="en-US" altLang="zh-CN" sz="1800" b="1" dirty="0">
                <a:ea typeface="SimSun" pitchFamily="2" charset="-122"/>
              </a:rPr>
              <a:t>can</a:t>
            </a:r>
            <a:r>
              <a:rPr lang="en-US" altLang="zh-CN" dirty="0">
                <a:ea typeface="SimSun" pitchFamily="2" charset="-122"/>
              </a:rPr>
              <a:t> </a:t>
            </a:r>
            <a:r>
              <a:rPr lang="en-US" altLang="zh-CN" sz="1800" b="1" dirty="0">
                <a:solidFill>
                  <a:schemeClr val="tx1"/>
                </a:solidFill>
                <a:ea typeface="SimSun" pitchFamily="2" charset="-122"/>
              </a:rPr>
              <a:t>be reduced by improving detection.  Examples are mistake-proofing, simplification and statistically sound monitoring.</a:t>
            </a:r>
          </a:p>
          <a:p>
            <a:pPr eaLnBrk="1" hangingPunct="1">
              <a:lnSpc>
                <a:spcPct val="90000"/>
              </a:lnSpc>
              <a:spcBef>
                <a:spcPct val="60000"/>
              </a:spcBef>
            </a:pPr>
            <a:endParaRPr lang="en-US" altLang="zh-CN" sz="1800" b="1" dirty="0">
              <a:effectLst>
                <a:outerShdw blurRad="38100" dist="38100" dir="2700000" algn="tl">
                  <a:srgbClr val="C0C0C0"/>
                </a:outerShdw>
              </a:effectLst>
              <a:ea typeface="SimSun" pitchFamily="2" charset="-122"/>
            </a:endParaRPr>
          </a:p>
        </p:txBody>
      </p:sp>
      <p:grpSp>
        <p:nvGrpSpPr>
          <p:cNvPr id="4" name="Group 5"/>
          <p:cNvGrpSpPr>
            <a:grpSpLocks/>
          </p:cNvGrpSpPr>
          <p:nvPr/>
        </p:nvGrpSpPr>
        <p:grpSpPr bwMode="auto">
          <a:xfrm>
            <a:off x="1447800" y="4876800"/>
            <a:ext cx="6248400" cy="685800"/>
            <a:chOff x="1200" y="3456"/>
            <a:chExt cx="3456" cy="480"/>
          </a:xfrm>
        </p:grpSpPr>
        <p:sp>
          <p:nvSpPr>
            <p:cNvPr id="5" name="AutoShape 6"/>
            <p:cNvSpPr>
              <a:spLocks noChangeArrowheads="1"/>
            </p:cNvSpPr>
            <p:nvPr/>
          </p:nvSpPr>
          <p:spPr bwMode="gray">
            <a:xfrm>
              <a:off x="1200" y="3456"/>
              <a:ext cx="3456" cy="480"/>
            </a:xfrm>
            <a:prstGeom prst="roundRect">
              <a:avLst>
                <a:gd name="adj" fmla="val 16667"/>
              </a:avLst>
            </a:prstGeom>
            <a:gradFill rotWithShape="1">
              <a:gsLst>
                <a:gs pos="0">
                  <a:schemeClr val="hlink">
                    <a:gamma/>
                    <a:tint val="76863"/>
                    <a:invGamma/>
                  </a:schemeClr>
                </a:gs>
                <a:gs pos="100000">
                  <a:schemeClr val="hlink"/>
                </a:gs>
              </a:gsLst>
              <a:lin ang="5400000" scaled="1"/>
            </a:gradFill>
            <a:ln w="9525">
              <a:noFill/>
              <a:round/>
              <a:headEnd/>
              <a:tailEnd/>
            </a:ln>
            <a:effectLst>
              <a:outerShdw dist="81320" dir="2319588" algn="ctr" rotWithShape="0">
                <a:schemeClr val="bg2">
                  <a:alpha val="50000"/>
                </a:schemeClr>
              </a:outerShdw>
            </a:effectLst>
          </p:spPr>
          <p:txBody>
            <a:bodyPr wrap="none" anchor="ctr"/>
            <a:lstStyle/>
            <a:p>
              <a:pPr algn="ctr">
                <a:defRPr/>
              </a:pPr>
              <a:r>
                <a:rPr lang="en-US" sz="1800" b="1">
                  <a:solidFill>
                    <a:schemeClr val="bg1"/>
                  </a:solidFill>
                  <a:latin typeface="Verdana" pitchFamily="34" charset="0"/>
                </a:rPr>
                <a:t>In general, reducing the Occurrence </a:t>
              </a:r>
            </a:p>
            <a:p>
              <a:pPr algn="ctr">
                <a:defRPr/>
              </a:pPr>
              <a:r>
                <a:rPr lang="en-US" sz="1800" b="1">
                  <a:solidFill>
                    <a:schemeClr val="bg1"/>
                  </a:solidFill>
                  <a:latin typeface="Verdana" pitchFamily="34" charset="0"/>
                </a:rPr>
                <a:t>is preferable to improving the Detection</a:t>
              </a:r>
            </a:p>
          </p:txBody>
        </p:sp>
        <p:sp>
          <p:nvSpPr>
            <p:cNvPr id="6" name="Rectangle 7"/>
            <p:cNvSpPr>
              <a:spLocks noChangeArrowheads="1"/>
            </p:cNvSpPr>
            <p:nvPr/>
          </p:nvSpPr>
          <p:spPr bwMode="gray">
            <a:xfrm>
              <a:off x="1248" y="3523"/>
              <a:ext cx="3321" cy="229"/>
            </a:xfrm>
            <a:prstGeom prst="rect">
              <a:avLst/>
            </a:prstGeom>
            <a:noFill/>
            <a:ln w="9525">
              <a:noFill/>
              <a:miter lim="800000"/>
              <a:headEnd/>
              <a:tailEnd/>
            </a:ln>
          </p:spPr>
          <p:txBody>
            <a:bodyPr>
              <a:spAutoFit/>
            </a:bodyPr>
            <a:lstStyle/>
            <a:p>
              <a:pPr algn="ctr">
                <a:lnSpc>
                  <a:spcPct val="85000"/>
                </a:lnSpc>
                <a:spcBef>
                  <a:spcPct val="50000"/>
                </a:spcBef>
                <a:buClr>
                  <a:srgbClr val="1F3F5F"/>
                </a:buClr>
              </a:pPr>
              <a:endParaRPr lang="zh-CN" altLang="zh-CN" sz="1800" b="1">
                <a:solidFill>
                  <a:schemeClr val="bg1"/>
                </a:solidFill>
                <a:latin typeface="Verdana" pitchFamily="34" charset="0"/>
                <a:ea typeface="SimSun" pitchFamily="2" charset="-122"/>
              </a:endParaRPr>
            </a:p>
          </p:txBody>
        </p:sp>
      </p:grpSp>
    </p:spTree>
    <p:extLst>
      <p:ext uri="{BB962C8B-B14F-4D97-AF65-F5344CB8AC3E}">
        <p14:creationId xmlns:p14="http://schemas.microsoft.com/office/powerpoint/2010/main" val="2722394438"/>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FMEA – Step 7</a:t>
            </a:r>
            <a:endParaRPr lang="en-US" altLang="zh-CN" sz="2800" dirty="0">
              <a:solidFill>
                <a:schemeClr val="bg1"/>
              </a:solidFill>
              <a:latin typeface="+mn-lt"/>
              <a:ea typeface="Cambria"/>
              <a:cs typeface="Cambria"/>
              <a:sym typeface="Cambria"/>
            </a:endParaRPr>
          </a:p>
        </p:txBody>
      </p:sp>
      <p:pic>
        <p:nvPicPr>
          <p:cNvPr id="17" name="Picture 15"/>
          <p:cNvPicPr>
            <a:picLocks noChangeAspect="1" noChangeArrowheads="1"/>
          </p:cNvPicPr>
          <p:nvPr/>
        </p:nvPicPr>
        <p:blipFill>
          <a:blip r:embed="rId3" cstate="print"/>
          <a:srcRect/>
          <a:stretch>
            <a:fillRect/>
          </a:stretch>
        </p:blipFill>
        <p:spPr bwMode="auto">
          <a:xfrm>
            <a:off x="533400" y="1714500"/>
            <a:ext cx="8001000" cy="4305300"/>
          </a:xfrm>
          <a:prstGeom prst="rect">
            <a:avLst/>
          </a:prstGeom>
          <a:noFill/>
          <a:ln w="25400">
            <a:noFill/>
            <a:miter lim="800000"/>
            <a:headEnd/>
            <a:tailEnd/>
          </a:ln>
        </p:spPr>
      </p:pic>
      <p:sp>
        <p:nvSpPr>
          <p:cNvPr id="18" name="Rectangle 2"/>
          <p:cNvSpPr>
            <a:spLocks noGrp="1" noChangeArrowheads="1"/>
          </p:cNvSpPr>
          <p:nvPr>
            <p:ph type="body" idx="1"/>
          </p:nvPr>
        </p:nvSpPr>
        <p:spPr>
          <a:xfrm>
            <a:off x="304800" y="1150938"/>
            <a:ext cx="8394700" cy="4259262"/>
          </a:xfrm>
          <a:noFill/>
        </p:spPr>
        <p:txBody>
          <a:bodyPr lIns="91440"/>
          <a:lstStyle/>
          <a:p>
            <a:pPr marL="231775" indent="-231775" eaLnBrk="1" hangingPunct="1">
              <a:lnSpc>
                <a:spcPct val="100000"/>
              </a:lnSpc>
              <a:buClr>
                <a:srgbClr val="A50021"/>
              </a:buClr>
              <a:buFontTx/>
              <a:buChar char="•"/>
            </a:pPr>
            <a:r>
              <a:rPr lang="en-US" altLang="zh-CN" sz="1800" b="1" dirty="0">
                <a:ea typeface="SimSun" pitchFamily="2" charset="-122"/>
              </a:rPr>
              <a:t>Determine </a:t>
            </a:r>
            <a:r>
              <a:rPr lang="en-US" altLang="zh-CN" sz="1800" b="1" u="sng" dirty="0">
                <a:ea typeface="SimSun" pitchFamily="2" charset="-122"/>
              </a:rPr>
              <a:t>Actions Recommended</a:t>
            </a:r>
            <a:r>
              <a:rPr lang="en-US" altLang="zh-CN" sz="1800" b="1" dirty="0">
                <a:ea typeface="SimSun" pitchFamily="2" charset="-122"/>
              </a:rPr>
              <a:t> to reduce High RPNs</a:t>
            </a:r>
          </a:p>
        </p:txBody>
      </p:sp>
      <p:sp>
        <p:nvSpPr>
          <p:cNvPr id="19" name="Line 4"/>
          <p:cNvSpPr>
            <a:spLocks noChangeShapeType="1"/>
          </p:cNvSpPr>
          <p:nvPr/>
        </p:nvSpPr>
        <p:spPr bwMode="auto">
          <a:xfrm>
            <a:off x="3200400" y="3429000"/>
            <a:ext cx="681038" cy="4763"/>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20" name="Group 5"/>
          <p:cNvGrpSpPr>
            <a:grpSpLocks/>
          </p:cNvGrpSpPr>
          <p:nvPr/>
        </p:nvGrpSpPr>
        <p:grpSpPr bwMode="auto">
          <a:xfrm>
            <a:off x="609600" y="3048000"/>
            <a:ext cx="2795588" cy="1260475"/>
            <a:chOff x="2264" y="1678"/>
            <a:chExt cx="1761" cy="794"/>
          </a:xfrm>
        </p:grpSpPr>
        <p:sp>
          <p:nvSpPr>
            <p:cNvPr id="21" name="AutoShape 6"/>
            <p:cNvSpPr>
              <a:spLocks noChangeArrowheads="1"/>
            </p:cNvSpPr>
            <p:nvPr/>
          </p:nvSpPr>
          <p:spPr bwMode="auto">
            <a:xfrm>
              <a:off x="2264" y="1678"/>
              <a:ext cx="1761" cy="794"/>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a:solidFill>
                    <a:schemeClr val="bg1"/>
                  </a:solidFill>
                  <a:latin typeface="Verdana" pitchFamily="34" charset="0"/>
                </a:rPr>
                <a:t>For the high RPN numbers, </a:t>
              </a:r>
            </a:p>
            <a:p>
              <a:pPr eaLnBrk="0" hangingPunct="0">
                <a:defRPr/>
              </a:pPr>
              <a:r>
                <a:rPr lang="en-US" sz="1300" b="1">
                  <a:solidFill>
                    <a:schemeClr val="bg1"/>
                  </a:solidFill>
                  <a:latin typeface="Verdana" pitchFamily="34" charset="0"/>
                </a:rPr>
                <a:t>determine the </a:t>
              </a:r>
            </a:p>
            <a:p>
              <a:pPr eaLnBrk="0" hangingPunct="0">
                <a:defRPr/>
              </a:pPr>
              <a:r>
                <a:rPr lang="en-US" sz="1300" b="1">
                  <a:solidFill>
                    <a:schemeClr val="bg1"/>
                  </a:solidFill>
                  <a:latin typeface="Verdana" pitchFamily="34" charset="0"/>
                </a:rPr>
                <a:t>recommended actions.</a:t>
              </a:r>
            </a:p>
          </p:txBody>
        </p:sp>
        <p:sp>
          <p:nvSpPr>
            <p:cNvPr id="22" name="AutoShape 7"/>
            <p:cNvSpPr>
              <a:spLocks noChangeArrowheads="1"/>
            </p:cNvSpPr>
            <p:nvPr/>
          </p:nvSpPr>
          <p:spPr bwMode="auto">
            <a:xfrm>
              <a:off x="2334" y="1749"/>
              <a:ext cx="1630" cy="665"/>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23" name="Rectangle 12"/>
          <p:cNvSpPr>
            <a:spLocks noChangeArrowheads="1"/>
          </p:cNvSpPr>
          <p:nvPr/>
        </p:nvSpPr>
        <p:spPr bwMode="auto">
          <a:xfrm>
            <a:off x="3886200" y="2590800"/>
            <a:ext cx="307975" cy="3073400"/>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sp>
        <p:nvSpPr>
          <p:cNvPr id="24" name="Rectangle 16"/>
          <p:cNvSpPr>
            <a:spLocks noChangeArrowheads="1"/>
          </p:cNvSpPr>
          <p:nvPr/>
        </p:nvSpPr>
        <p:spPr bwMode="auto">
          <a:xfrm>
            <a:off x="4191000" y="2590800"/>
            <a:ext cx="1066800" cy="3073400"/>
          </a:xfrm>
          <a:prstGeom prst="rect">
            <a:avLst/>
          </a:prstGeom>
          <a:solidFill>
            <a:srgbClr val="99CCFF">
              <a:alpha val="20000"/>
            </a:srgbClr>
          </a:solidFill>
          <a:ln w="25400">
            <a:solidFill>
              <a:srgbClr val="002163"/>
            </a:solidFill>
            <a:miter lim="800000"/>
            <a:headEnd/>
            <a:tailEnd/>
          </a:ln>
        </p:spPr>
        <p:txBody>
          <a:bodyPr wrap="none" anchor="ctr"/>
          <a:lstStyle/>
          <a:p>
            <a:endParaRPr lang="zh-CN" altLang="zh-CN">
              <a:ea typeface="SimSun" pitchFamily="2" charset="-122"/>
            </a:endParaRPr>
          </a:p>
        </p:txBody>
      </p:sp>
      <p:sp>
        <p:nvSpPr>
          <p:cNvPr id="25" name="Line 8"/>
          <p:cNvSpPr>
            <a:spLocks noChangeShapeType="1"/>
          </p:cNvSpPr>
          <p:nvPr/>
        </p:nvSpPr>
        <p:spPr bwMode="auto">
          <a:xfrm rot="18770145">
            <a:off x="3557588" y="3327400"/>
            <a:ext cx="687388" cy="731837"/>
          </a:xfrm>
          <a:prstGeom prst="line">
            <a:avLst/>
          </a:prstGeom>
          <a:noFill/>
          <a:ln w="101600">
            <a:solidFill>
              <a:srgbClr val="002163"/>
            </a:solidFill>
            <a:round/>
            <a:headEnd/>
            <a:tailEnd type="triangle" w="med" len="med"/>
          </a:ln>
        </p:spPr>
        <p:txBody>
          <a:bodyPr wrap="none" anchor="ctr"/>
          <a:lstStyle/>
          <a:p>
            <a:endParaRPr lang="zh-CN" altLang="en-US"/>
          </a:p>
        </p:txBody>
      </p:sp>
    </p:spTree>
    <p:extLst>
      <p:ext uri="{BB962C8B-B14F-4D97-AF65-F5344CB8AC3E}">
        <p14:creationId xmlns:p14="http://schemas.microsoft.com/office/powerpoint/2010/main" val="2337128938"/>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FMEA – Steps 8 and 9</a:t>
            </a:r>
            <a:endParaRPr lang="en-US" altLang="zh-CN" sz="2800" dirty="0">
              <a:solidFill>
                <a:schemeClr val="bg1"/>
              </a:solidFill>
              <a:latin typeface="+mn-lt"/>
              <a:ea typeface="Cambria"/>
              <a:cs typeface="Cambria"/>
              <a:sym typeface="Cambria"/>
            </a:endParaRPr>
          </a:p>
        </p:txBody>
      </p:sp>
      <p:pic>
        <p:nvPicPr>
          <p:cNvPr id="3" name="Picture 24"/>
          <p:cNvPicPr>
            <a:picLocks noChangeAspect="1" noChangeArrowheads="1"/>
          </p:cNvPicPr>
          <p:nvPr/>
        </p:nvPicPr>
        <p:blipFill>
          <a:blip r:embed="rId3" cstate="print"/>
          <a:srcRect/>
          <a:stretch>
            <a:fillRect/>
          </a:stretch>
        </p:blipFill>
        <p:spPr bwMode="auto">
          <a:xfrm>
            <a:off x="533400" y="1066800"/>
            <a:ext cx="8001000" cy="4305300"/>
          </a:xfrm>
          <a:prstGeom prst="rect">
            <a:avLst/>
          </a:prstGeom>
          <a:noFill/>
          <a:ln w="25400">
            <a:noFill/>
            <a:miter lim="800000"/>
            <a:headEnd/>
            <a:tailEnd/>
          </a:ln>
        </p:spPr>
      </p:pic>
      <p:sp>
        <p:nvSpPr>
          <p:cNvPr id="4" name="Line 7"/>
          <p:cNvSpPr>
            <a:spLocks noChangeShapeType="1"/>
          </p:cNvSpPr>
          <p:nvPr/>
        </p:nvSpPr>
        <p:spPr bwMode="auto">
          <a:xfrm>
            <a:off x="4614863" y="2205038"/>
            <a:ext cx="681037" cy="4762"/>
          </a:xfrm>
          <a:prstGeom prst="line">
            <a:avLst/>
          </a:prstGeom>
          <a:noFill/>
          <a:ln w="101600">
            <a:solidFill>
              <a:srgbClr val="002163"/>
            </a:solidFill>
            <a:round/>
            <a:headEnd/>
            <a:tailEnd type="triangle" w="med" len="med"/>
          </a:ln>
        </p:spPr>
        <p:txBody>
          <a:bodyPr wrap="none" anchor="ctr"/>
          <a:lstStyle/>
          <a:p>
            <a:endParaRPr lang="zh-CN" altLang="en-US"/>
          </a:p>
        </p:txBody>
      </p:sp>
      <p:sp>
        <p:nvSpPr>
          <p:cNvPr id="5" name="Rectangle 5"/>
          <p:cNvSpPr>
            <a:spLocks noChangeArrowheads="1"/>
          </p:cNvSpPr>
          <p:nvPr/>
        </p:nvSpPr>
        <p:spPr bwMode="auto">
          <a:xfrm>
            <a:off x="342900" y="4800600"/>
            <a:ext cx="6197600" cy="641350"/>
          </a:xfrm>
          <a:prstGeom prst="rect">
            <a:avLst/>
          </a:prstGeom>
          <a:solidFill>
            <a:schemeClr val="bg1"/>
          </a:solidFill>
          <a:ln w="25400">
            <a:noFill/>
            <a:miter lim="800000"/>
            <a:headEnd/>
            <a:tailEnd/>
          </a:ln>
        </p:spPr>
        <p:txBody>
          <a:bodyPr>
            <a:spAutoFit/>
          </a:bodyPr>
          <a:lstStyle/>
          <a:p>
            <a:pPr marL="123825" indent="-123825" eaLnBrk="0" hangingPunct="0">
              <a:lnSpc>
                <a:spcPct val="90000"/>
              </a:lnSpc>
              <a:buClr>
                <a:srgbClr val="A50021"/>
              </a:buClr>
              <a:buFontTx/>
              <a:buChar char="•"/>
            </a:pPr>
            <a:r>
              <a:rPr lang="en-US" altLang="zh-CN" sz="2000" dirty="0">
                <a:latin typeface="Verdana" pitchFamily="34" charset="0"/>
                <a:ea typeface="SimSun" pitchFamily="2" charset="-122"/>
              </a:rPr>
              <a:t> Now recalculate your </a:t>
            </a:r>
            <a:r>
              <a:rPr lang="en-US" altLang="zh-CN" sz="2000" u="sng" dirty="0">
                <a:latin typeface="Verdana" pitchFamily="34" charset="0"/>
                <a:ea typeface="SimSun" pitchFamily="2" charset="-122"/>
              </a:rPr>
              <a:t>RPNs</a:t>
            </a:r>
            <a:r>
              <a:rPr lang="en-US" altLang="zh-CN" sz="2000" dirty="0">
                <a:latin typeface="Verdana" pitchFamily="34" charset="0"/>
                <a:ea typeface="SimSun" pitchFamily="2" charset="-122"/>
              </a:rPr>
              <a:t> </a:t>
            </a:r>
          </a:p>
          <a:p>
            <a:pPr marL="123825" indent="-123825" eaLnBrk="0" hangingPunct="0">
              <a:lnSpc>
                <a:spcPct val="90000"/>
              </a:lnSpc>
              <a:buClr>
                <a:srgbClr val="A50021"/>
              </a:buClr>
            </a:pPr>
            <a:r>
              <a:rPr lang="en-US" altLang="zh-CN" sz="2000" dirty="0">
                <a:latin typeface="Verdana" pitchFamily="34" charset="0"/>
                <a:ea typeface="SimSun" pitchFamily="2" charset="-122"/>
              </a:rPr>
              <a:t>   based on mitigation plans.</a:t>
            </a:r>
          </a:p>
        </p:txBody>
      </p:sp>
      <p:sp>
        <p:nvSpPr>
          <p:cNvPr id="6" name="Rectangle 6"/>
          <p:cNvSpPr>
            <a:spLocks noChangeArrowheads="1"/>
          </p:cNvSpPr>
          <p:nvPr/>
        </p:nvSpPr>
        <p:spPr bwMode="auto">
          <a:xfrm>
            <a:off x="347663" y="5430838"/>
            <a:ext cx="8296275" cy="925512"/>
          </a:xfrm>
          <a:prstGeom prst="rect">
            <a:avLst/>
          </a:prstGeom>
          <a:solidFill>
            <a:schemeClr val="bg1"/>
          </a:solidFill>
          <a:ln w="9525">
            <a:noFill/>
            <a:miter lim="800000"/>
            <a:headEnd/>
            <a:tailEnd/>
          </a:ln>
        </p:spPr>
        <p:txBody>
          <a:bodyPr/>
          <a:lstStyle/>
          <a:p>
            <a:pPr marL="231775" indent="-231775">
              <a:spcBef>
                <a:spcPct val="30000"/>
              </a:spcBef>
              <a:spcAft>
                <a:spcPct val="30000"/>
              </a:spcAft>
              <a:buClr>
                <a:schemeClr val="bg1"/>
              </a:buClr>
              <a:buFont typeface="Verdana" pitchFamily="34" charset="0"/>
              <a:buNone/>
            </a:pPr>
            <a:r>
              <a:rPr lang="en-US" altLang="zh-CN" sz="1600" b="1" u="sng" dirty="0">
                <a:solidFill>
                  <a:srgbClr val="A50021"/>
                </a:solidFill>
                <a:latin typeface="Verdana" pitchFamily="34" charset="0"/>
                <a:ea typeface="SimSun" pitchFamily="2" charset="-122"/>
              </a:rPr>
              <a:t>TIPS:</a:t>
            </a:r>
          </a:p>
          <a:p>
            <a:pPr marL="231775" indent="-231775">
              <a:spcBef>
                <a:spcPct val="50000"/>
              </a:spcBef>
              <a:spcAft>
                <a:spcPct val="30000"/>
              </a:spcAft>
              <a:buClr>
                <a:schemeClr val="bg1"/>
              </a:buClr>
              <a:buFont typeface="Verdana" pitchFamily="34" charset="0"/>
              <a:buChar char=" "/>
            </a:pPr>
            <a:r>
              <a:rPr lang="en-US" altLang="zh-CN" sz="1600" b="1" dirty="0">
                <a:solidFill>
                  <a:srgbClr val="232323"/>
                </a:solidFill>
                <a:latin typeface="Verdana" pitchFamily="34" charset="0"/>
                <a:ea typeface="SimSun" pitchFamily="2" charset="-122"/>
              </a:rPr>
              <a:t>Continue updating the actions taken and </a:t>
            </a:r>
            <a:br>
              <a:rPr lang="en-US" altLang="zh-CN" sz="1600" b="1" dirty="0">
                <a:solidFill>
                  <a:srgbClr val="232323"/>
                </a:solidFill>
                <a:latin typeface="Verdana" pitchFamily="34" charset="0"/>
                <a:ea typeface="SimSun" pitchFamily="2" charset="-122"/>
              </a:rPr>
            </a:br>
            <a:r>
              <a:rPr lang="en-US" altLang="zh-CN" sz="1600" b="1" dirty="0">
                <a:solidFill>
                  <a:srgbClr val="232323"/>
                </a:solidFill>
                <a:latin typeface="Verdana" pitchFamily="34" charset="0"/>
                <a:ea typeface="SimSun" pitchFamily="2" charset="-122"/>
              </a:rPr>
              <a:t>resulting RPNs until all risks are at an acceptable level.</a:t>
            </a:r>
          </a:p>
        </p:txBody>
      </p:sp>
      <p:grpSp>
        <p:nvGrpSpPr>
          <p:cNvPr id="7" name="Group 8"/>
          <p:cNvGrpSpPr>
            <a:grpSpLocks/>
          </p:cNvGrpSpPr>
          <p:nvPr/>
        </p:nvGrpSpPr>
        <p:grpSpPr bwMode="auto">
          <a:xfrm>
            <a:off x="1828800" y="1279525"/>
            <a:ext cx="2795588" cy="1260475"/>
            <a:chOff x="2192" y="1142"/>
            <a:chExt cx="1761" cy="794"/>
          </a:xfrm>
        </p:grpSpPr>
        <p:sp>
          <p:nvSpPr>
            <p:cNvPr id="8" name="AutoShape 9"/>
            <p:cNvSpPr>
              <a:spLocks noChangeArrowheads="1"/>
            </p:cNvSpPr>
            <p:nvPr/>
          </p:nvSpPr>
          <p:spPr bwMode="auto">
            <a:xfrm>
              <a:off x="2192" y="1142"/>
              <a:ext cx="1761" cy="794"/>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defRPr/>
              </a:pPr>
              <a:r>
                <a:rPr lang="en-US" sz="1300" b="1" u="sng" dirty="0" err="1">
                  <a:solidFill>
                    <a:schemeClr val="bg1"/>
                  </a:solidFill>
                  <a:latin typeface="Verdana" pitchFamily="34" charset="0"/>
                </a:rPr>
                <a:t>Resp</a:t>
              </a:r>
              <a:r>
                <a:rPr lang="en-US" sz="1300" b="1" u="sng" dirty="0">
                  <a:solidFill>
                    <a:schemeClr val="bg1"/>
                  </a:solidFill>
                  <a:latin typeface="Verdana" pitchFamily="34" charset="0"/>
                </a:rPr>
                <a:t> (responsibility)</a:t>
              </a:r>
            </a:p>
            <a:p>
              <a:pPr eaLnBrk="0" hangingPunct="0">
                <a:defRPr/>
              </a:pPr>
              <a:r>
                <a:rPr lang="en-US" sz="1300" b="1" dirty="0">
                  <a:solidFill>
                    <a:schemeClr val="bg1"/>
                  </a:solidFill>
                  <a:latin typeface="Verdana" pitchFamily="34" charset="0"/>
                </a:rPr>
                <a:t>Assign a specific person </a:t>
              </a:r>
            </a:p>
            <a:p>
              <a:pPr eaLnBrk="0" hangingPunct="0">
                <a:defRPr/>
              </a:pPr>
              <a:r>
                <a:rPr lang="en-US" sz="1300" b="1" dirty="0">
                  <a:solidFill>
                    <a:schemeClr val="bg1"/>
                  </a:solidFill>
                  <a:latin typeface="Verdana" pitchFamily="34" charset="0"/>
                </a:rPr>
                <a:t>who will be responsible </a:t>
              </a:r>
              <a:br>
                <a:rPr lang="en-US" sz="1300" b="1" dirty="0">
                  <a:solidFill>
                    <a:schemeClr val="bg1"/>
                  </a:solidFill>
                  <a:latin typeface="Verdana" pitchFamily="34" charset="0"/>
                </a:rPr>
              </a:br>
              <a:r>
                <a:rPr lang="en-US" sz="1300" b="1" dirty="0">
                  <a:solidFill>
                    <a:schemeClr val="bg1"/>
                  </a:solidFill>
                  <a:latin typeface="Verdana" pitchFamily="34" charset="0"/>
                </a:rPr>
                <a:t>for recommended actions.</a:t>
              </a:r>
            </a:p>
          </p:txBody>
        </p:sp>
        <p:sp>
          <p:nvSpPr>
            <p:cNvPr id="9" name="AutoShape 10"/>
            <p:cNvSpPr>
              <a:spLocks noChangeArrowheads="1"/>
            </p:cNvSpPr>
            <p:nvPr/>
          </p:nvSpPr>
          <p:spPr bwMode="auto">
            <a:xfrm>
              <a:off x="2262" y="1213"/>
              <a:ext cx="1630" cy="665"/>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10" name="Rectangle 11"/>
          <p:cNvSpPr>
            <a:spLocks noChangeArrowheads="1"/>
          </p:cNvSpPr>
          <p:nvPr/>
        </p:nvSpPr>
        <p:spPr bwMode="auto">
          <a:xfrm>
            <a:off x="5257800" y="1943100"/>
            <a:ext cx="1066800" cy="2441575"/>
          </a:xfrm>
          <a:prstGeom prst="rect">
            <a:avLst/>
          </a:prstGeom>
          <a:solidFill>
            <a:srgbClr val="99CCFF">
              <a:alpha val="20000"/>
            </a:srgbClr>
          </a:solidFill>
          <a:ln w="28575">
            <a:solidFill>
              <a:srgbClr val="002163"/>
            </a:solidFill>
            <a:miter lim="800000"/>
            <a:headEnd/>
            <a:tailEnd/>
          </a:ln>
        </p:spPr>
        <p:txBody>
          <a:bodyPr wrap="none" anchor="ctr"/>
          <a:lstStyle/>
          <a:p>
            <a:endParaRPr lang="zh-CN" altLang="zh-CN">
              <a:ea typeface="SimSun" pitchFamily="2" charset="-122"/>
            </a:endParaRPr>
          </a:p>
        </p:txBody>
      </p:sp>
      <p:grpSp>
        <p:nvGrpSpPr>
          <p:cNvPr id="11" name="Group 12"/>
          <p:cNvGrpSpPr>
            <a:grpSpLocks/>
          </p:cNvGrpSpPr>
          <p:nvPr/>
        </p:nvGrpSpPr>
        <p:grpSpPr bwMode="auto">
          <a:xfrm>
            <a:off x="2882900" y="2587625"/>
            <a:ext cx="2795588" cy="1489075"/>
            <a:chOff x="2544" y="1966"/>
            <a:chExt cx="1761" cy="938"/>
          </a:xfrm>
        </p:grpSpPr>
        <p:sp>
          <p:nvSpPr>
            <p:cNvPr id="12" name="AutoShape 13"/>
            <p:cNvSpPr>
              <a:spLocks noChangeArrowheads="1"/>
            </p:cNvSpPr>
            <p:nvPr/>
          </p:nvSpPr>
          <p:spPr bwMode="auto">
            <a:xfrm>
              <a:off x="2544" y="1966"/>
              <a:ext cx="1761" cy="938"/>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spcBef>
                  <a:spcPct val="20000"/>
                </a:spcBef>
                <a:buClr>
                  <a:schemeClr val="folHlink"/>
                </a:buClr>
              </a:pPr>
              <a:r>
                <a:rPr lang="en-US" altLang="zh-CN" sz="1300" b="1" u="sng">
                  <a:solidFill>
                    <a:schemeClr val="bg1"/>
                  </a:solidFill>
                  <a:latin typeface="Verdana" pitchFamily="34" charset="0"/>
                  <a:ea typeface="SimSun" pitchFamily="2" charset="-122"/>
                </a:rPr>
                <a:t>Actions Taken</a:t>
              </a:r>
              <a:endParaRPr lang="en-US" altLang="zh-CN" sz="1300" b="1">
                <a:solidFill>
                  <a:schemeClr val="bg1"/>
                </a:solidFill>
                <a:latin typeface="Verdana" pitchFamily="34" charset="0"/>
                <a:ea typeface="SimSun" pitchFamily="2" charset="-122"/>
              </a:endParaRPr>
            </a:p>
            <a:p>
              <a:pPr eaLnBrk="0" hangingPunct="0">
                <a:spcBef>
                  <a:spcPct val="20000"/>
                </a:spcBef>
                <a:buClr>
                  <a:schemeClr val="folHlink"/>
                </a:buClr>
              </a:pPr>
              <a:r>
                <a:rPr lang="en-US" altLang="zh-CN" sz="1300" b="1">
                  <a:solidFill>
                    <a:schemeClr val="bg1"/>
                  </a:solidFill>
                  <a:latin typeface="Verdana" pitchFamily="34" charset="0"/>
                  <a:ea typeface="SimSun" pitchFamily="2" charset="-122"/>
                </a:rPr>
                <a:t>As actions are identified </a:t>
              </a:r>
            </a:p>
            <a:p>
              <a:pPr eaLnBrk="0" hangingPunct="0">
                <a:spcBef>
                  <a:spcPct val="20000"/>
                </a:spcBef>
                <a:buClr>
                  <a:schemeClr val="folHlink"/>
                </a:buClr>
              </a:pPr>
              <a:r>
                <a:rPr lang="en-US" altLang="zh-CN" sz="1300" b="1">
                  <a:solidFill>
                    <a:schemeClr val="bg1"/>
                  </a:solidFill>
                  <a:latin typeface="Verdana" pitchFamily="34" charset="0"/>
                  <a:ea typeface="SimSun" pitchFamily="2" charset="-122"/>
                </a:rPr>
                <a:t>and completed, document </a:t>
              </a:r>
            </a:p>
            <a:p>
              <a:pPr eaLnBrk="0" hangingPunct="0">
                <a:spcBef>
                  <a:spcPct val="20000"/>
                </a:spcBef>
                <a:buClr>
                  <a:schemeClr val="folHlink"/>
                </a:buClr>
              </a:pPr>
              <a:r>
                <a:rPr lang="en-US" altLang="zh-CN" sz="1300" b="1">
                  <a:solidFill>
                    <a:schemeClr val="bg1"/>
                  </a:solidFill>
                  <a:latin typeface="Verdana" pitchFamily="34" charset="0"/>
                  <a:ea typeface="SimSun" pitchFamily="2" charset="-122"/>
                </a:rPr>
                <a:t>in the “Actions Taken” </a:t>
              </a:r>
            </a:p>
            <a:p>
              <a:pPr eaLnBrk="0" hangingPunct="0">
                <a:spcBef>
                  <a:spcPct val="20000"/>
                </a:spcBef>
                <a:buClr>
                  <a:schemeClr val="folHlink"/>
                </a:buClr>
              </a:pPr>
              <a:r>
                <a:rPr lang="en-US" altLang="zh-CN" sz="1300" b="1">
                  <a:solidFill>
                    <a:schemeClr val="bg1"/>
                  </a:solidFill>
                  <a:latin typeface="Verdana" pitchFamily="34" charset="0"/>
                  <a:ea typeface="SimSun" pitchFamily="2" charset="-122"/>
                </a:rPr>
                <a:t>column.</a:t>
              </a:r>
            </a:p>
          </p:txBody>
        </p:sp>
        <p:sp>
          <p:nvSpPr>
            <p:cNvPr id="13" name="AutoShape 14"/>
            <p:cNvSpPr>
              <a:spLocks noChangeArrowheads="1"/>
            </p:cNvSpPr>
            <p:nvPr/>
          </p:nvSpPr>
          <p:spPr bwMode="auto">
            <a:xfrm>
              <a:off x="2614" y="2029"/>
              <a:ext cx="1630" cy="823"/>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
        <p:nvSpPr>
          <p:cNvPr id="14" name="Rectangle 15"/>
          <p:cNvSpPr>
            <a:spLocks noChangeArrowheads="1"/>
          </p:cNvSpPr>
          <p:nvPr/>
        </p:nvSpPr>
        <p:spPr bwMode="auto">
          <a:xfrm>
            <a:off x="6324600" y="1943100"/>
            <a:ext cx="1219200" cy="2451100"/>
          </a:xfrm>
          <a:prstGeom prst="rect">
            <a:avLst/>
          </a:prstGeom>
          <a:solidFill>
            <a:srgbClr val="99CCFF">
              <a:alpha val="20000"/>
            </a:srgbClr>
          </a:solidFill>
          <a:ln w="28575">
            <a:solidFill>
              <a:srgbClr val="002163"/>
            </a:solidFill>
            <a:miter lim="800000"/>
            <a:headEnd/>
            <a:tailEnd/>
          </a:ln>
        </p:spPr>
        <p:txBody>
          <a:bodyPr wrap="none" anchor="ctr"/>
          <a:lstStyle/>
          <a:p>
            <a:endParaRPr lang="zh-CN" altLang="zh-CN">
              <a:ea typeface="SimSun" pitchFamily="2" charset="-122"/>
            </a:endParaRPr>
          </a:p>
        </p:txBody>
      </p:sp>
      <p:sp>
        <p:nvSpPr>
          <p:cNvPr id="15" name="Line 16"/>
          <p:cNvSpPr>
            <a:spLocks noChangeShapeType="1"/>
          </p:cNvSpPr>
          <p:nvPr/>
        </p:nvSpPr>
        <p:spPr bwMode="auto">
          <a:xfrm flipV="1">
            <a:off x="7446963" y="4279900"/>
            <a:ext cx="782637" cy="490538"/>
          </a:xfrm>
          <a:prstGeom prst="line">
            <a:avLst/>
          </a:prstGeom>
          <a:noFill/>
          <a:ln w="101600">
            <a:solidFill>
              <a:srgbClr val="002163"/>
            </a:solidFill>
            <a:round/>
            <a:headEnd/>
            <a:tailEnd type="triangle" w="med" len="med"/>
          </a:ln>
        </p:spPr>
        <p:txBody>
          <a:bodyPr wrap="none" anchor="ctr"/>
          <a:lstStyle/>
          <a:p>
            <a:endParaRPr lang="zh-CN" altLang="en-US"/>
          </a:p>
        </p:txBody>
      </p:sp>
      <p:sp>
        <p:nvSpPr>
          <p:cNvPr id="16" name="Rectangle 17"/>
          <p:cNvSpPr>
            <a:spLocks noChangeArrowheads="1"/>
          </p:cNvSpPr>
          <p:nvPr/>
        </p:nvSpPr>
        <p:spPr bwMode="auto">
          <a:xfrm>
            <a:off x="8229600" y="1955800"/>
            <a:ext cx="304800" cy="2438400"/>
          </a:xfrm>
          <a:prstGeom prst="rect">
            <a:avLst/>
          </a:prstGeom>
          <a:solidFill>
            <a:srgbClr val="99CCFF">
              <a:alpha val="20000"/>
            </a:srgbClr>
          </a:solidFill>
          <a:ln w="28575">
            <a:solidFill>
              <a:srgbClr val="002163"/>
            </a:solidFill>
            <a:miter lim="800000"/>
            <a:headEnd/>
            <a:tailEnd/>
          </a:ln>
        </p:spPr>
        <p:txBody>
          <a:bodyPr wrap="none" anchor="ctr"/>
          <a:lstStyle/>
          <a:p>
            <a:endParaRPr lang="zh-CN" altLang="zh-CN">
              <a:ea typeface="SimSun" pitchFamily="2" charset="-122"/>
            </a:endParaRPr>
          </a:p>
        </p:txBody>
      </p:sp>
      <p:sp>
        <p:nvSpPr>
          <p:cNvPr id="17" name="Line 18"/>
          <p:cNvSpPr>
            <a:spLocks noChangeShapeType="1"/>
          </p:cNvSpPr>
          <p:nvPr/>
        </p:nvSpPr>
        <p:spPr bwMode="auto">
          <a:xfrm>
            <a:off x="5668963" y="3289300"/>
            <a:ext cx="655637" cy="4763"/>
          </a:xfrm>
          <a:prstGeom prst="line">
            <a:avLst/>
          </a:prstGeom>
          <a:noFill/>
          <a:ln w="101600">
            <a:solidFill>
              <a:srgbClr val="002163"/>
            </a:solidFill>
            <a:round/>
            <a:headEnd/>
            <a:tailEnd type="triangle" w="med" len="med"/>
          </a:ln>
        </p:spPr>
        <p:txBody>
          <a:bodyPr wrap="none" anchor="ctr"/>
          <a:lstStyle/>
          <a:p>
            <a:endParaRPr lang="zh-CN" altLang="en-US"/>
          </a:p>
        </p:txBody>
      </p:sp>
      <p:grpSp>
        <p:nvGrpSpPr>
          <p:cNvPr id="18" name="Group 20"/>
          <p:cNvGrpSpPr>
            <a:grpSpLocks/>
          </p:cNvGrpSpPr>
          <p:nvPr/>
        </p:nvGrpSpPr>
        <p:grpSpPr bwMode="auto">
          <a:xfrm>
            <a:off x="4762500" y="4162425"/>
            <a:ext cx="2935288" cy="1514475"/>
            <a:chOff x="3328" y="2958"/>
            <a:chExt cx="1849" cy="954"/>
          </a:xfrm>
        </p:grpSpPr>
        <p:sp>
          <p:nvSpPr>
            <p:cNvPr id="19" name="AutoShape 21"/>
            <p:cNvSpPr>
              <a:spLocks noChangeArrowheads="1"/>
            </p:cNvSpPr>
            <p:nvPr/>
          </p:nvSpPr>
          <p:spPr bwMode="auto">
            <a:xfrm>
              <a:off x="3328" y="2958"/>
              <a:ext cx="1849" cy="954"/>
            </a:xfrm>
            <a:prstGeom prst="roundRect">
              <a:avLst>
                <a:gd name="adj" fmla="val 16667"/>
              </a:avLst>
            </a:prstGeom>
            <a:gradFill rotWithShape="1">
              <a:gsLst>
                <a:gs pos="0">
                  <a:schemeClr val="hlink"/>
                </a:gs>
                <a:gs pos="100000">
                  <a:schemeClr val="hlink">
                    <a:gamma/>
                    <a:tint val="66667"/>
                    <a:invGamma/>
                  </a:schemeClr>
                </a:gs>
              </a:gsLst>
              <a:lin ang="5400000" scaled="1"/>
            </a:gradFill>
            <a:ln w="19050">
              <a:solidFill>
                <a:srgbClr val="002163"/>
              </a:solidFill>
              <a:round/>
              <a:headEnd/>
              <a:tailEnd/>
            </a:ln>
            <a:effectLst/>
          </p:spPr>
          <p:txBody>
            <a:bodyPr wrap="none" anchor="ctr"/>
            <a:lstStyle/>
            <a:p>
              <a:pPr eaLnBrk="0" hangingPunct="0">
                <a:spcBef>
                  <a:spcPct val="20000"/>
                </a:spcBef>
                <a:buClr>
                  <a:schemeClr val="folHlink"/>
                </a:buClr>
                <a:defRPr/>
              </a:pPr>
              <a:r>
                <a:rPr lang="en-US" sz="1400" b="1" u="sng">
                  <a:solidFill>
                    <a:schemeClr val="bg1"/>
                  </a:solidFill>
                  <a:latin typeface="Verdana" pitchFamily="34" charset="0"/>
                </a:rPr>
                <a:t>SEV, OCC, DET, RPN</a:t>
              </a:r>
            </a:p>
            <a:p>
              <a:pPr eaLnBrk="0" hangingPunct="0">
                <a:spcBef>
                  <a:spcPct val="20000"/>
                </a:spcBef>
                <a:buClr>
                  <a:schemeClr val="folHlink"/>
                </a:buClr>
                <a:defRPr/>
              </a:pPr>
              <a:r>
                <a:rPr lang="en-US" sz="1400" b="1">
                  <a:solidFill>
                    <a:schemeClr val="bg1"/>
                  </a:solidFill>
                  <a:latin typeface="Verdana" pitchFamily="34" charset="0"/>
                </a:rPr>
                <a:t>As actions are complete </a:t>
              </a:r>
            </a:p>
            <a:p>
              <a:pPr eaLnBrk="0" hangingPunct="0">
                <a:spcBef>
                  <a:spcPct val="20000"/>
                </a:spcBef>
                <a:buClr>
                  <a:schemeClr val="folHlink"/>
                </a:buClr>
                <a:defRPr/>
              </a:pPr>
              <a:r>
                <a:rPr lang="en-US" sz="1400" b="1">
                  <a:solidFill>
                    <a:schemeClr val="bg1"/>
                  </a:solidFill>
                  <a:latin typeface="Verdana" pitchFamily="34" charset="0"/>
                </a:rPr>
                <a:t>reassess Severity, </a:t>
              </a:r>
            </a:p>
            <a:p>
              <a:pPr eaLnBrk="0" hangingPunct="0">
                <a:spcBef>
                  <a:spcPct val="20000"/>
                </a:spcBef>
                <a:buClr>
                  <a:schemeClr val="folHlink"/>
                </a:buClr>
                <a:defRPr/>
              </a:pPr>
              <a:r>
                <a:rPr lang="en-US" sz="1400" b="1">
                  <a:solidFill>
                    <a:schemeClr val="bg1"/>
                  </a:solidFill>
                  <a:latin typeface="Verdana" pitchFamily="34" charset="0"/>
                </a:rPr>
                <a:t>Occurrence, and Detection </a:t>
              </a:r>
            </a:p>
            <a:p>
              <a:pPr eaLnBrk="0" hangingPunct="0">
                <a:spcBef>
                  <a:spcPct val="20000"/>
                </a:spcBef>
                <a:buClr>
                  <a:schemeClr val="folHlink"/>
                </a:buClr>
                <a:defRPr/>
              </a:pPr>
              <a:r>
                <a:rPr lang="en-US" sz="1400" b="1">
                  <a:solidFill>
                    <a:schemeClr val="bg1"/>
                  </a:solidFill>
                  <a:latin typeface="Verdana" pitchFamily="34" charset="0"/>
                </a:rPr>
                <a:t>and recalculate RPN. </a:t>
              </a:r>
            </a:p>
          </p:txBody>
        </p:sp>
        <p:sp>
          <p:nvSpPr>
            <p:cNvPr id="20" name="AutoShape 22"/>
            <p:cNvSpPr>
              <a:spLocks noChangeArrowheads="1"/>
            </p:cNvSpPr>
            <p:nvPr/>
          </p:nvSpPr>
          <p:spPr bwMode="auto">
            <a:xfrm>
              <a:off x="3398" y="3021"/>
              <a:ext cx="1711" cy="837"/>
            </a:xfrm>
            <a:prstGeom prst="roundRect">
              <a:avLst>
                <a:gd name="adj" fmla="val 16667"/>
              </a:avLst>
            </a:prstGeom>
            <a:noFill/>
            <a:ln w="25400">
              <a:solidFill>
                <a:schemeClr val="bg1"/>
              </a:solidFill>
              <a:round/>
              <a:headEnd/>
              <a:tailEnd/>
            </a:ln>
          </p:spPr>
          <p:txBody>
            <a:bodyPr wrap="none" anchor="ctr"/>
            <a:lstStyle/>
            <a:p>
              <a:endParaRPr lang="zh-CN" altLang="zh-CN">
                <a:ea typeface="SimSun" pitchFamily="2" charset="-122"/>
              </a:endParaRPr>
            </a:p>
          </p:txBody>
        </p:sp>
      </p:grpSp>
    </p:spTree>
    <p:extLst>
      <p:ext uri="{BB962C8B-B14F-4D97-AF65-F5344CB8AC3E}">
        <p14:creationId xmlns:p14="http://schemas.microsoft.com/office/powerpoint/2010/main" val="1675528026"/>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SimSun" pitchFamily="2" charset="-122"/>
              </a:rPr>
              <a:t>Summary Steps To Complete a FMEA</a:t>
            </a:r>
            <a:endParaRPr lang="en-US" altLang="zh-CN" sz="2800" dirty="0">
              <a:solidFill>
                <a:schemeClr val="bg1"/>
              </a:solidFill>
              <a:latin typeface="+mn-lt"/>
              <a:ea typeface="Cambria"/>
              <a:cs typeface="Cambria"/>
              <a:sym typeface="Cambria"/>
            </a:endParaRPr>
          </a:p>
        </p:txBody>
      </p:sp>
      <p:sp>
        <p:nvSpPr>
          <p:cNvPr id="3" name="Rectangle 2"/>
          <p:cNvSpPr>
            <a:spLocks noGrp="1" noChangeArrowheads="1"/>
          </p:cNvSpPr>
          <p:nvPr>
            <p:ph type="body" idx="1"/>
          </p:nvPr>
        </p:nvSpPr>
        <p:spPr>
          <a:xfrm>
            <a:off x="368300" y="1143000"/>
            <a:ext cx="8296275" cy="5029200"/>
          </a:xfrm>
          <a:noFill/>
        </p:spPr>
        <p:txBody>
          <a:bodyPr lIns="91440"/>
          <a:lstStyle/>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For each Process Input, determine the ways in which the Process Step can go wrong (these are </a:t>
            </a:r>
            <a:r>
              <a:rPr lang="en-US" altLang="zh-CN" sz="1800" dirty="0">
                <a:solidFill>
                  <a:srgbClr val="A50021"/>
                </a:solidFill>
                <a:ea typeface="SimSun" pitchFamily="2" charset="-122"/>
              </a:rPr>
              <a:t>Failure Modes</a:t>
            </a:r>
            <a:r>
              <a:rPr lang="en-US" altLang="zh-CN" sz="1800" dirty="0">
                <a:ea typeface="SimSun" pitchFamily="2" charset="-122"/>
              </a:rPr>
              <a:t>).</a:t>
            </a:r>
          </a:p>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For each Failure Mode associated with the inputs, determine </a:t>
            </a:r>
            <a:r>
              <a:rPr lang="en-US" altLang="zh-CN" sz="1800" dirty="0">
                <a:solidFill>
                  <a:srgbClr val="A50021"/>
                </a:solidFill>
                <a:ea typeface="SimSun" pitchFamily="2" charset="-122"/>
              </a:rPr>
              <a:t>Effects</a:t>
            </a:r>
            <a:r>
              <a:rPr lang="en-US" altLang="zh-CN" sz="1800" dirty="0">
                <a:ea typeface="SimSun" pitchFamily="2" charset="-122"/>
              </a:rPr>
              <a:t> on the outputs.</a:t>
            </a:r>
          </a:p>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Identify potential </a:t>
            </a:r>
            <a:r>
              <a:rPr lang="en-US" altLang="zh-CN" sz="1800" dirty="0">
                <a:solidFill>
                  <a:srgbClr val="A50021"/>
                </a:solidFill>
                <a:ea typeface="SimSun" pitchFamily="2" charset="-122"/>
              </a:rPr>
              <a:t>Causes</a:t>
            </a:r>
            <a:r>
              <a:rPr lang="en-US" altLang="zh-CN" sz="1800" dirty="0">
                <a:ea typeface="SimSun" pitchFamily="2" charset="-122"/>
              </a:rPr>
              <a:t> of each Failure Mode.</a:t>
            </a:r>
          </a:p>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List the </a:t>
            </a:r>
            <a:r>
              <a:rPr lang="en-US" altLang="zh-CN" sz="1800" dirty="0">
                <a:solidFill>
                  <a:srgbClr val="A50021"/>
                </a:solidFill>
                <a:ea typeface="SimSun" pitchFamily="2" charset="-122"/>
              </a:rPr>
              <a:t>Current</a:t>
            </a:r>
            <a:r>
              <a:rPr lang="en-US" altLang="zh-CN" sz="1800" dirty="0">
                <a:ea typeface="SimSun" pitchFamily="2" charset="-122"/>
              </a:rPr>
              <a:t> </a:t>
            </a:r>
            <a:r>
              <a:rPr lang="en-US" altLang="zh-CN" sz="1800" dirty="0">
                <a:solidFill>
                  <a:srgbClr val="A50021"/>
                </a:solidFill>
                <a:ea typeface="SimSun" pitchFamily="2" charset="-122"/>
              </a:rPr>
              <a:t>Controls</a:t>
            </a:r>
            <a:r>
              <a:rPr lang="en-US" altLang="zh-CN" sz="1800" dirty="0">
                <a:ea typeface="SimSun" pitchFamily="2" charset="-122"/>
              </a:rPr>
              <a:t> for each Cause.</a:t>
            </a:r>
          </a:p>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Assign </a:t>
            </a:r>
            <a:r>
              <a:rPr lang="en-US" altLang="zh-CN" sz="1800" dirty="0">
                <a:solidFill>
                  <a:srgbClr val="A50021"/>
                </a:solidFill>
                <a:ea typeface="SimSun" pitchFamily="2" charset="-122"/>
              </a:rPr>
              <a:t>Severity, Occurrence and Detection</a:t>
            </a:r>
            <a:r>
              <a:rPr lang="en-US" altLang="zh-CN" sz="1800" dirty="0">
                <a:ea typeface="SimSun" pitchFamily="2" charset="-122"/>
              </a:rPr>
              <a:t> ratings </a:t>
            </a:r>
            <a:r>
              <a:rPr lang="en-US" altLang="zh-CN" sz="1800" dirty="0">
                <a:solidFill>
                  <a:schemeClr val="tx1"/>
                </a:solidFill>
                <a:ea typeface="SimSun" pitchFamily="2" charset="-122"/>
              </a:rPr>
              <a:t>after creating a ratings key appropriate for your project.</a:t>
            </a:r>
          </a:p>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Calculate </a:t>
            </a:r>
            <a:r>
              <a:rPr lang="en-US" altLang="zh-CN" sz="1800" dirty="0">
                <a:solidFill>
                  <a:srgbClr val="A50021"/>
                </a:solidFill>
                <a:ea typeface="SimSun" pitchFamily="2" charset="-122"/>
              </a:rPr>
              <a:t>RPN</a:t>
            </a:r>
            <a:r>
              <a:rPr lang="en-US" altLang="zh-CN" sz="1800" dirty="0">
                <a:ea typeface="SimSun" pitchFamily="2" charset="-122"/>
              </a:rPr>
              <a:t>.</a:t>
            </a:r>
          </a:p>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Determine </a:t>
            </a:r>
            <a:r>
              <a:rPr lang="en-US" altLang="zh-CN" sz="1800" dirty="0">
                <a:solidFill>
                  <a:srgbClr val="A50021"/>
                </a:solidFill>
                <a:ea typeface="SimSun" pitchFamily="2" charset="-122"/>
              </a:rPr>
              <a:t>Recommended Actions</a:t>
            </a:r>
            <a:r>
              <a:rPr lang="en-US" altLang="zh-CN" sz="1800" dirty="0">
                <a:ea typeface="SimSun" pitchFamily="2" charset="-122"/>
              </a:rPr>
              <a:t> to reduce High RPNs.</a:t>
            </a:r>
          </a:p>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Take appropriate Actions and Document.</a:t>
            </a:r>
          </a:p>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Recalculate </a:t>
            </a:r>
            <a:r>
              <a:rPr lang="en-US" altLang="zh-CN" sz="1800" dirty="0">
                <a:solidFill>
                  <a:srgbClr val="A50021"/>
                </a:solidFill>
                <a:ea typeface="SimSun" pitchFamily="2" charset="-122"/>
              </a:rPr>
              <a:t>RPNs</a:t>
            </a:r>
            <a:r>
              <a:rPr lang="en-US" altLang="zh-CN" sz="1800" dirty="0">
                <a:ea typeface="SimSun" pitchFamily="2" charset="-122"/>
              </a:rPr>
              <a:t>.</a:t>
            </a:r>
          </a:p>
          <a:p>
            <a:pPr marL="457200" indent="-457200" eaLnBrk="1" hangingPunct="1">
              <a:lnSpc>
                <a:spcPct val="100000"/>
              </a:lnSpc>
              <a:spcBef>
                <a:spcPct val="20000"/>
              </a:spcBef>
              <a:spcAft>
                <a:spcPts val="600"/>
              </a:spcAft>
              <a:buClr>
                <a:srgbClr val="A50021"/>
              </a:buClr>
              <a:buFontTx/>
              <a:buAutoNum type="arabicPeriod"/>
            </a:pPr>
            <a:r>
              <a:rPr lang="en-US" altLang="zh-CN" sz="1800" dirty="0">
                <a:ea typeface="SimSun" pitchFamily="2" charset="-122"/>
              </a:rPr>
              <a:t>Revisit steps 7 and 8 until all the significant RPNs have been addressed.</a:t>
            </a:r>
          </a:p>
        </p:txBody>
      </p:sp>
    </p:spTree>
    <p:extLst>
      <p:ext uri="{BB962C8B-B14F-4D97-AF65-F5344CB8AC3E}">
        <p14:creationId xmlns:p14="http://schemas.microsoft.com/office/powerpoint/2010/main" val="2227225954"/>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Process Flow Diagram</a:t>
            </a:r>
          </a:p>
          <a:p>
            <a:pPr>
              <a:lnSpc>
                <a:spcPct val="85000"/>
              </a:lnSpc>
              <a:spcAft>
                <a:spcPts val="1200"/>
              </a:spcAft>
              <a:buClr>
                <a:srgbClr val="A50021"/>
              </a:buClr>
              <a:buFont typeface="Arial" panose="020B0604020202020204" pitchFamily="34" charset="0"/>
              <a:buChar char="•"/>
            </a:pPr>
            <a:r>
              <a:rPr lang="en-US" altLang="zh-CN" sz="1800" kern="1600" dirty="0">
                <a:effectLst/>
                <a:latin typeface="Tahoma" panose="020B0604030504040204" pitchFamily="34" charset="0"/>
                <a:ea typeface="宋体" panose="02010600030101010101" pitchFamily="2" charset="-122"/>
              </a:rPr>
              <a:t>Supplier shall have a process flow diagram that clearly describe the production process steps and sequence.</a:t>
            </a:r>
          </a:p>
          <a:p>
            <a:pPr>
              <a:lnSpc>
                <a:spcPct val="85000"/>
              </a:lnSpc>
              <a:spcAft>
                <a:spcPts val="1200"/>
              </a:spcAft>
              <a:buClr>
                <a:srgbClr val="A50021"/>
              </a:buClr>
              <a:buFont typeface="Arial" panose="020B0604020202020204" pitchFamily="34" charset="0"/>
              <a:buChar char="•"/>
            </a:pPr>
            <a:r>
              <a:rPr lang="en-US" altLang="zh-CN" sz="2000" kern="1600" dirty="0">
                <a:solidFill>
                  <a:schemeClr val="tx1"/>
                </a:solidFill>
                <a:effectLst/>
                <a:latin typeface="Tahoma" panose="020B0604030504040204" pitchFamily="34" charset="0"/>
                <a:ea typeface="SimSun" pitchFamily="2" charset="-122"/>
              </a:rPr>
              <a:t>The </a:t>
            </a:r>
            <a:r>
              <a:rPr lang="en-US" altLang="zh-CN" sz="1800" kern="1600" dirty="0">
                <a:effectLst/>
                <a:latin typeface="Tahoma" panose="020B0604030504040204" pitchFamily="34" charset="0"/>
                <a:ea typeface="宋体" panose="02010600030101010101" pitchFamily="2" charset="-122"/>
              </a:rPr>
              <a:t>process flow once submitted and accepted cannot be altered without Jabil approval and resubmission of JPPAP</a:t>
            </a:r>
            <a:r>
              <a:rPr lang="en-US" altLang="zh-CN" sz="2000" kern="1600" dirty="0">
                <a:solidFill>
                  <a:schemeClr val="tx1"/>
                </a:solidFill>
                <a:effectLst/>
                <a:latin typeface="Tahoma" panose="020B0604030504040204" pitchFamily="34" charset="0"/>
                <a:ea typeface="SimSun" pitchFamily="2" charset="-122"/>
              </a:rPr>
              <a:t>.</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supplier’s format. Supplier should insert it to Jabil’s Process Flow Diagram template.</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7" name="图片 6">
            <a:extLst>
              <a:ext uri="{FF2B5EF4-FFF2-40B4-BE49-F238E27FC236}">
                <a16:creationId xmlns:a16="http://schemas.microsoft.com/office/drawing/2014/main" id="{13A4B042-C5A4-4D09-A78E-A46B1E2CF0AB}"/>
              </a:ext>
            </a:extLst>
          </p:cNvPr>
          <p:cNvPicPr>
            <a:picLocks noChangeAspect="1"/>
          </p:cNvPicPr>
          <p:nvPr/>
        </p:nvPicPr>
        <p:blipFill>
          <a:blip r:embed="rId3"/>
          <a:stretch>
            <a:fillRect/>
          </a:stretch>
        </p:blipFill>
        <p:spPr>
          <a:xfrm>
            <a:off x="390310" y="3575312"/>
            <a:ext cx="8363380" cy="2711589"/>
          </a:xfrm>
          <a:prstGeom prst="rect">
            <a:avLst/>
          </a:prstGeom>
        </p:spPr>
      </p:pic>
    </p:spTree>
    <p:extLst>
      <p:ext uri="{BB962C8B-B14F-4D97-AF65-F5344CB8AC3E}">
        <p14:creationId xmlns:p14="http://schemas.microsoft.com/office/powerpoint/2010/main" val="1865601767"/>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Process Flow Diagram _ example</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5" name="Picture 2">
            <a:extLst>
              <a:ext uri="{FF2B5EF4-FFF2-40B4-BE49-F238E27FC236}">
                <a16:creationId xmlns:a16="http://schemas.microsoft.com/office/drawing/2014/main" id="{4D1C350A-3FFE-46D2-B519-D89BF7A87B40}"/>
              </a:ext>
            </a:extLst>
          </p:cNvPr>
          <p:cNvPicPr>
            <a:picLocks noChangeAspect="1" noChangeArrowheads="1"/>
          </p:cNvPicPr>
          <p:nvPr/>
        </p:nvPicPr>
        <p:blipFill>
          <a:blip r:embed="rId3"/>
          <a:srcRect/>
          <a:stretch>
            <a:fillRect/>
          </a:stretch>
        </p:blipFill>
        <p:spPr bwMode="auto">
          <a:xfrm>
            <a:off x="2189310" y="1447800"/>
            <a:ext cx="3906690" cy="5226518"/>
          </a:xfrm>
          <a:prstGeom prst="rect">
            <a:avLst/>
          </a:prstGeom>
          <a:noFill/>
          <a:ln w="9525">
            <a:noFill/>
            <a:miter lim="800000"/>
            <a:headEnd/>
            <a:tailEnd/>
          </a:ln>
        </p:spPr>
      </p:pic>
    </p:spTree>
    <p:extLst>
      <p:ext uri="{BB962C8B-B14F-4D97-AF65-F5344CB8AC3E}">
        <p14:creationId xmlns:p14="http://schemas.microsoft.com/office/powerpoint/2010/main" val="2970314466"/>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Process Control Plan</a:t>
            </a:r>
          </a:p>
          <a:p>
            <a:pPr>
              <a:lnSpc>
                <a:spcPct val="85000"/>
              </a:lnSpc>
              <a:spcAft>
                <a:spcPts val="1200"/>
              </a:spcAft>
              <a:buClr>
                <a:srgbClr val="A50021"/>
              </a:buClr>
              <a:buFont typeface="Arial" panose="020B0604020202020204" pitchFamily="34" charset="0"/>
              <a:buChar char="•"/>
            </a:pPr>
            <a:r>
              <a:rPr lang="en-US" altLang="zh-CN" sz="2000" kern="1600" dirty="0">
                <a:effectLst/>
                <a:latin typeface="Tahoma" panose="020B0604030504040204" pitchFamily="34" charset="0"/>
                <a:ea typeface="宋体" panose="02010600030101010101" pitchFamily="2" charset="-122"/>
              </a:rPr>
              <a:t>Supplier shall have a Control Plan that defines all methods used for process control and complies with customer-specified requirements.</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The process flow in control plan must align to the process flow diagram and the process FMEA.</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Jabil’s format, or equivalent format if accepted by Jabil.</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9BCD2B41-243C-47D8-8062-A843E775893B}"/>
              </a:ext>
            </a:extLst>
          </p:cNvPr>
          <p:cNvPicPr>
            <a:picLocks noChangeAspect="1"/>
          </p:cNvPicPr>
          <p:nvPr/>
        </p:nvPicPr>
        <p:blipFill>
          <a:blip r:embed="rId3"/>
          <a:stretch>
            <a:fillRect/>
          </a:stretch>
        </p:blipFill>
        <p:spPr>
          <a:xfrm>
            <a:off x="457200" y="3276601"/>
            <a:ext cx="8305800" cy="2603782"/>
          </a:xfrm>
          <a:prstGeom prst="rect">
            <a:avLst/>
          </a:prstGeom>
        </p:spPr>
      </p:pic>
    </p:spTree>
    <p:extLst>
      <p:ext uri="{BB962C8B-B14F-4D97-AF65-F5344CB8AC3E}">
        <p14:creationId xmlns:p14="http://schemas.microsoft.com/office/powerpoint/2010/main" val="220996001"/>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dirty="0">
              <a:solidFill>
                <a:schemeClr val="bg1"/>
              </a:solidFill>
              <a:latin typeface="+mn-lt"/>
              <a:ea typeface="Cambria"/>
              <a:cs typeface="Cambria"/>
              <a:sym typeface="Cambria"/>
            </a:endParaRPr>
          </a:p>
        </p:txBody>
      </p:sp>
      <p:sp>
        <p:nvSpPr>
          <p:cNvPr id="3" name="AutoShape 5"/>
          <p:cNvSpPr>
            <a:spLocks noChangeArrowheads="1"/>
          </p:cNvSpPr>
          <p:nvPr/>
        </p:nvSpPr>
        <p:spPr bwMode="auto">
          <a:xfrm>
            <a:off x="3400425" y="2359025"/>
            <a:ext cx="2543175" cy="760413"/>
          </a:xfrm>
          <a:prstGeom prst="rightArrow">
            <a:avLst>
              <a:gd name="adj1" fmla="val 50000"/>
              <a:gd name="adj2" fmla="val 83612"/>
            </a:avLst>
          </a:prstGeom>
          <a:gradFill rotWithShape="1">
            <a:gsLst>
              <a:gs pos="0">
                <a:schemeClr val="hlink"/>
              </a:gs>
              <a:gs pos="100000">
                <a:schemeClr val="hlink">
                  <a:gamma/>
                  <a:tint val="69804"/>
                  <a:invGamma/>
                </a:schemeClr>
              </a:gs>
            </a:gsLst>
            <a:lin ang="5400000" scaled="1"/>
          </a:gradFill>
          <a:ln w="25400">
            <a:noFill/>
            <a:miter lim="800000"/>
            <a:headEnd/>
            <a:tailEnd/>
          </a:ln>
          <a:effectLst>
            <a:outerShdw dist="107763" dir="2700000" algn="ctr" rotWithShape="0">
              <a:schemeClr val="bg2">
                <a:alpha val="50000"/>
              </a:schemeClr>
            </a:outerShdw>
          </a:effectLst>
        </p:spPr>
        <p:txBody>
          <a:bodyPr anchor="ctr"/>
          <a:lstStyle/>
          <a:p>
            <a:pPr algn="ctr" eaLnBrk="0" hangingPunct="0">
              <a:defRPr/>
            </a:pPr>
            <a:r>
              <a:rPr lang="en-US" sz="1200" b="1">
                <a:latin typeface="Verdana" pitchFamily="34" charset="0"/>
              </a:rPr>
              <a:t>Process Steps</a:t>
            </a:r>
          </a:p>
        </p:txBody>
      </p:sp>
      <p:sp>
        <p:nvSpPr>
          <p:cNvPr id="4" name="AutoShape 6"/>
          <p:cNvSpPr>
            <a:spLocks noChangeArrowheads="1"/>
          </p:cNvSpPr>
          <p:nvPr/>
        </p:nvSpPr>
        <p:spPr bwMode="auto">
          <a:xfrm>
            <a:off x="3317875" y="3051175"/>
            <a:ext cx="2576513" cy="782638"/>
          </a:xfrm>
          <a:prstGeom prst="leftArrow">
            <a:avLst>
              <a:gd name="adj1" fmla="val 50000"/>
              <a:gd name="adj2" fmla="val 82302"/>
            </a:avLst>
          </a:prstGeom>
          <a:solidFill>
            <a:schemeClr val="hlink"/>
          </a:solidFill>
          <a:ln w="25400">
            <a:noFill/>
            <a:miter lim="800000"/>
            <a:headEnd/>
            <a:tailEnd/>
          </a:ln>
          <a:effectLst>
            <a:outerShdw dist="89803" dir="2700000" algn="ctr" rotWithShape="0">
              <a:schemeClr val="bg2">
                <a:alpha val="50000"/>
              </a:schemeClr>
            </a:outerShdw>
          </a:effectLst>
        </p:spPr>
        <p:txBody>
          <a:bodyPr anchor="ctr"/>
          <a:lstStyle/>
          <a:p>
            <a:pPr algn="ctr" eaLnBrk="0" hangingPunct="0">
              <a:defRPr/>
            </a:pPr>
            <a:r>
              <a:rPr lang="en-US" sz="1200" b="1">
                <a:latin typeface="Verdana" pitchFamily="34" charset="0"/>
              </a:rPr>
              <a:t>New/Revised Process Steps</a:t>
            </a:r>
          </a:p>
        </p:txBody>
      </p:sp>
      <p:grpSp>
        <p:nvGrpSpPr>
          <p:cNvPr id="5" name="Group 7"/>
          <p:cNvGrpSpPr>
            <a:grpSpLocks/>
          </p:cNvGrpSpPr>
          <p:nvPr/>
        </p:nvGrpSpPr>
        <p:grpSpPr bwMode="auto">
          <a:xfrm>
            <a:off x="620713" y="2443163"/>
            <a:ext cx="2017712" cy="1592262"/>
            <a:chOff x="527" y="1951"/>
            <a:chExt cx="1271" cy="1003"/>
          </a:xfrm>
        </p:grpSpPr>
        <p:grpSp>
          <p:nvGrpSpPr>
            <p:cNvPr id="6" name="Group 8"/>
            <p:cNvGrpSpPr>
              <a:grpSpLocks/>
            </p:cNvGrpSpPr>
            <p:nvPr/>
          </p:nvGrpSpPr>
          <p:grpSpPr bwMode="auto">
            <a:xfrm>
              <a:off x="527" y="1951"/>
              <a:ext cx="1252" cy="784"/>
              <a:chOff x="2935" y="2461"/>
              <a:chExt cx="1325" cy="830"/>
            </a:xfrm>
          </p:grpSpPr>
          <p:grpSp>
            <p:nvGrpSpPr>
              <p:cNvPr id="8" name="Group 9"/>
              <p:cNvGrpSpPr>
                <a:grpSpLocks/>
              </p:cNvGrpSpPr>
              <p:nvPr/>
            </p:nvGrpSpPr>
            <p:grpSpPr bwMode="auto">
              <a:xfrm>
                <a:off x="2935" y="2461"/>
                <a:ext cx="1325" cy="830"/>
                <a:chOff x="2935" y="2416"/>
                <a:chExt cx="1325" cy="830"/>
              </a:xfrm>
            </p:grpSpPr>
            <p:sp>
              <p:nvSpPr>
                <p:cNvPr id="10" name="Rectangle 10"/>
                <p:cNvSpPr>
                  <a:spLocks noChangeArrowheads="1"/>
                </p:cNvSpPr>
                <p:nvPr/>
              </p:nvSpPr>
              <p:spPr bwMode="auto">
                <a:xfrm>
                  <a:off x="2935" y="2432"/>
                  <a:ext cx="1315" cy="814"/>
                </a:xfrm>
                <a:prstGeom prst="rect">
                  <a:avLst/>
                </a:prstGeom>
                <a:solidFill>
                  <a:srgbClr val="FFFFFF"/>
                </a:solidFill>
                <a:ln w="25400">
                  <a:noFill/>
                  <a:miter lim="800000"/>
                  <a:headEnd/>
                  <a:tailEnd/>
                </a:ln>
                <a:effectLst>
                  <a:outerShdw dist="91581" dir="3378596" algn="ctr" rotWithShape="0">
                    <a:schemeClr val="bg2">
                      <a:alpha val="50000"/>
                    </a:schemeClr>
                  </a:outerShdw>
                </a:effectLst>
              </p:spPr>
              <p:txBody>
                <a:bodyPr wrap="none" anchor="ctr"/>
                <a:lstStyle/>
                <a:p>
                  <a:endParaRPr lang="zh-CN" altLang="zh-CN">
                    <a:ea typeface="SimSun" pitchFamily="2" charset="-122"/>
                  </a:endParaRPr>
                </a:p>
              </p:txBody>
            </p:sp>
            <p:grpSp>
              <p:nvGrpSpPr>
                <p:cNvPr id="11" name="Group 11"/>
                <p:cNvGrpSpPr>
                  <a:grpSpLocks/>
                </p:cNvGrpSpPr>
                <p:nvPr/>
              </p:nvGrpSpPr>
              <p:grpSpPr bwMode="auto">
                <a:xfrm>
                  <a:off x="2962" y="2416"/>
                  <a:ext cx="1298" cy="804"/>
                  <a:chOff x="1395" y="1943"/>
                  <a:chExt cx="1399" cy="886"/>
                </a:xfrm>
              </p:grpSpPr>
              <p:graphicFrame>
                <p:nvGraphicFramePr>
                  <p:cNvPr id="12" name="Object 12"/>
                  <p:cNvGraphicFramePr>
                    <a:graphicFrameLocks noChangeAspect="1"/>
                  </p:cNvGraphicFramePr>
                  <p:nvPr/>
                </p:nvGraphicFramePr>
                <p:xfrm>
                  <a:off x="1407" y="1979"/>
                  <a:ext cx="1332" cy="798"/>
                </p:xfrm>
                <a:graphic>
                  <a:graphicData uri="http://schemas.openxmlformats.org/presentationml/2006/ole">
                    <mc:AlternateContent xmlns:mc="http://schemas.openxmlformats.org/markup-compatibility/2006">
                      <mc:Choice xmlns:v="urn:schemas-microsoft-com:vml" Requires="v">
                        <p:oleObj name="VISIO" r:id="rId3" imgW="14664960" imgH="8778600" progId="">
                          <p:embed/>
                        </p:oleObj>
                      </mc:Choice>
                      <mc:Fallback>
                        <p:oleObj name="VISIO" r:id="rId3" imgW="14664960" imgH="877860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 y="1979"/>
                                <a:ext cx="1332" cy="798"/>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5400">
                                    <a:solidFill>
                                      <a:srgbClr val="7F7F7F"/>
                                    </a:solidFill>
                                    <a:miter lim="800000"/>
                                    <a:headEnd/>
                                    <a:tailEnd/>
                                  </a14:hiddenLine>
                                </a:ext>
                              </a:extLst>
                            </p:spPr>
                          </p:pic>
                        </p:oleObj>
                      </mc:Fallback>
                    </mc:AlternateContent>
                  </a:graphicData>
                </a:graphic>
              </p:graphicFrame>
              <p:sp>
                <p:nvSpPr>
                  <p:cNvPr id="13" name="Rectangle 13"/>
                  <p:cNvSpPr>
                    <a:spLocks noChangeArrowheads="1"/>
                  </p:cNvSpPr>
                  <p:nvPr/>
                </p:nvSpPr>
                <p:spPr bwMode="auto">
                  <a:xfrm>
                    <a:off x="1396" y="1943"/>
                    <a:ext cx="1398" cy="884"/>
                  </a:xfrm>
                  <a:prstGeom prst="rect">
                    <a:avLst/>
                  </a:prstGeom>
                  <a:noFill/>
                  <a:ln w="12700">
                    <a:noFill/>
                    <a:miter lim="800000"/>
                    <a:headEnd/>
                    <a:tailEnd/>
                  </a:ln>
                  <a:effectLst>
                    <a:outerShdw dist="25400" dir="5400000" algn="ctr" rotWithShape="0">
                      <a:schemeClr val="bg2"/>
                    </a:outerShdw>
                  </a:effectLst>
                </p:spPr>
                <p:txBody>
                  <a:bodyPr wrap="none" anchor="ctr"/>
                  <a:lstStyle/>
                  <a:p>
                    <a:endParaRPr lang="zh-CN" altLang="zh-CN">
                      <a:ea typeface="SimSun" pitchFamily="2" charset="-122"/>
                    </a:endParaRPr>
                  </a:p>
                </p:txBody>
              </p:sp>
            </p:grpSp>
          </p:grpSp>
          <p:sp>
            <p:nvSpPr>
              <p:cNvPr id="9" name="Rectangle 14"/>
              <p:cNvSpPr>
                <a:spLocks noChangeArrowheads="1"/>
              </p:cNvSpPr>
              <p:nvPr/>
            </p:nvSpPr>
            <p:spPr bwMode="auto">
              <a:xfrm>
                <a:off x="2953" y="2478"/>
                <a:ext cx="1289" cy="813"/>
              </a:xfrm>
              <a:prstGeom prst="rect">
                <a:avLst/>
              </a:prstGeom>
              <a:noFill/>
              <a:ln w="25400">
                <a:solidFill>
                  <a:schemeClr val="tx1"/>
                </a:solidFill>
                <a:miter lim="800000"/>
                <a:headEnd/>
                <a:tailEnd/>
              </a:ln>
              <a:effectLst>
                <a:outerShdw dist="25400" dir="5400000" algn="ctr" rotWithShape="0">
                  <a:schemeClr val="bg2"/>
                </a:outerShdw>
              </a:effectLst>
            </p:spPr>
            <p:txBody>
              <a:bodyPr wrap="none" anchor="ctr"/>
              <a:lstStyle/>
              <a:p>
                <a:endParaRPr lang="zh-CN" altLang="zh-CN">
                  <a:ea typeface="SimSun" pitchFamily="2" charset="-122"/>
                </a:endParaRPr>
              </a:p>
            </p:txBody>
          </p:sp>
        </p:grpSp>
        <p:sp>
          <p:nvSpPr>
            <p:cNvPr id="7" name="Text Box 15"/>
            <p:cNvSpPr txBox="1">
              <a:spLocks noChangeArrowheads="1"/>
            </p:cNvSpPr>
            <p:nvPr/>
          </p:nvSpPr>
          <p:spPr bwMode="auto">
            <a:xfrm>
              <a:off x="531" y="2762"/>
              <a:ext cx="1267" cy="192"/>
            </a:xfrm>
            <a:prstGeom prst="rect">
              <a:avLst/>
            </a:prstGeom>
            <a:noFill/>
            <a:ln w="25400">
              <a:noFill/>
              <a:miter lim="800000"/>
              <a:headEnd/>
              <a:tailEnd/>
            </a:ln>
            <a:effectLst/>
          </p:spPr>
          <p:txBody>
            <a:bodyPr wrap="none">
              <a:spAutoFit/>
            </a:bodyPr>
            <a:lstStyle/>
            <a:p>
              <a:pPr algn="ctr" eaLnBrk="0" hangingPunct="0">
                <a:defRPr/>
              </a:pPr>
              <a:r>
                <a:rPr lang="en-US" sz="1400" b="1">
                  <a:solidFill>
                    <a:srgbClr val="002163"/>
                  </a:solidFill>
                  <a:effectLst>
                    <a:outerShdw blurRad="38100" dist="38100" dir="2700000" algn="tl">
                      <a:srgbClr val="C0C0C0"/>
                    </a:outerShdw>
                  </a:effectLst>
                  <a:latin typeface="Verdana" pitchFamily="34" charset="0"/>
                </a:rPr>
                <a:t>Process Flowchart</a:t>
              </a:r>
            </a:p>
          </p:txBody>
        </p:sp>
      </p:grpSp>
      <p:sp>
        <p:nvSpPr>
          <p:cNvPr id="14" name="AutoShape 16"/>
          <p:cNvSpPr>
            <a:spLocks noChangeArrowheads="1"/>
          </p:cNvSpPr>
          <p:nvPr/>
        </p:nvSpPr>
        <p:spPr bwMode="auto">
          <a:xfrm rot="2446937" flipH="1">
            <a:off x="811213" y="4789488"/>
            <a:ext cx="2209800" cy="760412"/>
          </a:xfrm>
          <a:prstGeom prst="rightArrow">
            <a:avLst>
              <a:gd name="adj1" fmla="val 50000"/>
              <a:gd name="adj2" fmla="val 72651"/>
            </a:avLst>
          </a:prstGeom>
          <a:gradFill rotWithShape="1">
            <a:gsLst>
              <a:gs pos="0">
                <a:schemeClr val="hlink"/>
              </a:gs>
              <a:gs pos="100000">
                <a:schemeClr val="hlink">
                  <a:gamma/>
                  <a:tint val="69804"/>
                  <a:invGamma/>
                </a:schemeClr>
              </a:gs>
            </a:gsLst>
            <a:lin ang="5400000" scaled="1"/>
          </a:gradFill>
          <a:ln w="25400">
            <a:noFill/>
            <a:miter lim="800000"/>
            <a:headEnd/>
            <a:tailEnd/>
          </a:ln>
          <a:effectLst>
            <a:outerShdw dist="107763" dir="2700000" algn="ctr" rotWithShape="0">
              <a:schemeClr val="bg2">
                <a:alpha val="50000"/>
              </a:schemeClr>
            </a:outerShdw>
          </a:effectLst>
        </p:spPr>
        <p:txBody>
          <a:bodyPr anchor="ctr"/>
          <a:lstStyle/>
          <a:p>
            <a:pPr algn="ctr" eaLnBrk="0" hangingPunct="0">
              <a:defRPr/>
            </a:pPr>
            <a:r>
              <a:rPr lang="en-US" sz="1200" b="1">
                <a:latin typeface="Verdana" pitchFamily="34" charset="0"/>
              </a:rPr>
              <a:t>New/Revised</a:t>
            </a:r>
          </a:p>
          <a:p>
            <a:pPr algn="ctr" eaLnBrk="0" hangingPunct="0">
              <a:defRPr/>
            </a:pPr>
            <a:r>
              <a:rPr lang="en-US" sz="1200" b="1">
                <a:latin typeface="Verdana" pitchFamily="34" charset="0"/>
              </a:rPr>
              <a:t>Process Steps</a:t>
            </a:r>
          </a:p>
        </p:txBody>
      </p:sp>
      <p:sp>
        <p:nvSpPr>
          <p:cNvPr id="15" name="AutoShape 17"/>
          <p:cNvSpPr>
            <a:spLocks noChangeArrowheads="1"/>
          </p:cNvSpPr>
          <p:nvPr/>
        </p:nvSpPr>
        <p:spPr bwMode="auto">
          <a:xfrm rot="2335225">
            <a:off x="1441450" y="4505325"/>
            <a:ext cx="2209800" cy="760413"/>
          </a:xfrm>
          <a:prstGeom prst="rightArrow">
            <a:avLst>
              <a:gd name="adj1" fmla="val 50000"/>
              <a:gd name="adj2" fmla="val 72651"/>
            </a:avLst>
          </a:prstGeom>
          <a:gradFill rotWithShape="1">
            <a:gsLst>
              <a:gs pos="0">
                <a:schemeClr val="hlink"/>
              </a:gs>
              <a:gs pos="100000">
                <a:schemeClr val="hlink">
                  <a:gamma/>
                  <a:tint val="69804"/>
                  <a:invGamma/>
                </a:schemeClr>
              </a:gs>
            </a:gsLst>
            <a:lin ang="5400000" scaled="1"/>
          </a:gradFill>
          <a:ln w="25400">
            <a:noFill/>
            <a:miter lim="800000"/>
            <a:headEnd/>
            <a:tailEnd/>
          </a:ln>
          <a:effectLst>
            <a:outerShdw dist="107763" dir="2700000" algn="ctr" rotWithShape="0">
              <a:schemeClr val="bg2">
                <a:alpha val="50000"/>
              </a:schemeClr>
            </a:outerShdw>
          </a:effectLst>
        </p:spPr>
        <p:txBody>
          <a:bodyPr anchor="ctr"/>
          <a:lstStyle/>
          <a:p>
            <a:pPr algn="ctr" eaLnBrk="0" hangingPunct="0">
              <a:defRPr/>
            </a:pPr>
            <a:r>
              <a:rPr lang="en-US" sz="1200" b="1">
                <a:latin typeface="Verdana" pitchFamily="34" charset="0"/>
              </a:rPr>
              <a:t>Process Steps</a:t>
            </a:r>
          </a:p>
        </p:txBody>
      </p:sp>
      <p:grpSp>
        <p:nvGrpSpPr>
          <p:cNvPr id="16" name="Group 18"/>
          <p:cNvGrpSpPr>
            <a:grpSpLocks/>
          </p:cNvGrpSpPr>
          <p:nvPr/>
        </p:nvGrpSpPr>
        <p:grpSpPr bwMode="auto">
          <a:xfrm>
            <a:off x="6732588" y="2443163"/>
            <a:ext cx="1763712" cy="1409700"/>
            <a:chOff x="4377" y="1951"/>
            <a:chExt cx="1111" cy="888"/>
          </a:xfrm>
        </p:grpSpPr>
        <p:grpSp>
          <p:nvGrpSpPr>
            <p:cNvPr id="17" name="Group 19"/>
            <p:cNvGrpSpPr>
              <a:grpSpLocks/>
            </p:cNvGrpSpPr>
            <p:nvPr/>
          </p:nvGrpSpPr>
          <p:grpSpPr bwMode="auto">
            <a:xfrm>
              <a:off x="4377" y="1951"/>
              <a:ext cx="1111" cy="667"/>
              <a:chOff x="3535" y="960"/>
              <a:chExt cx="1111" cy="667"/>
            </a:xfrm>
          </p:grpSpPr>
          <p:pic>
            <p:nvPicPr>
              <p:cNvPr id="19" name="Picture 20"/>
              <p:cNvPicPr>
                <a:picLocks noChangeAspect="1" noChangeArrowheads="1"/>
              </p:cNvPicPr>
              <p:nvPr/>
            </p:nvPicPr>
            <p:blipFill>
              <a:blip r:embed="rId5" cstate="print"/>
              <a:srcRect r="37000"/>
              <a:stretch>
                <a:fillRect/>
              </a:stretch>
            </p:blipFill>
            <p:spPr bwMode="auto">
              <a:xfrm>
                <a:off x="3535" y="962"/>
                <a:ext cx="1111" cy="663"/>
              </a:xfrm>
              <a:prstGeom prst="rect">
                <a:avLst/>
              </a:prstGeom>
              <a:solidFill>
                <a:schemeClr val="bg1"/>
              </a:solidFill>
              <a:ln w="38100">
                <a:noFill/>
                <a:miter lim="800000"/>
                <a:headEnd/>
                <a:tailEnd/>
              </a:ln>
              <a:effectLst>
                <a:outerShdw dist="107763" dir="2700000" algn="ctr" rotWithShape="0">
                  <a:schemeClr val="bg2">
                    <a:alpha val="50000"/>
                  </a:schemeClr>
                </a:outerShdw>
              </a:effectLst>
            </p:spPr>
          </p:pic>
          <p:sp>
            <p:nvSpPr>
              <p:cNvPr id="20" name="Rectangle 21"/>
              <p:cNvSpPr>
                <a:spLocks noChangeArrowheads="1"/>
              </p:cNvSpPr>
              <p:nvPr/>
            </p:nvSpPr>
            <p:spPr bwMode="auto">
              <a:xfrm>
                <a:off x="3538" y="960"/>
                <a:ext cx="1107" cy="667"/>
              </a:xfrm>
              <a:prstGeom prst="rect">
                <a:avLst/>
              </a:prstGeom>
              <a:noFill/>
              <a:ln w="28575">
                <a:solidFill>
                  <a:schemeClr val="tx1"/>
                </a:solidFill>
                <a:miter lim="800000"/>
                <a:headEnd/>
                <a:tailEnd/>
              </a:ln>
            </p:spPr>
            <p:txBody>
              <a:bodyPr wrap="none" anchor="ctr"/>
              <a:lstStyle/>
              <a:p>
                <a:endParaRPr lang="zh-CN" altLang="zh-CN">
                  <a:ea typeface="SimSun" pitchFamily="2" charset="-122"/>
                </a:endParaRPr>
              </a:p>
            </p:txBody>
          </p:sp>
        </p:grpSp>
        <p:sp>
          <p:nvSpPr>
            <p:cNvPr id="18" name="Text Box 22"/>
            <p:cNvSpPr txBox="1">
              <a:spLocks noChangeArrowheads="1"/>
            </p:cNvSpPr>
            <p:nvPr/>
          </p:nvSpPr>
          <p:spPr bwMode="auto">
            <a:xfrm>
              <a:off x="4447" y="2647"/>
              <a:ext cx="984" cy="192"/>
            </a:xfrm>
            <a:prstGeom prst="rect">
              <a:avLst/>
            </a:prstGeom>
            <a:noFill/>
            <a:ln w="25400">
              <a:noFill/>
              <a:miter lim="800000"/>
              <a:headEnd/>
              <a:tailEnd/>
            </a:ln>
            <a:effectLst/>
          </p:spPr>
          <p:txBody>
            <a:bodyPr wrap="none">
              <a:spAutoFit/>
            </a:bodyPr>
            <a:lstStyle/>
            <a:p>
              <a:pPr algn="ctr" eaLnBrk="0" hangingPunct="0">
                <a:defRPr/>
              </a:pPr>
              <a:r>
                <a:rPr lang="en-US" sz="1400" b="1">
                  <a:solidFill>
                    <a:srgbClr val="002163"/>
                  </a:solidFill>
                  <a:effectLst>
                    <a:outerShdw blurRad="38100" dist="38100" dir="2700000" algn="tl">
                      <a:srgbClr val="C0C0C0"/>
                    </a:outerShdw>
                  </a:effectLst>
                  <a:latin typeface="Verdana" pitchFamily="34" charset="0"/>
                </a:rPr>
                <a:t>Process FMEA</a:t>
              </a:r>
            </a:p>
          </p:txBody>
        </p:sp>
      </p:grpSp>
      <p:sp>
        <p:nvSpPr>
          <p:cNvPr id="21" name="AutoShape 23"/>
          <p:cNvSpPr>
            <a:spLocks noChangeArrowheads="1"/>
          </p:cNvSpPr>
          <p:nvPr/>
        </p:nvSpPr>
        <p:spPr bwMode="auto">
          <a:xfrm rot="19264775" flipH="1">
            <a:off x="5353050" y="4251325"/>
            <a:ext cx="2209800" cy="760413"/>
          </a:xfrm>
          <a:prstGeom prst="rightArrow">
            <a:avLst>
              <a:gd name="adj1" fmla="val 50000"/>
              <a:gd name="adj2" fmla="val 72651"/>
            </a:avLst>
          </a:prstGeom>
          <a:gradFill rotWithShape="1">
            <a:gsLst>
              <a:gs pos="0">
                <a:schemeClr val="hlink"/>
              </a:gs>
              <a:gs pos="100000">
                <a:schemeClr val="hlink">
                  <a:gamma/>
                  <a:tint val="69804"/>
                  <a:invGamma/>
                </a:schemeClr>
              </a:gs>
            </a:gsLst>
            <a:lin ang="5400000" scaled="1"/>
          </a:gradFill>
          <a:ln w="25400">
            <a:noFill/>
            <a:miter lim="800000"/>
            <a:headEnd/>
            <a:tailEnd/>
          </a:ln>
          <a:effectLst>
            <a:outerShdw dist="107763" dir="2700000" algn="ctr" rotWithShape="0">
              <a:schemeClr val="bg2">
                <a:alpha val="50000"/>
              </a:schemeClr>
            </a:outerShdw>
          </a:effectLst>
        </p:spPr>
        <p:txBody>
          <a:bodyPr anchor="ctr"/>
          <a:lstStyle/>
          <a:p>
            <a:pPr algn="ctr" eaLnBrk="0" hangingPunct="0">
              <a:defRPr/>
            </a:pPr>
            <a:r>
              <a:rPr lang="en-US" sz="1200" b="1">
                <a:latin typeface="Verdana" pitchFamily="34" charset="0"/>
              </a:rPr>
              <a:t>Risk Prioritized</a:t>
            </a:r>
          </a:p>
          <a:p>
            <a:pPr algn="ctr" eaLnBrk="0" hangingPunct="0">
              <a:defRPr/>
            </a:pPr>
            <a:r>
              <a:rPr lang="en-US" sz="1200" b="1">
                <a:latin typeface="Verdana" pitchFamily="34" charset="0"/>
              </a:rPr>
              <a:t>Process Steps</a:t>
            </a:r>
          </a:p>
        </p:txBody>
      </p:sp>
      <p:sp>
        <p:nvSpPr>
          <p:cNvPr id="22" name="AutoShape 24"/>
          <p:cNvSpPr>
            <a:spLocks noChangeArrowheads="1"/>
          </p:cNvSpPr>
          <p:nvPr/>
        </p:nvSpPr>
        <p:spPr bwMode="auto">
          <a:xfrm rot="19109892">
            <a:off x="5969000" y="4665663"/>
            <a:ext cx="2209800" cy="760412"/>
          </a:xfrm>
          <a:prstGeom prst="rightArrow">
            <a:avLst>
              <a:gd name="adj1" fmla="val 50000"/>
              <a:gd name="adj2" fmla="val 72651"/>
            </a:avLst>
          </a:prstGeom>
          <a:gradFill rotWithShape="1">
            <a:gsLst>
              <a:gs pos="0">
                <a:schemeClr val="hlink"/>
              </a:gs>
              <a:gs pos="100000">
                <a:schemeClr val="hlink">
                  <a:gamma/>
                  <a:tint val="69804"/>
                  <a:invGamma/>
                </a:schemeClr>
              </a:gs>
            </a:gsLst>
            <a:lin ang="5400000" scaled="1"/>
          </a:gradFill>
          <a:ln w="25400">
            <a:noFill/>
            <a:miter lim="800000"/>
            <a:headEnd/>
            <a:tailEnd/>
          </a:ln>
          <a:effectLst>
            <a:outerShdw dist="107763" dir="2700000" algn="ctr" rotWithShape="0">
              <a:schemeClr val="bg2">
                <a:alpha val="50000"/>
              </a:schemeClr>
            </a:outerShdw>
          </a:effectLst>
        </p:spPr>
        <p:txBody>
          <a:bodyPr anchor="ctr"/>
          <a:lstStyle/>
          <a:p>
            <a:pPr algn="ctr" eaLnBrk="0" hangingPunct="0">
              <a:defRPr/>
            </a:pPr>
            <a:r>
              <a:rPr lang="en-US" sz="1200" b="1">
                <a:latin typeface="Verdana" pitchFamily="34" charset="0"/>
              </a:rPr>
              <a:t>Improved </a:t>
            </a:r>
          </a:p>
          <a:p>
            <a:pPr algn="ctr" eaLnBrk="0" hangingPunct="0">
              <a:defRPr/>
            </a:pPr>
            <a:r>
              <a:rPr lang="en-US" sz="1200" b="1">
                <a:latin typeface="Verdana" pitchFamily="34" charset="0"/>
              </a:rPr>
              <a:t>Controls</a:t>
            </a:r>
          </a:p>
        </p:txBody>
      </p:sp>
      <p:grpSp>
        <p:nvGrpSpPr>
          <p:cNvPr id="23" name="Group 25"/>
          <p:cNvGrpSpPr>
            <a:grpSpLocks/>
          </p:cNvGrpSpPr>
          <p:nvPr/>
        </p:nvGrpSpPr>
        <p:grpSpPr bwMode="auto">
          <a:xfrm>
            <a:off x="3554413" y="4535488"/>
            <a:ext cx="1905000" cy="1568450"/>
            <a:chOff x="2375" y="3269"/>
            <a:chExt cx="1200" cy="988"/>
          </a:xfrm>
        </p:grpSpPr>
        <p:grpSp>
          <p:nvGrpSpPr>
            <p:cNvPr id="24" name="Group 26"/>
            <p:cNvGrpSpPr>
              <a:grpSpLocks/>
            </p:cNvGrpSpPr>
            <p:nvPr/>
          </p:nvGrpSpPr>
          <p:grpSpPr bwMode="auto">
            <a:xfrm>
              <a:off x="2375" y="3269"/>
              <a:ext cx="1200" cy="767"/>
              <a:chOff x="3120" y="3168"/>
              <a:chExt cx="1200" cy="767"/>
            </a:xfrm>
          </p:grpSpPr>
          <p:pic>
            <p:nvPicPr>
              <p:cNvPr id="26" name="Picture 27"/>
              <p:cNvPicPr>
                <a:picLocks noChangeAspect="1" noChangeArrowheads="1"/>
              </p:cNvPicPr>
              <p:nvPr/>
            </p:nvPicPr>
            <p:blipFill>
              <a:blip r:embed="rId6" cstate="print"/>
              <a:srcRect/>
              <a:stretch>
                <a:fillRect/>
              </a:stretch>
            </p:blipFill>
            <p:spPr bwMode="auto">
              <a:xfrm>
                <a:off x="3120" y="3168"/>
                <a:ext cx="1198" cy="767"/>
              </a:xfrm>
              <a:prstGeom prst="rect">
                <a:avLst/>
              </a:prstGeom>
              <a:noFill/>
              <a:ln w="25400">
                <a:noFill/>
                <a:miter lim="800000"/>
                <a:headEnd/>
                <a:tailEnd/>
              </a:ln>
              <a:effectLst>
                <a:outerShdw dist="107763" dir="2700000" algn="ctr" rotWithShape="0">
                  <a:schemeClr val="bg2">
                    <a:alpha val="50000"/>
                  </a:schemeClr>
                </a:outerShdw>
              </a:effectLst>
            </p:spPr>
          </p:pic>
          <p:sp>
            <p:nvSpPr>
              <p:cNvPr id="27" name="Rectangle 28"/>
              <p:cNvSpPr>
                <a:spLocks noChangeArrowheads="1"/>
              </p:cNvSpPr>
              <p:nvPr/>
            </p:nvSpPr>
            <p:spPr bwMode="auto">
              <a:xfrm>
                <a:off x="3128" y="3168"/>
                <a:ext cx="1192" cy="752"/>
              </a:xfrm>
              <a:prstGeom prst="rect">
                <a:avLst/>
              </a:prstGeom>
              <a:noFill/>
              <a:ln w="19050">
                <a:solidFill>
                  <a:schemeClr val="tx1"/>
                </a:solidFill>
                <a:miter lim="800000"/>
                <a:headEnd/>
                <a:tailEnd/>
              </a:ln>
            </p:spPr>
            <p:txBody>
              <a:bodyPr anchor="ctr">
                <a:spAutoFit/>
              </a:bodyPr>
              <a:lstStyle/>
              <a:p>
                <a:endParaRPr lang="zh-CN" altLang="zh-CN">
                  <a:ea typeface="SimSun" pitchFamily="2" charset="-122"/>
                </a:endParaRPr>
              </a:p>
            </p:txBody>
          </p:sp>
        </p:grpSp>
        <p:sp>
          <p:nvSpPr>
            <p:cNvPr id="25" name="Text Box 29"/>
            <p:cNvSpPr txBox="1">
              <a:spLocks noChangeArrowheads="1"/>
            </p:cNvSpPr>
            <p:nvPr/>
          </p:nvSpPr>
          <p:spPr bwMode="auto">
            <a:xfrm>
              <a:off x="2529" y="4065"/>
              <a:ext cx="889" cy="192"/>
            </a:xfrm>
            <a:prstGeom prst="rect">
              <a:avLst/>
            </a:prstGeom>
            <a:noFill/>
            <a:ln w="25400">
              <a:noFill/>
              <a:miter lim="800000"/>
              <a:headEnd/>
              <a:tailEnd/>
            </a:ln>
            <a:effectLst/>
          </p:spPr>
          <p:txBody>
            <a:bodyPr wrap="none">
              <a:spAutoFit/>
            </a:bodyPr>
            <a:lstStyle/>
            <a:p>
              <a:pPr algn="ctr" eaLnBrk="0" hangingPunct="0">
                <a:defRPr/>
              </a:pPr>
              <a:r>
                <a:rPr lang="en-US" sz="1400" b="1">
                  <a:solidFill>
                    <a:srgbClr val="002163"/>
                  </a:solidFill>
                  <a:effectLst>
                    <a:outerShdw blurRad="38100" dist="38100" dir="2700000" algn="tl">
                      <a:srgbClr val="C0C0C0"/>
                    </a:outerShdw>
                  </a:effectLst>
                  <a:latin typeface="Verdana" pitchFamily="34" charset="0"/>
                </a:rPr>
                <a:t>Control Plan</a:t>
              </a:r>
            </a:p>
          </p:txBody>
        </p:sp>
      </p:grpSp>
      <p:sp>
        <p:nvSpPr>
          <p:cNvPr id="28" name="Text Box 30"/>
          <p:cNvSpPr txBox="1">
            <a:spLocks noChangeArrowheads="1"/>
          </p:cNvSpPr>
          <p:nvPr/>
        </p:nvSpPr>
        <p:spPr bwMode="auto">
          <a:xfrm>
            <a:off x="1838325" y="1431925"/>
            <a:ext cx="5499100" cy="396875"/>
          </a:xfrm>
          <a:prstGeom prst="rect">
            <a:avLst/>
          </a:prstGeom>
          <a:noFill/>
          <a:ln w="25400">
            <a:noFill/>
            <a:miter lim="800000"/>
            <a:headEnd/>
            <a:tailEnd/>
          </a:ln>
        </p:spPr>
        <p:txBody>
          <a:bodyPr>
            <a:spAutoFit/>
          </a:bodyPr>
          <a:lstStyle/>
          <a:p>
            <a:pPr algn="ctr" eaLnBrk="0" hangingPunct="0"/>
            <a:r>
              <a:rPr lang="en-US" altLang="zh-CN" sz="2000" b="1" dirty="0">
                <a:solidFill>
                  <a:srgbClr val="A50021"/>
                </a:solidFill>
                <a:latin typeface="Verdana" pitchFamily="34" charset="0"/>
                <a:ea typeface="SimSun" pitchFamily="2" charset="-122"/>
              </a:rPr>
              <a:t>Tool Interaction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lnSpc>
                <a:spcPct val="150000"/>
              </a:lnSpc>
              <a:buClrTx/>
              <a:defRPr/>
            </a:pPr>
            <a:r>
              <a:rPr lang="en-US" altLang="zh-CN" sz="2800" b="1" dirty="0">
                <a:solidFill>
                  <a:schemeClr val="bg1"/>
                </a:solidFill>
              </a:rPr>
              <a:t>General Introduction of PPAP</a:t>
            </a:r>
          </a:p>
        </p:txBody>
      </p:sp>
      <p:sp>
        <p:nvSpPr>
          <p:cNvPr id="4" name="Rectangle 26"/>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Purpose of PPAP</a:t>
            </a:r>
          </a:p>
          <a:p>
            <a:pPr eaLnBrk="1" hangingPunct="1">
              <a:spcAft>
                <a:spcPts val="1200"/>
              </a:spcAft>
              <a:buClr>
                <a:srgbClr val="A50021"/>
              </a:buClr>
              <a:buFontTx/>
              <a:buChar char="•"/>
            </a:pPr>
            <a:r>
              <a:rPr lang="en-US" altLang="zh-CN" sz="2000" dirty="0">
                <a:ea typeface="SimSun" pitchFamily="2" charset="-122"/>
              </a:rPr>
              <a:t>Provide evidence that all customer engineering design record and specification requirements are </a:t>
            </a:r>
            <a:r>
              <a:rPr lang="en-US" altLang="zh-CN" sz="2000" b="1" dirty="0">
                <a:ea typeface="SimSun" pitchFamily="2" charset="-122"/>
              </a:rPr>
              <a:t>properly understood </a:t>
            </a:r>
            <a:r>
              <a:rPr lang="en-US" altLang="zh-CN" sz="2000" dirty="0">
                <a:ea typeface="SimSun" pitchFamily="2" charset="-122"/>
              </a:rPr>
              <a:t>by the organization.</a:t>
            </a:r>
          </a:p>
          <a:p>
            <a:pPr eaLnBrk="1" hangingPunct="1">
              <a:spcAft>
                <a:spcPts val="1200"/>
              </a:spcAft>
              <a:buClr>
                <a:srgbClr val="A50021"/>
              </a:buClr>
              <a:buFontTx/>
              <a:buChar char="•"/>
            </a:pPr>
            <a:r>
              <a:rPr lang="en-US" altLang="zh-CN" sz="2000" dirty="0">
                <a:ea typeface="SimSun" pitchFamily="2" charset="-122"/>
              </a:rPr>
              <a:t>To demonstrate that the manufacturing process has the potential to produce product that </a:t>
            </a:r>
            <a:r>
              <a:rPr lang="en-US" altLang="zh-CN" sz="2000" b="1" dirty="0">
                <a:ea typeface="SimSun" pitchFamily="2" charset="-122"/>
              </a:rPr>
              <a:t>consistently meets all requirements </a:t>
            </a:r>
            <a:r>
              <a:rPr lang="en-US" altLang="zh-CN" sz="2000" dirty="0">
                <a:ea typeface="SimSun" pitchFamily="2" charset="-122"/>
              </a:rPr>
              <a:t>during an </a:t>
            </a:r>
            <a:r>
              <a:rPr lang="en-US" altLang="zh-CN" sz="2000" u="sng" dirty="0">
                <a:ea typeface="SimSun" pitchFamily="2" charset="-122"/>
              </a:rPr>
              <a:t>actual production run</a:t>
            </a:r>
            <a:r>
              <a:rPr lang="en-US" altLang="zh-CN" sz="2000" dirty="0">
                <a:ea typeface="SimSun" pitchFamily="2" charset="-122"/>
              </a:rPr>
              <a:t> at the quoted production rate.</a:t>
            </a:r>
          </a:p>
        </p:txBody>
      </p:sp>
      <p:grpSp>
        <p:nvGrpSpPr>
          <p:cNvPr id="5" name="Group 4">
            <a:extLst>
              <a:ext uri="{FF2B5EF4-FFF2-40B4-BE49-F238E27FC236}">
                <a16:creationId xmlns:a16="http://schemas.microsoft.com/office/drawing/2014/main" id="{02640899-5836-4EBF-85FF-6AADE91874B9}"/>
              </a:ext>
            </a:extLst>
          </p:cNvPr>
          <p:cNvGrpSpPr>
            <a:grpSpLocks/>
          </p:cNvGrpSpPr>
          <p:nvPr/>
        </p:nvGrpSpPr>
        <p:grpSpPr bwMode="auto">
          <a:xfrm>
            <a:off x="1842837" y="3886200"/>
            <a:ext cx="5486400" cy="762000"/>
            <a:chOff x="1200" y="3360"/>
            <a:chExt cx="3456" cy="480"/>
          </a:xfrm>
        </p:grpSpPr>
        <p:sp>
          <p:nvSpPr>
            <p:cNvPr id="6" name="AutoShape 5">
              <a:extLst>
                <a:ext uri="{FF2B5EF4-FFF2-40B4-BE49-F238E27FC236}">
                  <a16:creationId xmlns:a16="http://schemas.microsoft.com/office/drawing/2014/main" id="{42BC1B83-0158-4A38-A46F-44589F64D135}"/>
                </a:ext>
              </a:extLst>
            </p:cNvPr>
            <p:cNvSpPr>
              <a:spLocks noChangeArrowheads="1"/>
            </p:cNvSpPr>
            <p:nvPr/>
          </p:nvSpPr>
          <p:spPr bwMode="gray">
            <a:xfrm>
              <a:off x="1200" y="3360"/>
              <a:ext cx="3456" cy="480"/>
            </a:xfrm>
            <a:prstGeom prst="roundRect">
              <a:avLst>
                <a:gd name="adj" fmla="val 16667"/>
              </a:avLst>
            </a:prstGeom>
            <a:gradFill rotWithShape="1">
              <a:gsLst>
                <a:gs pos="0">
                  <a:schemeClr val="hlink">
                    <a:gamma/>
                    <a:tint val="76863"/>
                    <a:invGamma/>
                  </a:schemeClr>
                </a:gs>
                <a:gs pos="100000">
                  <a:schemeClr val="hlink"/>
                </a:gs>
              </a:gsLst>
              <a:lin ang="5400000" scaled="1"/>
            </a:gradFill>
            <a:ln w="9525">
              <a:noFill/>
              <a:round/>
              <a:headEnd/>
              <a:tailEnd/>
            </a:ln>
            <a:effectLst>
              <a:outerShdw dist="81320" dir="2319588" algn="ctr" rotWithShape="0">
                <a:schemeClr val="bg2">
                  <a:alpha val="50000"/>
                </a:schemeClr>
              </a:outerShdw>
            </a:effectLst>
          </p:spPr>
          <p:txBody>
            <a:bodyPr wrap="none" anchor="ctr"/>
            <a:lstStyle/>
            <a:p>
              <a:pPr algn="ctr"/>
              <a:endParaRPr lang="zh-CN" altLang="zh-CN" sz="2000" b="1">
                <a:solidFill>
                  <a:schemeClr val="bg1"/>
                </a:solidFill>
                <a:latin typeface="Verdana" pitchFamily="34" charset="0"/>
                <a:ea typeface="SimSun" pitchFamily="2" charset="-122"/>
              </a:endParaRPr>
            </a:p>
          </p:txBody>
        </p:sp>
        <p:sp>
          <p:nvSpPr>
            <p:cNvPr id="7" name="Rectangle 6">
              <a:extLst>
                <a:ext uri="{FF2B5EF4-FFF2-40B4-BE49-F238E27FC236}">
                  <a16:creationId xmlns:a16="http://schemas.microsoft.com/office/drawing/2014/main" id="{F0717B73-91C2-4425-9F29-56E5A96910FD}"/>
                </a:ext>
              </a:extLst>
            </p:cNvPr>
            <p:cNvSpPr>
              <a:spLocks noChangeArrowheads="1"/>
            </p:cNvSpPr>
            <p:nvPr/>
          </p:nvSpPr>
          <p:spPr bwMode="gray">
            <a:xfrm>
              <a:off x="1287" y="3427"/>
              <a:ext cx="3321" cy="388"/>
            </a:xfrm>
            <a:prstGeom prst="rect">
              <a:avLst/>
            </a:prstGeom>
            <a:noFill/>
            <a:ln w="9525">
              <a:noFill/>
              <a:miter lim="800000"/>
              <a:headEnd/>
              <a:tailEnd/>
            </a:ln>
          </p:spPr>
          <p:txBody>
            <a:bodyPr>
              <a:spAutoFit/>
            </a:bodyPr>
            <a:lstStyle/>
            <a:p>
              <a:pPr algn="ctr">
                <a:lnSpc>
                  <a:spcPct val="85000"/>
                </a:lnSpc>
                <a:spcBef>
                  <a:spcPct val="50000"/>
                </a:spcBef>
                <a:buClr>
                  <a:srgbClr val="1F3F5F"/>
                </a:buClr>
              </a:pPr>
              <a:r>
                <a:rPr lang="en-US" altLang="zh-CN" sz="2000" b="1" dirty="0">
                  <a:solidFill>
                    <a:schemeClr val="bg1"/>
                  </a:solidFill>
                  <a:latin typeface="Verdana" pitchFamily="34" charset="0"/>
                  <a:ea typeface="SimSun" pitchFamily="2" charset="-122"/>
                </a:rPr>
                <a:t>PPAP manages change and ensures product conformance!</a:t>
              </a:r>
            </a:p>
          </p:txBody>
        </p:sp>
      </p:grpSp>
    </p:spTree>
    <p:extLst>
      <p:ext uri="{BB962C8B-B14F-4D97-AF65-F5344CB8AC3E}">
        <p14:creationId xmlns:p14="http://schemas.microsoft.com/office/powerpoint/2010/main" val="2730128042"/>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Gauge R&amp;R</a:t>
            </a:r>
          </a:p>
          <a:p>
            <a:pPr>
              <a:lnSpc>
                <a:spcPct val="85000"/>
              </a:lnSpc>
              <a:spcAft>
                <a:spcPts val="1200"/>
              </a:spcAft>
              <a:buClr>
                <a:srgbClr val="A50021"/>
              </a:buClr>
              <a:buFont typeface="Arial" panose="020B0604020202020204" pitchFamily="34" charset="0"/>
              <a:buChar char="•"/>
            </a:pPr>
            <a:r>
              <a:rPr lang="en-US" altLang="zh-CN" sz="2000" kern="1600" dirty="0">
                <a:effectLst/>
                <a:latin typeface="Tahoma" panose="020B0604030504040204" pitchFamily="34" charset="0"/>
                <a:ea typeface="宋体" panose="02010600030101010101" pitchFamily="2" charset="-122"/>
              </a:rPr>
              <a:t>To be executed on all critical process control features (to control identified product critical characteristics) identified on engineering documentation, including continued use of data for process characterization.</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Jabil’s format, or equivalent format if accepted by Jabil.</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4" name="图片 3">
            <a:extLst>
              <a:ext uri="{FF2B5EF4-FFF2-40B4-BE49-F238E27FC236}">
                <a16:creationId xmlns:a16="http://schemas.microsoft.com/office/drawing/2014/main" id="{FA6DF0E1-7F6F-4991-A6D2-224D8A0731B4}"/>
              </a:ext>
            </a:extLst>
          </p:cNvPr>
          <p:cNvPicPr>
            <a:picLocks noChangeAspect="1"/>
          </p:cNvPicPr>
          <p:nvPr/>
        </p:nvPicPr>
        <p:blipFill>
          <a:blip r:embed="rId3"/>
          <a:stretch>
            <a:fillRect/>
          </a:stretch>
        </p:blipFill>
        <p:spPr>
          <a:xfrm>
            <a:off x="457200" y="3003422"/>
            <a:ext cx="8077615" cy="2482978"/>
          </a:xfrm>
          <a:prstGeom prst="rect">
            <a:avLst/>
          </a:prstGeom>
        </p:spPr>
      </p:pic>
    </p:spTree>
    <p:extLst>
      <p:ext uri="{BB962C8B-B14F-4D97-AF65-F5344CB8AC3E}">
        <p14:creationId xmlns:p14="http://schemas.microsoft.com/office/powerpoint/2010/main" val="3258976882"/>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Gauge R&amp;R</a:t>
            </a:r>
          </a:p>
          <a:p>
            <a:pPr eaLnBrk="1" hangingPunct="1">
              <a:lnSpc>
                <a:spcPct val="85000"/>
              </a:lnSpc>
              <a:spcAft>
                <a:spcPts val="1200"/>
              </a:spcAft>
              <a:buClr>
                <a:srgbClr val="A50021"/>
              </a:buClr>
              <a:buFont typeface="Arial" panose="020B0604020202020204" pitchFamily="34" charset="0"/>
              <a:buChar char="•"/>
            </a:pPr>
            <a:r>
              <a:rPr lang="en-US" altLang="zh-CN" sz="2000" kern="1600" dirty="0">
                <a:latin typeface="Tahoma" panose="020B0604030504040204" pitchFamily="34" charset="0"/>
                <a:ea typeface="宋体" panose="02010600030101010101" pitchFamily="2" charset="-122"/>
              </a:rPr>
              <a:t>Gage R&amp;R is the combined estimate of measurement system Repeatability and Reproducibility.</a:t>
            </a:r>
          </a:p>
          <a:p>
            <a:pPr>
              <a:lnSpc>
                <a:spcPct val="85000"/>
              </a:lnSpc>
              <a:spcAft>
                <a:spcPts val="1200"/>
              </a:spcAft>
              <a:buClr>
                <a:srgbClr val="A50021"/>
              </a:buClr>
              <a:buFont typeface="Arial" panose="020B0604020202020204" pitchFamily="34" charset="0"/>
              <a:buChar char="•"/>
            </a:pPr>
            <a:r>
              <a:rPr lang="en-US" altLang="zh-CN" sz="2000" kern="1600" dirty="0">
                <a:latin typeface="Tahoma" panose="020B0604030504040204" pitchFamily="34" charset="0"/>
                <a:ea typeface="宋体" panose="02010600030101010101" pitchFamily="2" charset="-122"/>
              </a:rPr>
              <a:t>Typically, a 3-person study is performed</a:t>
            </a:r>
          </a:p>
          <a:p>
            <a:pPr lvl="1" eaLnBrk="1" hangingPunct="1">
              <a:spcBef>
                <a:spcPts val="600"/>
              </a:spcBef>
              <a:spcAft>
                <a:spcPts val="600"/>
              </a:spcAft>
              <a:buClr>
                <a:srgbClr val="A50021"/>
              </a:buClr>
              <a:buFont typeface="Wingdings" pitchFamily="2" charset="2"/>
              <a:buChar char="Ø"/>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Each person randomly measures 10 marked parts per trial</a:t>
            </a:r>
          </a:p>
          <a:p>
            <a:pPr lvl="1">
              <a:spcBef>
                <a:spcPts val="600"/>
              </a:spcBef>
              <a:spcAft>
                <a:spcPts val="600"/>
              </a:spcAft>
              <a:buClr>
                <a:srgbClr val="A50021"/>
              </a:buClr>
              <a:buFont typeface="Wingdings" pitchFamily="2" charset="2"/>
              <a:buChar char="Ø"/>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Each person can perform up to 3 trials</a:t>
            </a:r>
          </a:p>
          <a:p>
            <a:pPr eaLnBrk="1" hangingPunct="1">
              <a:lnSpc>
                <a:spcPct val="85000"/>
              </a:lnSpc>
              <a:spcAft>
                <a:spcPts val="1200"/>
              </a:spcAft>
              <a:buClr>
                <a:srgbClr val="A50021"/>
              </a:buClr>
              <a:buFont typeface="Arial" panose="020B0604020202020204" pitchFamily="34" charset="0"/>
              <a:buChar char="•"/>
            </a:pPr>
            <a:r>
              <a:rPr lang="en-US" altLang="zh-CN" sz="2000" kern="1600" dirty="0">
                <a:latin typeface="Tahoma" panose="020B0604030504040204" pitchFamily="34" charset="0"/>
                <a:ea typeface="宋体" panose="02010600030101010101" pitchFamily="2" charset="-122"/>
              </a:rPr>
              <a:t>There are 3 key indicators</a:t>
            </a:r>
          </a:p>
          <a:p>
            <a:pPr lvl="1" eaLnBrk="1" hangingPunct="1">
              <a:spcBef>
                <a:spcPts val="600"/>
              </a:spcBef>
              <a:spcAft>
                <a:spcPts val="600"/>
              </a:spcAft>
              <a:buClr>
                <a:srgbClr val="A50021"/>
              </a:buClr>
              <a:buFont typeface="Wingdings" pitchFamily="2" charset="2"/>
              <a:buChar char="Ø"/>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EV or Equipment Variation</a:t>
            </a:r>
          </a:p>
          <a:p>
            <a:pPr lvl="1" eaLnBrk="1" hangingPunct="1">
              <a:spcBef>
                <a:spcPts val="600"/>
              </a:spcBef>
              <a:spcAft>
                <a:spcPts val="600"/>
              </a:spcAft>
              <a:buClr>
                <a:srgbClr val="A50021"/>
              </a:buClr>
              <a:buFont typeface="Wingdings" pitchFamily="2" charset="2"/>
              <a:buChar char="Ø"/>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AV or Appraiser Variation</a:t>
            </a:r>
          </a:p>
          <a:p>
            <a:pPr lvl="1" eaLnBrk="1" hangingPunct="1">
              <a:spcBef>
                <a:spcPts val="600"/>
              </a:spcBef>
              <a:spcAft>
                <a:spcPts val="600"/>
              </a:spcAft>
              <a:buClr>
                <a:srgbClr val="A50021"/>
              </a:buClr>
              <a:buFont typeface="Wingdings" pitchFamily="2" charset="2"/>
              <a:buChar char="Ø"/>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Overall % GRR</a:t>
            </a:r>
          </a:p>
          <a:p>
            <a:pPr lvl="1" eaLnBrk="1" hangingPunct="1">
              <a:spcBef>
                <a:spcPts val="600"/>
              </a:spcBef>
              <a:spcAft>
                <a:spcPts val="600"/>
              </a:spcAft>
              <a:buClr>
                <a:srgbClr val="A50021"/>
              </a:buClr>
              <a:buFont typeface="Wingdings" pitchFamily="2" charset="2"/>
              <a:buChar char="Ø"/>
            </a:pP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Number of Distinct Categories (NDC)</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224434779"/>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body" idx="1"/>
          </p:nvPr>
        </p:nvSpPr>
        <p:spPr>
          <a:xfrm>
            <a:off x="228600" y="1952625"/>
            <a:ext cx="8429625" cy="4448175"/>
          </a:xfrm>
          <a:noFill/>
        </p:spPr>
        <p:txBody>
          <a:bodyPr lIns="90488" tIns="44450" rIns="90488" bIns="44450"/>
          <a:lstStyle/>
          <a:p>
            <a:pPr marL="457200" indent="-457200" eaLnBrk="1" hangingPunct="1">
              <a:lnSpc>
                <a:spcPct val="100000"/>
              </a:lnSpc>
              <a:spcBef>
                <a:spcPts val="600"/>
              </a:spcBef>
              <a:spcAft>
                <a:spcPts val="600"/>
              </a:spcAft>
              <a:buClr>
                <a:srgbClr val="A50021"/>
              </a:buClr>
              <a:buFont typeface="Monotype Sorts" pitchFamily="2" charset="2"/>
              <a:buAutoNum type="arabicPeriod"/>
            </a:pPr>
            <a:r>
              <a:rPr lang="en-US" altLang="zh-CN" sz="1600" b="1" dirty="0">
                <a:ea typeface="SimSun" pitchFamily="2" charset="-122"/>
              </a:rPr>
              <a:t>Select </a:t>
            </a:r>
            <a:r>
              <a:rPr lang="en-US" altLang="zh-CN" sz="1600" b="1" dirty="0">
                <a:solidFill>
                  <a:schemeClr val="tx1"/>
                </a:solidFill>
                <a:ea typeface="SimSun" pitchFamily="2" charset="-122"/>
              </a:rPr>
              <a:t>10 </a:t>
            </a:r>
            <a:r>
              <a:rPr lang="en-US" altLang="zh-CN" sz="1600" b="1" dirty="0">
                <a:ea typeface="SimSun" pitchFamily="2" charset="-122"/>
              </a:rPr>
              <a:t>items that represent the full range of long-term process variation.</a:t>
            </a:r>
          </a:p>
          <a:p>
            <a:pPr marL="457200" indent="-457200" eaLnBrk="1" hangingPunct="1">
              <a:lnSpc>
                <a:spcPct val="100000"/>
              </a:lnSpc>
              <a:spcBef>
                <a:spcPts val="600"/>
              </a:spcBef>
              <a:spcAft>
                <a:spcPts val="600"/>
              </a:spcAft>
              <a:buClr>
                <a:srgbClr val="A50021"/>
              </a:buClr>
              <a:buFont typeface="Monotype Sorts" pitchFamily="2" charset="2"/>
              <a:buAutoNum type="arabicPeriod"/>
            </a:pPr>
            <a:r>
              <a:rPr lang="en-US" altLang="zh-CN" sz="1600" b="1" dirty="0">
                <a:ea typeface="SimSun" pitchFamily="2" charset="-122"/>
              </a:rPr>
              <a:t>Identify the appraisers.</a:t>
            </a:r>
          </a:p>
          <a:p>
            <a:pPr marL="457200" indent="-457200" eaLnBrk="1" hangingPunct="1">
              <a:lnSpc>
                <a:spcPct val="100000"/>
              </a:lnSpc>
              <a:spcBef>
                <a:spcPts val="600"/>
              </a:spcBef>
              <a:spcAft>
                <a:spcPts val="600"/>
              </a:spcAft>
              <a:buClr>
                <a:srgbClr val="A50021"/>
              </a:buClr>
              <a:buFont typeface="Monotype Sorts" pitchFamily="2" charset="2"/>
              <a:buAutoNum type="arabicPeriod"/>
            </a:pPr>
            <a:r>
              <a:rPr lang="en-US" altLang="zh-CN" sz="1600" b="1" dirty="0">
                <a:ea typeface="SimSun" pitchFamily="2" charset="-122"/>
              </a:rPr>
              <a:t>If appropriate, calibrate the gage or verify that the last calibration date is valid.</a:t>
            </a:r>
          </a:p>
          <a:p>
            <a:pPr marL="457200" indent="-457200">
              <a:spcBef>
                <a:spcPts val="600"/>
              </a:spcBef>
              <a:spcAft>
                <a:spcPts val="600"/>
              </a:spcAft>
              <a:buClr>
                <a:srgbClr val="A50021"/>
              </a:buClr>
              <a:buFont typeface="Monotype Sorts" pitchFamily="2" charset="2"/>
              <a:buAutoNum type="arabicPeriod"/>
            </a:pPr>
            <a:r>
              <a:rPr lang="en-US" altLang="zh-CN" sz="1600" b="1" dirty="0">
                <a:ea typeface="SimSun" pitchFamily="2" charset="-122"/>
              </a:rPr>
              <a:t>Open the Gage R&amp;R worksheet in the JPPAP template to record data. </a:t>
            </a:r>
          </a:p>
          <a:p>
            <a:pPr marL="457200" indent="-457200" eaLnBrk="1" hangingPunct="1">
              <a:lnSpc>
                <a:spcPct val="100000"/>
              </a:lnSpc>
              <a:spcBef>
                <a:spcPts val="600"/>
              </a:spcBef>
              <a:spcAft>
                <a:spcPts val="600"/>
              </a:spcAft>
              <a:buClr>
                <a:srgbClr val="A50021"/>
              </a:buClr>
              <a:buFont typeface="Monotype Sorts" pitchFamily="2" charset="2"/>
              <a:buAutoNum type="arabicPeriod"/>
            </a:pPr>
            <a:r>
              <a:rPr lang="en-US" altLang="zh-CN" sz="1600" b="1" dirty="0">
                <a:ea typeface="SimSun" pitchFamily="2" charset="-122"/>
              </a:rPr>
              <a:t>Ask </a:t>
            </a:r>
            <a:r>
              <a:rPr lang="en-US" altLang="zh-CN" sz="1600" b="1" u="sng" dirty="0">
                <a:ea typeface="SimSun" pitchFamily="2" charset="-122"/>
              </a:rPr>
              <a:t>each</a:t>
            </a:r>
            <a:r>
              <a:rPr lang="en-US" altLang="zh-CN" sz="1600" b="1" dirty="0">
                <a:ea typeface="SimSun" pitchFamily="2" charset="-122"/>
              </a:rPr>
              <a:t> appraiser to assess </a:t>
            </a:r>
            <a:r>
              <a:rPr lang="en-US" altLang="zh-CN" sz="1600" b="1" u="sng" dirty="0">
                <a:ea typeface="SimSun" pitchFamily="2" charset="-122"/>
              </a:rPr>
              <a:t>each</a:t>
            </a:r>
            <a:r>
              <a:rPr lang="en-US" altLang="zh-CN" sz="1600" b="1" dirty="0">
                <a:ea typeface="SimSun" pitchFamily="2" charset="-122"/>
              </a:rPr>
              <a:t> part 3 times (trials – first in order, second in reverse order, third random).</a:t>
            </a:r>
          </a:p>
          <a:p>
            <a:pPr marL="457200" indent="-457200" eaLnBrk="1" hangingPunct="1">
              <a:lnSpc>
                <a:spcPct val="100000"/>
              </a:lnSpc>
              <a:spcBef>
                <a:spcPts val="600"/>
              </a:spcBef>
              <a:spcAft>
                <a:spcPts val="600"/>
              </a:spcAft>
              <a:buClr>
                <a:srgbClr val="A50021"/>
              </a:buClr>
              <a:buFont typeface="Monotype Sorts" pitchFamily="2" charset="2"/>
              <a:buAutoNum type="arabicPeriod"/>
            </a:pPr>
            <a:r>
              <a:rPr lang="en-US" altLang="zh-CN" sz="1600" b="1" dirty="0">
                <a:ea typeface="SimSun" pitchFamily="2" charset="-122"/>
              </a:rPr>
              <a:t>Input data into the Gage R&amp;R worksheet.</a:t>
            </a:r>
          </a:p>
          <a:p>
            <a:pPr marL="457200" indent="-457200" eaLnBrk="1" hangingPunct="1">
              <a:lnSpc>
                <a:spcPct val="100000"/>
              </a:lnSpc>
              <a:spcBef>
                <a:spcPts val="600"/>
              </a:spcBef>
              <a:spcAft>
                <a:spcPts val="600"/>
              </a:spcAft>
              <a:buClr>
                <a:srgbClr val="A50021"/>
              </a:buClr>
              <a:buFont typeface="Monotype Sorts" pitchFamily="2" charset="2"/>
              <a:buAutoNum type="arabicPeriod"/>
            </a:pPr>
            <a:r>
              <a:rPr lang="en-US" altLang="zh-CN" sz="1600" b="1" dirty="0">
                <a:ea typeface="SimSun" pitchFamily="2" charset="-122"/>
              </a:rPr>
              <a:t>Enter the number of operators, trials, samples and specification limits</a:t>
            </a:r>
          </a:p>
          <a:p>
            <a:pPr marL="457200" indent="-457200" eaLnBrk="1" hangingPunct="1">
              <a:lnSpc>
                <a:spcPct val="100000"/>
              </a:lnSpc>
              <a:spcBef>
                <a:spcPts val="600"/>
              </a:spcBef>
              <a:spcAft>
                <a:spcPts val="600"/>
              </a:spcAft>
              <a:buClr>
                <a:srgbClr val="A50021"/>
              </a:buClr>
              <a:buFont typeface="Monotype Sorts" pitchFamily="2" charset="2"/>
              <a:buAutoNum type="arabicPeriod"/>
            </a:pPr>
            <a:r>
              <a:rPr lang="en-US" altLang="zh-CN" sz="1600" b="1" dirty="0">
                <a:ea typeface="SimSun" pitchFamily="2" charset="-122"/>
              </a:rPr>
              <a:t>Analyze data in the Gage R&amp;R worksheet.</a:t>
            </a:r>
          </a:p>
          <a:p>
            <a:pPr marL="457200" indent="-457200" eaLnBrk="1" hangingPunct="1">
              <a:lnSpc>
                <a:spcPct val="100000"/>
              </a:lnSpc>
              <a:spcBef>
                <a:spcPts val="600"/>
              </a:spcBef>
              <a:spcAft>
                <a:spcPts val="600"/>
              </a:spcAft>
              <a:buClr>
                <a:srgbClr val="A50021"/>
              </a:buClr>
              <a:buFont typeface="Monotype Sorts" pitchFamily="2" charset="2"/>
              <a:buAutoNum type="arabicPeriod"/>
            </a:pPr>
            <a:r>
              <a:rPr lang="en-US" altLang="zh-CN" sz="1600" b="1" dirty="0">
                <a:ea typeface="SimSun" pitchFamily="2" charset="-122"/>
              </a:rPr>
              <a:t>Assess MSA trust level.</a:t>
            </a:r>
          </a:p>
          <a:p>
            <a:pPr marL="457200" indent="-457200" eaLnBrk="1" hangingPunct="1">
              <a:lnSpc>
                <a:spcPct val="100000"/>
              </a:lnSpc>
              <a:spcBef>
                <a:spcPts val="600"/>
              </a:spcBef>
              <a:spcAft>
                <a:spcPts val="600"/>
              </a:spcAft>
              <a:buClr>
                <a:srgbClr val="A50021"/>
              </a:buClr>
              <a:buFont typeface="Monotype Sorts" pitchFamily="2" charset="2"/>
              <a:buAutoNum type="arabicPeriod"/>
            </a:pPr>
            <a:r>
              <a:rPr lang="en-US" altLang="zh-CN" sz="1600" b="1" dirty="0">
                <a:ea typeface="SimSun" pitchFamily="2" charset="-122"/>
              </a:rPr>
              <a:t>Take actions for improvement if necessary.</a:t>
            </a:r>
          </a:p>
          <a:p>
            <a:pPr marL="457200" indent="-457200" algn="ctr" eaLnBrk="1" hangingPunct="1">
              <a:lnSpc>
                <a:spcPct val="75000"/>
              </a:lnSpc>
              <a:buClr>
                <a:srgbClr val="A50021"/>
              </a:buClr>
              <a:buFont typeface="Verdana" pitchFamily="34" charset="0"/>
              <a:buAutoNum type="arabicPeriod"/>
            </a:pPr>
            <a:endParaRPr lang="en-US" altLang="zh-CN" sz="1600" b="1" dirty="0">
              <a:ea typeface="SimSun" pitchFamily="2" charset="-122"/>
            </a:endParaRPr>
          </a:p>
        </p:txBody>
      </p:sp>
      <p:grpSp>
        <p:nvGrpSpPr>
          <p:cNvPr id="2" name="Group 4"/>
          <p:cNvGrpSpPr>
            <a:grpSpLocks/>
          </p:cNvGrpSpPr>
          <p:nvPr/>
        </p:nvGrpSpPr>
        <p:grpSpPr bwMode="auto">
          <a:xfrm>
            <a:off x="184150" y="1068388"/>
            <a:ext cx="996950" cy="731837"/>
            <a:chOff x="143" y="1216"/>
            <a:chExt cx="628" cy="461"/>
          </a:xfrm>
        </p:grpSpPr>
        <p:sp>
          <p:nvSpPr>
            <p:cNvPr id="543749" name="AutoShape 5"/>
            <p:cNvSpPr>
              <a:spLocks noChangeArrowheads="1"/>
            </p:cNvSpPr>
            <p:nvPr/>
          </p:nvSpPr>
          <p:spPr bwMode="gray">
            <a:xfrm>
              <a:off x="143" y="1216"/>
              <a:ext cx="628" cy="461"/>
            </a:xfrm>
            <a:prstGeom prst="chevron">
              <a:avLst>
                <a:gd name="adj" fmla="val 26980"/>
              </a:avLst>
            </a:prstGeom>
            <a:gradFill rotWithShape="1">
              <a:gsLst>
                <a:gs pos="0">
                  <a:schemeClr val="accent1"/>
                </a:gs>
                <a:gs pos="100000">
                  <a:schemeClr val="accent1">
                    <a:gamma/>
                    <a:tint val="39216"/>
                    <a:invGamma/>
                  </a:scheme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18" name="Text Box 6"/>
            <p:cNvSpPr txBox="1">
              <a:spLocks noChangeArrowheads="1"/>
            </p:cNvSpPr>
            <p:nvPr/>
          </p:nvSpPr>
          <p:spPr bwMode="auto">
            <a:xfrm>
              <a:off x="239" y="1357"/>
              <a:ext cx="517" cy="192"/>
            </a:xfrm>
            <a:prstGeom prst="rect">
              <a:avLst/>
            </a:prstGeom>
            <a:noFill/>
            <a:ln w="25400">
              <a:noFill/>
              <a:miter lim="800000"/>
              <a:headEnd/>
              <a:tailEnd/>
            </a:ln>
          </p:spPr>
          <p:txBody>
            <a:bodyPr wrap="none">
              <a:spAutoFit/>
            </a:bodyPr>
            <a:lstStyle/>
            <a:p>
              <a:pPr algn="ctr" eaLnBrk="0" hangingPunct="0"/>
              <a:r>
                <a:rPr lang="en-US" altLang="zh-CN" sz="1400" b="1" dirty="0">
                  <a:latin typeface="Verdana" pitchFamily="34" charset="0"/>
                  <a:ea typeface="SimSun" pitchFamily="2" charset="-122"/>
                </a:rPr>
                <a:t>Step 1</a:t>
              </a:r>
            </a:p>
          </p:txBody>
        </p:sp>
      </p:grpSp>
      <p:grpSp>
        <p:nvGrpSpPr>
          <p:cNvPr id="3" name="Group 7"/>
          <p:cNvGrpSpPr>
            <a:grpSpLocks/>
          </p:cNvGrpSpPr>
          <p:nvPr/>
        </p:nvGrpSpPr>
        <p:grpSpPr bwMode="auto">
          <a:xfrm>
            <a:off x="1909763" y="1082675"/>
            <a:ext cx="996950" cy="731838"/>
            <a:chOff x="1301" y="1152"/>
            <a:chExt cx="715" cy="525"/>
          </a:xfrm>
        </p:grpSpPr>
        <p:sp>
          <p:nvSpPr>
            <p:cNvPr id="543752" name="AutoShape 8"/>
            <p:cNvSpPr>
              <a:spLocks noChangeArrowheads="1"/>
            </p:cNvSpPr>
            <p:nvPr/>
          </p:nvSpPr>
          <p:spPr bwMode="gray">
            <a:xfrm>
              <a:off x="1301" y="1152"/>
              <a:ext cx="715" cy="525"/>
            </a:xfrm>
            <a:prstGeom prst="chevron">
              <a:avLst>
                <a:gd name="adj" fmla="val 26973"/>
              </a:avLst>
            </a:prstGeom>
            <a:gradFill rotWithShape="1">
              <a:gsLst>
                <a:gs pos="0">
                  <a:schemeClr val="hlink"/>
                </a:gs>
                <a:gs pos="100000">
                  <a:schemeClr val="hlink">
                    <a:gamma/>
                    <a:tint val="69804"/>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hlink"/>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16" name="Text Box 9"/>
            <p:cNvSpPr txBox="1">
              <a:spLocks noChangeArrowheads="1"/>
            </p:cNvSpPr>
            <p:nvPr/>
          </p:nvSpPr>
          <p:spPr bwMode="auto">
            <a:xfrm>
              <a:off x="1386" y="1314"/>
              <a:ext cx="589" cy="218"/>
            </a:xfrm>
            <a:prstGeom prst="rect">
              <a:avLst/>
            </a:prstGeom>
            <a:noFill/>
            <a:ln w="25400">
              <a:noFill/>
              <a:miter lim="800000"/>
              <a:headEnd/>
              <a:tailEnd/>
            </a:ln>
          </p:spPr>
          <p:txBody>
            <a:bodyPr wrap="none">
              <a:spAutoFit/>
            </a:bodyPr>
            <a:lstStyle/>
            <a:p>
              <a:pPr algn="ctr" eaLnBrk="0" hangingPunct="0"/>
              <a:r>
                <a:rPr lang="en-US" altLang="zh-CN" sz="1400" b="1">
                  <a:latin typeface="Verdana" pitchFamily="34" charset="0"/>
                  <a:ea typeface="SimSun" pitchFamily="2" charset="-122"/>
                </a:rPr>
                <a:t>Step 3</a:t>
              </a:r>
            </a:p>
          </p:txBody>
        </p:sp>
      </p:grpSp>
      <p:grpSp>
        <p:nvGrpSpPr>
          <p:cNvPr id="4" name="Group 10"/>
          <p:cNvGrpSpPr>
            <a:grpSpLocks/>
          </p:cNvGrpSpPr>
          <p:nvPr/>
        </p:nvGrpSpPr>
        <p:grpSpPr bwMode="auto">
          <a:xfrm>
            <a:off x="2773363" y="1081088"/>
            <a:ext cx="1006475" cy="731837"/>
            <a:chOff x="1925" y="1152"/>
            <a:chExt cx="722" cy="525"/>
          </a:xfrm>
        </p:grpSpPr>
        <p:sp>
          <p:nvSpPr>
            <p:cNvPr id="543755" name="AutoShape 11"/>
            <p:cNvSpPr>
              <a:spLocks noChangeArrowheads="1"/>
            </p:cNvSpPr>
            <p:nvPr/>
          </p:nvSpPr>
          <p:spPr bwMode="gray">
            <a:xfrm>
              <a:off x="1925" y="1152"/>
              <a:ext cx="715" cy="525"/>
            </a:xfrm>
            <a:prstGeom prst="chevron">
              <a:avLst>
                <a:gd name="adj" fmla="val 26973"/>
              </a:avLst>
            </a:prstGeom>
            <a:gradFill rotWithShape="1">
              <a:gsLst>
                <a:gs pos="0">
                  <a:schemeClr val="folHlink"/>
                </a:gs>
                <a:gs pos="100000">
                  <a:schemeClr val="folHlink">
                    <a:gamma/>
                    <a:tint val="69804"/>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14" name="Text Box 12"/>
            <p:cNvSpPr txBox="1">
              <a:spLocks noChangeArrowheads="1"/>
            </p:cNvSpPr>
            <p:nvPr/>
          </p:nvSpPr>
          <p:spPr bwMode="auto">
            <a:xfrm>
              <a:off x="2058" y="1314"/>
              <a:ext cx="589" cy="218"/>
            </a:xfrm>
            <a:prstGeom prst="rect">
              <a:avLst/>
            </a:prstGeom>
            <a:noFill/>
            <a:ln w="25400">
              <a:noFill/>
              <a:miter lim="800000"/>
              <a:headEnd/>
              <a:tailEnd/>
            </a:ln>
          </p:spPr>
          <p:txBody>
            <a:bodyPr wrap="none">
              <a:spAutoFit/>
            </a:bodyPr>
            <a:lstStyle/>
            <a:p>
              <a:pPr algn="ctr" eaLnBrk="0" hangingPunct="0"/>
              <a:r>
                <a:rPr lang="en-US" altLang="zh-CN" sz="1400" b="1">
                  <a:solidFill>
                    <a:schemeClr val="bg1"/>
                  </a:solidFill>
                  <a:latin typeface="Verdana" pitchFamily="34" charset="0"/>
                  <a:ea typeface="SimSun" pitchFamily="2" charset="-122"/>
                </a:rPr>
                <a:t>Step 4</a:t>
              </a:r>
            </a:p>
          </p:txBody>
        </p:sp>
      </p:grpSp>
      <p:grpSp>
        <p:nvGrpSpPr>
          <p:cNvPr id="5" name="Group 13"/>
          <p:cNvGrpSpPr>
            <a:grpSpLocks/>
          </p:cNvGrpSpPr>
          <p:nvPr/>
        </p:nvGrpSpPr>
        <p:grpSpPr bwMode="auto">
          <a:xfrm>
            <a:off x="3644900" y="1084263"/>
            <a:ext cx="1004888" cy="731837"/>
            <a:chOff x="2549" y="1152"/>
            <a:chExt cx="721" cy="525"/>
          </a:xfrm>
        </p:grpSpPr>
        <p:sp>
          <p:nvSpPr>
            <p:cNvPr id="93211" name="AutoShape 14"/>
            <p:cNvSpPr>
              <a:spLocks noChangeArrowheads="1"/>
            </p:cNvSpPr>
            <p:nvPr/>
          </p:nvSpPr>
          <p:spPr bwMode="gray">
            <a:xfrm>
              <a:off x="2549" y="1152"/>
              <a:ext cx="715" cy="525"/>
            </a:xfrm>
            <a:prstGeom prst="chevron">
              <a:avLst>
                <a:gd name="adj" fmla="val 26973"/>
              </a:avLst>
            </a:prstGeom>
            <a:gradFill rotWithShape="1">
              <a:gsLst>
                <a:gs pos="0">
                  <a:srgbClr val="002163"/>
                </a:gs>
                <a:gs pos="100000">
                  <a:srgbClr val="5D72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2163"/>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12" name="Text Box 15"/>
            <p:cNvSpPr txBox="1">
              <a:spLocks noChangeArrowheads="1"/>
            </p:cNvSpPr>
            <p:nvPr/>
          </p:nvSpPr>
          <p:spPr bwMode="auto">
            <a:xfrm>
              <a:off x="2681" y="1314"/>
              <a:ext cx="589" cy="218"/>
            </a:xfrm>
            <a:prstGeom prst="rect">
              <a:avLst/>
            </a:prstGeom>
            <a:noFill/>
            <a:ln w="25400">
              <a:noFill/>
              <a:miter lim="800000"/>
              <a:headEnd/>
              <a:tailEnd/>
            </a:ln>
          </p:spPr>
          <p:txBody>
            <a:bodyPr wrap="none">
              <a:spAutoFit/>
            </a:bodyPr>
            <a:lstStyle/>
            <a:p>
              <a:pPr algn="ctr" eaLnBrk="0" hangingPunct="0"/>
              <a:r>
                <a:rPr lang="en-US" altLang="zh-CN" sz="1400" b="1">
                  <a:solidFill>
                    <a:schemeClr val="bg1"/>
                  </a:solidFill>
                  <a:latin typeface="Verdana" pitchFamily="34" charset="0"/>
                  <a:ea typeface="SimSun" pitchFamily="2" charset="-122"/>
                </a:rPr>
                <a:t>Step 5</a:t>
              </a:r>
            </a:p>
          </p:txBody>
        </p:sp>
      </p:grpSp>
      <p:grpSp>
        <p:nvGrpSpPr>
          <p:cNvPr id="6" name="Group 16"/>
          <p:cNvGrpSpPr>
            <a:grpSpLocks/>
          </p:cNvGrpSpPr>
          <p:nvPr/>
        </p:nvGrpSpPr>
        <p:grpSpPr bwMode="auto">
          <a:xfrm>
            <a:off x="4516438" y="1082675"/>
            <a:ext cx="1006475" cy="731838"/>
            <a:chOff x="3173" y="1152"/>
            <a:chExt cx="722" cy="525"/>
          </a:xfrm>
        </p:grpSpPr>
        <p:sp>
          <p:nvSpPr>
            <p:cNvPr id="93209" name="AutoShape 17"/>
            <p:cNvSpPr>
              <a:spLocks noChangeArrowheads="1"/>
            </p:cNvSpPr>
            <p:nvPr/>
          </p:nvSpPr>
          <p:spPr bwMode="gray">
            <a:xfrm>
              <a:off x="3173" y="1152"/>
              <a:ext cx="715" cy="525"/>
            </a:xfrm>
            <a:prstGeom prst="chevron">
              <a:avLst>
                <a:gd name="adj" fmla="val 26973"/>
              </a:avLst>
            </a:prstGeom>
            <a:gradFill rotWithShape="1">
              <a:gsLst>
                <a:gs pos="0">
                  <a:srgbClr val="424263"/>
                </a:gs>
                <a:gs pos="100000">
                  <a:srgbClr val="8787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424263"/>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10" name="Text Box 18"/>
            <p:cNvSpPr txBox="1">
              <a:spLocks noChangeArrowheads="1"/>
            </p:cNvSpPr>
            <p:nvPr/>
          </p:nvSpPr>
          <p:spPr bwMode="auto">
            <a:xfrm>
              <a:off x="3306" y="1314"/>
              <a:ext cx="589" cy="218"/>
            </a:xfrm>
            <a:prstGeom prst="rect">
              <a:avLst/>
            </a:prstGeom>
            <a:noFill/>
            <a:ln w="25400">
              <a:noFill/>
              <a:miter lim="800000"/>
              <a:headEnd/>
              <a:tailEnd/>
            </a:ln>
          </p:spPr>
          <p:txBody>
            <a:bodyPr wrap="none">
              <a:spAutoFit/>
            </a:bodyPr>
            <a:lstStyle/>
            <a:p>
              <a:pPr algn="ctr" eaLnBrk="0" hangingPunct="0"/>
              <a:r>
                <a:rPr lang="en-US" altLang="zh-CN" sz="1400" b="1" dirty="0">
                  <a:solidFill>
                    <a:schemeClr val="bg1"/>
                  </a:solidFill>
                  <a:latin typeface="Verdana" pitchFamily="34" charset="0"/>
                  <a:ea typeface="SimSun" pitchFamily="2" charset="-122"/>
                </a:rPr>
                <a:t>Step 6</a:t>
              </a:r>
            </a:p>
          </p:txBody>
        </p:sp>
      </p:grpSp>
      <p:grpSp>
        <p:nvGrpSpPr>
          <p:cNvPr id="7" name="Group 19"/>
          <p:cNvGrpSpPr>
            <a:grpSpLocks/>
          </p:cNvGrpSpPr>
          <p:nvPr/>
        </p:nvGrpSpPr>
        <p:grpSpPr bwMode="auto">
          <a:xfrm>
            <a:off x="5387975" y="1082675"/>
            <a:ext cx="1004888" cy="731838"/>
            <a:chOff x="3797" y="1152"/>
            <a:chExt cx="721" cy="525"/>
          </a:xfrm>
        </p:grpSpPr>
        <p:sp>
          <p:nvSpPr>
            <p:cNvPr id="543764" name="AutoShape 20"/>
            <p:cNvSpPr>
              <a:spLocks noChangeArrowheads="1"/>
            </p:cNvSpPr>
            <p:nvPr/>
          </p:nvSpPr>
          <p:spPr bwMode="gray">
            <a:xfrm>
              <a:off x="3797" y="1152"/>
              <a:ext cx="715" cy="525"/>
            </a:xfrm>
            <a:prstGeom prst="chevron">
              <a:avLst>
                <a:gd name="adj" fmla="val 26973"/>
              </a:avLst>
            </a:prstGeom>
            <a:gradFill rotWithShape="1">
              <a:gsLst>
                <a:gs pos="0">
                  <a:schemeClr val="bg2"/>
                </a:gs>
                <a:gs pos="100000">
                  <a:schemeClr val="bg2">
                    <a:gamma/>
                    <a:tint val="72941"/>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bg2"/>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08" name="Text Box 21"/>
            <p:cNvSpPr txBox="1">
              <a:spLocks noChangeArrowheads="1"/>
            </p:cNvSpPr>
            <p:nvPr/>
          </p:nvSpPr>
          <p:spPr bwMode="auto">
            <a:xfrm>
              <a:off x="3929" y="1314"/>
              <a:ext cx="589" cy="218"/>
            </a:xfrm>
            <a:prstGeom prst="rect">
              <a:avLst/>
            </a:prstGeom>
            <a:noFill/>
            <a:ln w="25400">
              <a:noFill/>
              <a:miter lim="800000"/>
              <a:headEnd/>
              <a:tailEnd/>
            </a:ln>
          </p:spPr>
          <p:txBody>
            <a:bodyPr wrap="none">
              <a:spAutoFit/>
            </a:bodyPr>
            <a:lstStyle/>
            <a:p>
              <a:pPr algn="ctr" eaLnBrk="0" hangingPunct="0"/>
              <a:r>
                <a:rPr lang="en-US" altLang="zh-CN" sz="1400" b="1" dirty="0">
                  <a:solidFill>
                    <a:schemeClr val="bg1"/>
                  </a:solidFill>
                  <a:latin typeface="Verdana" pitchFamily="34" charset="0"/>
                  <a:ea typeface="SimSun" pitchFamily="2" charset="-122"/>
                </a:rPr>
                <a:t>Step 7</a:t>
              </a:r>
            </a:p>
          </p:txBody>
        </p:sp>
      </p:grpSp>
      <p:grpSp>
        <p:nvGrpSpPr>
          <p:cNvPr id="8" name="Group 22"/>
          <p:cNvGrpSpPr>
            <a:grpSpLocks/>
          </p:cNvGrpSpPr>
          <p:nvPr/>
        </p:nvGrpSpPr>
        <p:grpSpPr bwMode="auto">
          <a:xfrm>
            <a:off x="6259513" y="1082675"/>
            <a:ext cx="1014412" cy="731838"/>
            <a:chOff x="4416" y="1152"/>
            <a:chExt cx="727" cy="525"/>
          </a:xfrm>
        </p:grpSpPr>
        <p:sp>
          <p:nvSpPr>
            <p:cNvPr id="93205" name="AutoShape 23"/>
            <p:cNvSpPr>
              <a:spLocks noChangeArrowheads="1"/>
            </p:cNvSpPr>
            <p:nvPr/>
          </p:nvSpPr>
          <p:spPr bwMode="gray">
            <a:xfrm>
              <a:off x="4416" y="1152"/>
              <a:ext cx="715" cy="525"/>
            </a:xfrm>
            <a:prstGeom prst="chevron">
              <a:avLst>
                <a:gd name="adj" fmla="val 26973"/>
              </a:avLst>
            </a:prstGeom>
            <a:gradFill rotWithShape="1">
              <a:gsLst>
                <a:gs pos="0">
                  <a:srgbClr val="005B52"/>
                </a:gs>
                <a:gs pos="100000">
                  <a:srgbClr val="8EB6B2"/>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5B52"/>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06" name="Text Box 24"/>
            <p:cNvSpPr txBox="1">
              <a:spLocks noChangeArrowheads="1"/>
            </p:cNvSpPr>
            <p:nvPr/>
          </p:nvSpPr>
          <p:spPr bwMode="auto">
            <a:xfrm>
              <a:off x="4555" y="1314"/>
              <a:ext cx="588" cy="218"/>
            </a:xfrm>
            <a:prstGeom prst="rect">
              <a:avLst/>
            </a:prstGeom>
            <a:noFill/>
            <a:ln w="25400">
              <a:noFill/>
              <a:miter lim="800000"/>
              <a:headEnd/>
              <a:tailEnd/>
            </a:ln>
          </p:spPr>
          <p:txBody>
            <a:bodyPr wrap="none">
              <a:spAutoFit/>
            </a:bodyPr>
            <a:lstStyle/>
            <a:p>
              <a:pPr algn="ctr" eaLnBrk="0" hangingPunct="0"/>
              <a:r>
                <a:rPr lang="en-US" altLang="zh-CN" sz="1400" b="1" dirty="0">
                  <a:solidFill>
                    <a:schemeClr val="bg1"/>
                  </a:solidFill>
                  <a:latin typeface="Verdana" pitchFamily="34" charset="0"/>
                  <a:ea typeface="SimSun" pitchFamily="2" charset="-122"/>
                </a:rPr>
                <a:t>Step 8</a:t>
              </a:r>
            </a:p>
          </p:txBody>
        </p:sp>
      </p:grpSp>
      <p:grpSp>
        <p:nvGrpSpPr>
          <p:cNvPr id="9" name="Group 25"/>
          <p:cNvGrpSpPr>
            <a:grpSpLocks/>
          </p:cNvGrpSpPr>
          <p:nvPr/>
        </p:nvGrpSpPr>
        <p:grpSpPr bwMode="auto">
          <a:xfrm>
            <a:off x="7138988" y="1082675"/>
            <a:ext cx="1011237" cy="731838"/>
            <a:chOff x="5045" y="1152"/>
            <a:chExt cx="719" cy="525"/>
          </a:xfrm>
        </p:grpSpPr>
        <p:sp>
          <p:nvSpPr>
            <p:cNvPr id="93203" name="AutoShape 26"/>
            <p:cNvSpPr>
              <a:spLocks noChangeArrowheads="1"/>
            </p:cNvSpPr>
            <p:nvPr/>
          </p:nvSpPr>
          <p:spPr bwMode="gray">
            <a:xfrm>
              <a:off x="5045" y="1152"/>
              <a:ext cx="715" cy="525"/>
            </a:xfrm>
            <a:prstGeom prst="chevron">
              <a:avLst>
                <a:gd name="adj" fmla="val 26973"/>
              </a:avLst>
            </a:prstGeom>
            <a:gradFill rotWithShape="1">
              <a:gsLst>
                <a:gs pos="0">
                  <a:srgbClr val="FF9900"/>
                </a:gs>
                <a:gs pos="100000">
                  <a:srgbClr val="FFB84D"/>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FF9900"/>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04" name="Text Box 27"/>
            <p:cNvSpPr txBox="1">
              <a:spLocks noChangeArrowheads="1"/>
            </p:cNvSpPr>
            <p:nvPr/>
          </p:nvSpPr>
          <p:spPr bwMode="auto">
            <a:xfrm>
              <a:off x="5180" y="1314"/>
              <a:ext cx="584" cy="218"/>
            </a:xfrm>
            <a:prstGeom prst="rect">
              <a:avLst/>
            </a:prstGeom>
            <a:noFill/>
            <a:ln w="25400">
              <a:noFill/>
              <a:miter lim="800000"/>
              <a:headEnd/>
              <a:tailEnd/>
            </a:ln>
          </p:spPr>
          <p:txBody>
            <a:bodyPr wrap="none">
              <a:spAutoFit/>
            </a:bodyPr>
            <a:lstStyle/>
            <a:p>
              <a:pPr algn="ctr" eaLnBrk="0" hangingPunct="0"/>
              <a:r>
                <a:rPr lang="en-US" altLang="zh-CN" sz="1400" b="1" dirty="0">
                  <a:solidFill>
                    <a:schemeClr val="bg1"/>
                  </a:solidFill>
                  <a:latin typeface="Verdana" pitchFamily="34" charset="0"/>
                  <a:ea typeface="SimSun" pitchFamily="2" charset="-122"/>
                </a:rPr>
                <a:t>Step 9</a:t>
              </a:r>
            </a:p>
          </p:txBody>
        </p:sp>
      </p:grpSp>
      <p:grpSp>
        <p:nvGrpSpPr>
          <p:cNvPr id="10" name="Group 28"/>
          <p:cNvGrpSpPr>
            <a:grpSpLocks/>
          </p:cNvGrpSpPr>
          <p:nvPr/>
        </p:nvGrpSpPr>
        <p:grpSpPr bwMode="auto">
          <a:xfrm>
            <a:off x="8015288" y="1092200"/>
            <a:ext cx="1052512" cy="731838"/>
            <a:chOff x="4931" y="1962"/>
            <a:chExt cx="663" cy="461"/>
          </a:xfrm>
        </p:grpSpPr>
        <p:sp>
          <p:nvSpPr>
            <p:cNvPr id="93201" name="AutoShape 29"/>
            <p:cNvSpPr>
              <a:spLocks noChangeArrowheads="1"/>
            </p:cNvSpPr>
            <p:nvPr/>
          </p:nvSpPr>
          <p:spPr bwMode="gray">
            <a:xfrm>
              <a:off x="4931" y="1962"/>
              <a:ext cx="633" cy="461"/>
            </a:xfrm>
            <a:prstGeom prst="chevron">
              <a:avLst>
                <a:gd name="adj" fmla="val 27195"/>
              </a:avLst>
            </a:prstGeom>
            <a:gradFill rotWithShape="1">
              <a:gsLst>
                <a:gs pos="0">
                  <a:srgbClr val="3399FF"/>
                </a:gs>
                <a:gs pos="100000">
                  <a:srgbClr val="71B8FF"/>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3399FF"/>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02" name="Text Box 30"/>
            <p:cNvSpPr txBox="1">
              <a:spLocks noChangeArrowheads="1"/>
            </p:cNvSpPr>
            <p:nvPr/>
          </p:nvSpPr>
          <p:spPr bwMode="auto">
            <a:xfrm>
              <a:off x="4997" y="2113"/>
              <a:ext cx="597" cy="192"/>
            </a:xfrm>
            <a:prstGeom prst="rect">
              <a:avLst/>
            </a:prstGeom>
            <a:noFill/>
            <a:ln w="25400">
              <a:noFill/>
              <a:miter lim="800000"/>
              <a:headEnd/>
              <a:tailEnd/>
            </a:ln>
          </p:spPr>
          <p:txBody>
            <a:bodyPr wrap="none">
              <a:spAutoFit/>
            </a:bodyPr>
            <a:lstStyle/>
            <a:p>
              <a:pPr algn="ctr" eaLnBrk="0" hangingPunct="0"/>
              <a:r>
                <a:rPr lang="en-US" altLang="zh-CN" sz="1400" b="1" dirty="0">
                  <a:solidFill>
                    <a:schemeClr val="bg1"/>
                  </a:solidFill>
                  <a:latin typeface="Verdana" pitchFamily="34" charset="0"/>
                  <a:ea typeface="SimSun" pitchFamily="2" charset="-122"/>
                </a:rPr>
                <a:t>Step 10</a:t>
              </a:r>
            </a:p>
          </p:txBody>
        </p:sp>
      </p:grpSp>
      <p:grpSp>
        <p:nvGrpSpPr>
          <p:cNvPr id="11" name="Group 31"/>
          <p:cNvGrpSpPr>
            <a:grpSpLocks/>
          </p:cNvGrpSpPr>
          <p:nvPr/>
        </p:nvGrpSpPr>
        <p:grpSpPr bwMode="auto">
          <a:xfrm>
            <a:off x="1047750" y="1076325"/>
            <a:ext cx="996950" cy="731838"/>
            <a:chOff x="0" y="1851"/>
            <a:chExt cx="628" cy="461"/>
          </a:xfrm>
        </p:grpSpPr>
        <p:sp>
          <p:nvSpPr>
            <p:cNvPr id="93199" name="AutoShape 32"/>
            <p:cNvSpPr>
              <a:spLocks noChangeArrowheads="1"/>
            </p:cNvSpPr>
            <p:nvPr/>
          </p:nvSpPr>
          <p:spPr bwMode="gray">
            <a:xfrm>
              <a:off x="0" y="1851"/>
              <a:ext cx="628" cy="461"/>
            </a:xfrm>
            <a:prstGeom prst="chevron">
              <a:avLst>
                <a:gd name="adj" fmla="val 26980"/>
              </a:avLst>
            </a:prstGeom>
            <a:gradFill rotWithShape="1">
              <a:gsLst>
                <a:gs pos="0">
                  <a:srgbClr val="009999"/>
                </a:gs>
                <a:gs pos="100000">
                  <a:srgbClr val="45B5B5"/>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9999"/>
              </a:extrusionClr>
            </a:sp3d>
          </p:spPr>
          <p:txBody>
            <a:bodyPr wrap="none" anchor="ctr">
              <a:flatTx/>
            </a:bodyPr>
            <a:lstStyle/>
            <a:p>
              <a:pPr algn="ctr" eaLnBrk="0" hangingPunct="0"/>
              <a:endParaRPr lang="zh-CN" altLang="zh-CN" sz="1400" b="1">
                <a:latin typeface="Verdana" pitchFamily="34" charset="0"/>
                <a:ea typeface="SimSun" pitchFamily="2" charset="-122"/>
              </a:endParaRPr>
            </a:p>
          </p:txBody>
        </p:sp>
        <p:sp>
          <p:nvSpPr>
            <p:cNvPr id="93200" name="Text Box 33"/>
            <p:cNvSpPr txBox="1">
              <a:spLocks noChangeArrowheads="1"/>
            </p:cNvSpPr>
            <p:nvPr/>
          </p:nvSpPr>
          <p:spPr bwMode="auto">
            <a:xfrm>
              <a:off x="90" y="1993"/>
              <a:ext cx="517" cy="192"/>
            </a:xfrm>
            <a:prstGeom prst="rect">
              <a:avLst/>
            </a:prstGeom>
            <a:noFill/>
            <a:ln w="25400">
              <a:noFill/>
              <a:miter lim="800000"/>
              <a:headEnd/>
              <a:tailEnd/>
            </a:ln>
          </p:spPr>
          <p:txBody>
            <a:bodyPr wrap="none">
              <a:spAutoFit/>
            </a:bodyPr>
            <a:lstStyle/>
            <a:p>
              <a:pPr algn="ctr" eaLnBrk="0" hangingPunct="0"/>
              <a:r>
                <a:rPr lang="en-US" altLang="zh-CN" sz="1400" b="1" dirty="0">
                  <a:solidFill>
                    <a:schemeClr val="bg1"/>
                  </a:solidFill>
                  <a:latin typeface="Verdana" pitchFamily="34" charset="0"/>
                  <a:ea typeface="SimSun" pitchFamily="2" charset="-122"/>
                </a:rPr>
                <a:t>Step 2</a:t>
              </a:r>
            </a:p>
          </p:txBody>
        </p:sp>
      </p:grpSp>
      <p:sp>
        <p:nvSpPr>
          <p:cNvPr id="36"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dirty="0">
              <a:solidFill>
                <a:schemeClr val="bg1"/>
              </a:solidFill>
              <a:latin typeface="+mn-lt"/>
              <a:ea typeface="Cambria"/>
              <a:cs typeface="Cambria"/>
              <a:sym typeface="Cambria"/>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Gauge R&amp;R</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0A786F55-C786-418D-A610-0E0975AD9854}"/>
              </a:ext>
            </a:extLst>
          </p:cNvPr>
          <p:cNvPicPr>
            <a:picLocks noChangeAspect="1"/>
          </p:cNvPicPr>
          <p:nvPr/>
        </p:nvPicPr>
        <p:blipFill>
          <a:blip r:embed="rId3"/>
          <a:stretch>
            <a:fillRect/>
          </a:stretch>
        </p:blipFill>
        <p:spPr>
          <a:xfrm>
            <a:off x="304800" y="1600200"/>
            <a:ext cx="8467532" cy="4419600"/>
          </a:xfrm>
          <a:prstGeom prst="rect">
            <a:avLst/>
          </a:prstGeom>
        </p:spPr>
      </p:pic>
    </p:spTree>
    <p:extLst>
      <p:ext uri="{BB962C8B-B14F-4D97-AF65-F5344CB8AC3E}">
        <p14:creationId xmlns:p14="http://schemas.microsoft.com/office/powerpoint/2010/main" val="3156552275"/>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Gauge R&amp;R</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4" name="图片 3">
            <a:extLst>
              <a:ext uri="{FF2B5EF4-FFF2-40B4-BE49-F238E27FC236}">
                <a16:creationId xmlns:a16="http://schemas.microsoft.com/office/drawing/2014/main" id="{749C1DD7-D247-4029-9658-7852FC55FF08}"/>
              </a:ext>
            </a:extLst>
          </p:cNvPr>
          <p:cNvPicPr>
            <a:picLocks noChangeAspect="1"/>
          </p:cNvPicPr>
          <p:nvPr/>
        </p:nvPicPr>
        <p:blipFill>
          <a:blip r:embed="rId3"/>
          <a:stretch>
            <a:fillRect/>
          </a:stretch>
        </p:blipFill>
        <p:spPr>
          <a:xfrm>
            <a:off x="304800" y="1600200"/>
            <a:ext cx="8498357" cy="4495800"/>
          </a:xfrm>
          <a:prstGeom prst="rect">
            <a:avLst/>
          </a:prstGeom>
        </p:spPr>
      </p:pic>
    </p:spTree>
    <p:extLst>
      <p:ext uri="{BB962C8B-B14F-4D97-AF65-F5344CB8AC3E}">
        <p14:creationId xmlns:p14="http://schemas.microsoft.com/office/powerpoint/2010/main" val="541134892"/>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000" dirty="0">
                <a:solidFill>
                  <a:schemeClr val="tx1"/>
                </a:solidFill>
                <a:ea typeface="SimSun" pitchFamily="2" charset="-122"/>
              </a:rPr>
              <a:t>GR&amp;R instruction and result analysis.</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7" name="图片 6">
            <a:extLst>
              <a:ext uri="{FF2B5EF4-FFF2-40B4-BE49-F238E27FC236}">
                <a16:creationId xmlns:a16="http://schemas.microsoft.com/office/drawing/2014/main" id="{86D70CA2-E04B-4F5D-B7CD-EBCA66AF9EFF}"/>
              </a:ext>
            </a:extLst>
          </p:cNvPr>
          <p:cNvPicPr>
            <a:picLocks noChangeAspect="1"/>
          </p:cNvPicPr>
          <p:nvPr/>
        </p:nvPicPr>
        <p:blipFill>
          <a:blip r:embed="rId3"/>
          <a:stretch>
            <a:fillRect/>
          </a:stretch>
        </p:blipFill>
        <p:spPr>
          <a:xfrm>
            <a:off x="228600" y="1447800"/>
            <a:ext cx="8763000" cy="4702504"/>
          </a:xfrm>
          <a:prstGeom prst="rect">
            <a:avLst/>
          </a:prstGeom>
        </p:spPr>
      </p:pic>
    </p:spTree>
    <p:extLst>
      <p:ext uri="{BB962C8B-B14F-4D97-AF65-F5344CB8AC3E}">
        <p14:creationId xmlns:p14="http://schemas.microsoft.com/office/powerpoint/2010/main" val="3571889072"/>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Dimensional Results – FAIR</a:t>
            </a:r>
          </a:p>
          <a:p>
            <a:pPr>
              <a:lnSpc>
                <a:spcPct val="85000"/>
              </a:lnSpc>
              <a:spcAft>
                <a:spcPts val="1200"/>
              </a:spcAft>
              <a:buClr>
                <a:srgbClr val="A50021"/>
              </a:buClr>
              <a:buFont typeface="Arial" panose="020B0604020202020204" pitchFamily="34" charset="0"/>
              <a:buChar char="•"/>
            </a:pPr>
            <a:r>
              <a:rPr lang="en-US" altLang="zh-CN" sz="2000" kern="1600" dirty="0">
                <a:latin typeface="Tahoma" panose="020B0604030504040204" pitchFamily="34" charset="0"/>
                <a:ea typeface="宋体" panose="02010600030101010101" pitchFamily="2" charset="-122"/>
              </a:rPr>
              <a:t>It proves that dimensional verifications have been completed and results indicate compliance with specified requirements.</a:t>
            </a:r>
          </a:p>
          <a:p>
            <a:pPr>
              <a:lnSpc>
                <a:spcPct val="85000"/>
              </a:lnSpc>
              <a:spcAft>
                <a:spcPts val="1200"/>
              </a:spcAft>
              <a:buClr>
                <a:srgbClr val="A50021"/>
              </a:buClr>
              <a:buFont typeface="Arial" panose="020B0604020202020204" pitchFamily="34" charset="0"/>
              <a:buChar char="•"/>
            </a:pPr>
            <a:r>
              <a:rPr lang="en-US" altLang="zh-CN" sz="2000" kern="1600" dirty="0">
                <a:effectLst/>
                <a:latin typeface="Tahoma" panose="020B0604030504040204" pitchFamily="34" charset="0"/>
                <a:ea typeface="宋体" panose="02010600030101010101" pitchFamily="2" charset="-122"/>
              </a:rPr>
              <a:t>Supplier shall submit a minimum of three (3) samples of each part or assembly,</a:t>
            </a:r>
            <a:r>
              <a:rPr lang="en-US" altLang="zh-CN" sz="2000" kern="1600" dirty="0">
                <a:solidFill>
                  <a:srgbClr val="00B050"/>
                </a:solidFill>
                <a:effectLst/>
                <a:latin typeface="Tahoma" panose="020B0604030504040204" pitchFamily="34" charset="0"/>
                <a:ea typeface="宋体" panose="02010600030101010101" pitchFamily="2" charset="-122"/>
              </a:rPr>
              <a:t> </a:t>
            </a:r>
            <a:r>
              <a:rPr lang="en-US" altLang="zh-CN" sz="2000" kern="1600" dirty="0">
                <a:effectLst/>
                <a:latin typeface="Tahoma" panose="020B0604030504040204" pitchFamily="34" charset="0"/>
                <a:ea typeface="宋体" panose="02010600030101010101" pitchFamily="2" charset="-122"/>
              </a:rPr>
              <a:t>from each tool and</a:t>
            </a:r>
            <a:r>
              <a:rPr lang="en-US" altLang="zh-CN" sz="2000" kern="1600" dirty="0">
                <a:latin typeface="Tahoma" panose="020B0604030504040204" pitchFamily="34" charset="0"/>
                <a:ea typeface="宋体" panose="02010600030101010101" pitchFamily="2" charset="-122"/>
              </a:rPr>
              <a:t>/</a:t>
            </a:r>
            <a:r>
              <a:rPr lang="en-US" altLang="zh-CN" sz="2000" kern="1600" dirty="0">
                <a:effectLst/>
                <a:latin typeface="Tahoma" panose="020B0604030504040204" pitchFamily="34" charset="0"/>
                <a:ea typeface="宋体" panose="02010600030101010101" pitchFamily="2" charset="-122"/>
              </a:rPr>
              <a:t>or cavity</a:t>
            </a:r>
            <a:r>
              <a:rPr lang="en-US" altLang="zh-CN" sz="2000" kern="1600" dirty="0">
                <a:latin typeface="Tahoma" panose="020B0604030504040204" pitchFamily="34" charset="0"/>
                <a:ea typeface="宋体" panose="02010600030101010101" pitchFamily="2" charset="-122"/>
              </a:rPr>
              <a:t>.</a:t>
            </a:r>
          </a:p>
          <a:p>
            <a:pPr>
              <a:lnSpc>
                <a:spcPct val="85000"/>
              </a:lnSpc>
              <a:spcAft>
                <a:spcPts val="1200"/>
              </a:spcAft>
              <a:buClr>
                <a:srgbClr val="A50021"/>
              </a:buClr>
              <a:buFont typeface="Arial" panose="020B0604020202020204" pitchFamily="34" charset="0"/>
              <a:buChar char="•"/>
            </a:pPr>
            <a:r>
              <a:rPr lang="en-US" altLang="zh-CN" sz="2000" kern="1600" dirty="0">
                <a:effectLst/>
                <a:latin typeface="Tahoma" panose="020B0604030504040204" pitchFamily="34" charset="0"/>
                <a:ea typeface="宋体" panose="02010600030101010101" pitchFamily="2" charset="-122"/>
              </a:rPr>
              <a:t>Samples shall be taken from normal settings or parameters established by the supplier to be used during normal production and shall be produced by means following the referenced production Process Flow Diagram.</a:t>
            </a:r>
          </a:p>
          <a:p>
            <a:pPr>
              <a:lnSpc>
                <a:spcPct val="85000"/>
              </a:lnSpc>
              <a:spcAft>
                <a:spcPts val="1200"/>
              </a:spcAft>
              <a:buClr>
                <a:srgbClr val="A50021"/>
              </a:buClr>
              <a:buFont typeface="Arial" panose="020B0604020202020204" pitchFamily="34" charset="0"/>
              <a:buChar char="•"/>
            </a:pPr>
            <a:r>
              <a:rPr lang="en-US" altLang="zh-CN" sz="2000" kern="1600" dirty="0">
                <a:effectLst/>
                <a:latin typeface="Tahoma" panose="020B0604030504040204" pitchFamily="34" charset="0"/>
                <a:ea typeface="宋体" panose="02010600030101010101" pitchFamily="2" charset="-122"/>
              </a:rPr>
              <a:t>If the values identified in this report do not meet the requirements as defined on the piece part print, Supplier must notify Jabil via the “Parts Submission Warrant” block titled: “Submission Results.”</a:t>
            </a:r>
          </a:p>
          <a:p>
            <a:pPr>
              <a:lnSpc>
                <a:spcPct val="85000"/>
              </a:lnSpc>
              <a:spcAft>
                <a:spcPts val="1200"/>
              </a:spcAft>
              <a:buClr>
                <a:srgbClr val="A50021"/>
              </a:buClr>
              <a:buFont typeface="Arial" panose="020B0604020202020204" pitchFamily="34" charset="0"/>
              <a:buChar char="•"/>
            </a:pPr>
            <a:r>
              <a:rPr lang="en-US" altLang="zh-CN" sz="2000" kern="1600" dirty="0">
                <a:latin typeface="Tahoma" panose="020B0604030504040204" pitchFamily="34" charset="0"/>
                <a:ea typeface="宋体" panose="02010600030101010101" pitchFamily="2" charset="-122"/>
              </a:rPr>
              <a:t>If the parts fail to meet any JPPAP requirements, supplier must address with cause and corrective action for discrepancies via Deviation-Action Template.</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Jabil’s format, or equivalent format if accepted by Jabil.</a:t>
            </a:r>
            <a:endParaRPr lang="zh-CN" altLang="zh-CN" sz="2000" kern="1600" dirty="0">
              <a:latin typeface="Tahoma" panose="020B0604030504040204" pitchFamily="34" charset="0"/>
              <a:ea typeface="宋体" panose="02010600030101010101"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3804999908"/>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Dimensional Results – FAIR</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D563C65D-B6B9-4448-A4D3-E616EC5F5221}"/>
              </a:ext>
            </a:extLst>
          </p:cNvPr>
          <p:cNvPicPr>
            <a:picLocks noChangeAspect="1"/>
          </p:cNvPicPr>
          <p:nvPr/>
        </p:nvPicPr>
        <p:blipFill>
          <a:blip r:embed="rId3"/>
          <a:stretch>
            <a:fillRect/>
          </a:stretch>
        </p:blipFill>
        <p:spPr>
          <a:xfrm>
            <a:off x="204537" y="1524000"/>
            <a:ext cx="8763000" cy="2886469"/>
          </a:xfrm>
          <a:prstGeom prst="rect">
            <a:avLst/>
          </a:prstGeom>
        </p:spPr>
      </p:pic>
    </p:spTree>
    <p:extLst>
      <p:ext uri="{BB962C8B-B14F-4D97-AF65-F5344CB8AC3E}">
        <p14:creationId xmlns:p14="http://schemas.microsoft.com/office/powerpoint/2010/main" val="2602239787"/>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Material, Performance Test Results</a:t>
            </a:r>
          </a:p>
          <a:p>
            <a:pPr>
              <a:lnSpc>
                <a:spcPct val="85000"/>
              </a:lnSpc>
              <a:spcAft>
                <a:spcPts val="1200"/>
              </a:spcAft>
              <a:buClr>
                <a:srgbClr val="A50021"/>
              </a:buClr>
              <a:buFont typeface="Arial" panose="020B0604020202020204" pitchFamily="34" charset="0"/>
              <a:buChar char="•"/>
            </a:pPr>
            <a:r>
              <a:rPr lang="en-US" altLang="zh-CN" sz="2000" kern="1600" dirty="0">
                <a:latin typeface="Tahoma" panose="020B0604030504040204" pitchFamily="34" charset="0"/>
                <a:ea typeface="宋体" panose="02010600030101010101" pitchFamily="2" charset="-122"/>
              </a:rPr>
              <a:t>Supplier shall have records of material and/or performance test results for tests specified on the design record or Control Plan</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supplier’s format. Supplier should insert it to Jabil’s </a:t>
            </a:r>
            <a:r>
              <a:rPr lang="en-US" altLang="zh-CN" sz="2000" dirty="0" err="1">
                <a:solidFill>
                  <a:schemeClr val="tx1"/>
                </a:solidFill>
                <a:ea typeface="SimSun" pitchFamily="2" charset="-122"/>
              </a:rPr>
              <a:t>Matl</a:t>
            </a:r>
            <a:r>
              <a:rPr lang="en-US" altLang="zh-CN" sz="2000" dirty="0">
                <a:solidFill>
                  <a:schemeClr val="tx1"/>
                </a:solidFill>
                <a:ea typeface="SimSun" pitchFamily="2" charset="-122"/>
              </a:rPr>
              <a:t> &amp; Perf Test Result template.</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2D897F7C-4159-4F6E-8129-8C586FDC92EA}"/>
              </a:ext>
            </a:extLst>
          </p:cNvPr>
          <p:cNvPicPr>
            <a:picLocks noChangeAspect="1"/>
          </p:cNvPicPr>
          <p:nvPr/>
        </p:nvPicPr>
        <p:blipFill>
          <a:blip r:embed="rId3"/>
          <a:stretch>
            <a:fillRect/>
          </a:stretch>
        </p:blipFill>
        <p:spPr>
          <a:xfrm>
            <a:off x="457200" y="2956278"/>
            <a:ext cx="8407832" cy="2883048"/>
          </a:xfrm>
          <a:prstGeom prst="rect">
            <a:avLst/>
          </a:prstGeom>
        </p:spPr>
      </p:pic>
    </p:spTree>
    <p:extLst>
      <p:ext uri="{BB962C8B-B14F-4D97-AF65-F5344CB8AC3E}">
        <p14:creationId xmlns:p14="http://schemas.microsoft.com/office/powerpoint/2010/main" val="1777693880"/>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Material / Performance Test Results</a:t>
            </a:r>
            <a:endParaRPr lang="en-US" altLang="zh-CN" sz="2800" dirty="0">
              <a:solidFill>
                <a:schemeClr val="bg1"/>
              </a:solidFill>
              <a:latin typeface="+mn-lt"/>
              <a:ea typeface="Cambria"/>
              <a:cs typeface="Cambria"/>
              <a:sym typeface="Cambria"/>
            </a:endParaRPr>
          </a:p>
        </p:txBody>
      </p:sp>
      <p:sp>
        <p:nvSpPr>
          <p:cNvPr id="3" name="Rectangle 3"/>
          <p:cNvSpPr>
            <a:spLocks noGrp="1" noChangeArrowheads="1"/>
          </p:cNvSpPr>
          <p:nvPr>
            <p:ph type="body" idx="1"/>
          </p:nvPr>
        </p:nvSpPr>
        <p:spPr>
          <a:xfrm>
            <a:off x="381000" y="1143000"/>
            <a:ext cx="8216900" cy="5105400"/>
          </a:xfrm>
        </p:spPr>
        <p:txBody>
          <a:bodyPr/>
          <a:lstStyle/>
          <a:p>
            <a:pPr eaLnBrk="1" hangingPunct="1">
              <a:spcBef>
                <a:spcPts val="600"/>
              </a:spcBef>
              <a:spcAft>
                <a:spcPts val="600"/>
              </a:spcAft>
              <a:buFont typeface="Verdana" pitchFamily="34" charset="0"/>
              <a:buNone/>
              <a:defRPr/>
            </a:pPr>
            <a:r>
              <a:rPr lang="en-US" sz="2000" b="1" u="sng" dirty="0">
                <a:solidFill>
                  <a:srgbClr val="A50021"/>
                </a:solidFill>
                <a:effectLst>
                  <a:outerShdw blurRad="38100" dist="38100" dir="2700000" algn="tl">
                    <a:srgbClr val="C0C0C0"/>
                  </a:outerShdw>
                </a:effectLst>
              </a:rPr>
              <a:t>Material Test Results</a:t>
            </a:r>
          </a:p>
          <a:p>
            <a:pPr eaLnBrk="1" hangingPunct="1">
              <a:spcBef>
                <a:spcPts val="600"/>
              </a:spcBef>
              <a:spcAft>
                <a:spcPts val="600"/>
              </a:spcAft>
              <a:buClr>
                <a:srgbClr val="A50021"/>
              </a:buClr>
              <a:buFont typeface="Wingdings" pitchFamily="2" charset="2"/>
              <a:buChar char="Ø"/>
              <a:defRPr/>
            </a:pPr>
            <a:r>
              <a:rPr lang="en-US" sz="2000" b="1" dirty="0"/>
              <a:t>The supplier shall perform tests for all parts and product materials when </a:t>
            </a:r>
            <a:r>
              <a:rPr lang="en-US" sz="2000" b="1" i="1" dirty="0"/>
              <a:t>chemical, physical, or metallurgical</a:t>
            </a:r>
            <a:r>
              <a:rPr lang="en-US" sz="2000" b="1" dirty="0"/>
              <a:t> requirements are specified by the design record or Control Plan</a:t>
            </a:r>
          </a:p>
          <a:p>
            <a:pPr marL="540000" lvl="2" eaLnBrk="1" hangingPunct="1">
              <a:spcBef>
                <a:spcPts val="600"/>
              </a:spcBef>
              <a:spcAft>
                <a:spcPts val="600"/>
              </a:spcAft>
              <a:buClr>
                <a:srgbClr val="A50021"/>
              </a:buClr>
              <a:buFont typeface="Wingdings" pitchFamily="2" charset="2"/>
              <a:buChar char="§"/>
              <a:defRPr/>
            </a:pPr>
            <a:r>
              <a:rPr lang="en-US" sz="1600" b="1" dirty="0"/>
              <a:t>For products with Jabil-developed material specifications and/or an Jabil-approved supplier list, the supplier shall procure materials and/or services from suppliers on that list</a:t>
            </a:r>
          </a:p>
          <a:p>
            <a:pPr eaLnBrk="1" hangingPunct="1">
              <a:spcBef>
                <a:spcPts val="600"/>
              </a:spcBef>
              <a:spcAft>
                <a:spcPts val="600"/>
              </a:spcAft>
              <a:buClr>
                <a:srgbClr val="A50021"/>
              </a:buClr>
              <a:buFont typeface="Wingdings" pitchFamily="2" charset="2"/>
              <a:buNone/>
              <a:defRPr/>
            </a:pPr>
            <a:r>
              <a:rPr lang="en-US" sz="2000" b="1" u="sng" dirty="0">
                <a:solidFill>
                  <a:srgbClr val="A50021"/>
                </a:solidFill>
                <a:effectLst>
                  <a:outerShdw blurRad="38100" dist="38100" dir="2700000" algn="tl">
                    <a:srgbClr val="C0C0C0"/>
                  </a:outerShdw>
                </a:effectLst>
              </a:rPr>
              <a:t>Performance Test Results</a:t>
            </a:r>
          </a:p>
          <a:p>
            <a:pPr eaLnBrk="1" hangingPunct="1">
              <a:spcBef>
                <a:spcPts val="600"/>
              </a:spcBef>
              <a:spcAft>
                <a:spcPts val="600"/>
              </a:spcAft>
              <a:buClr>
                <a:srgbClr val="A50021"/>
              </a:buClr>
              <a:buFont typeface="Wingdings" pitchFamily="2" charset="2"/>
              <a:buChar char="Ø"/>
              <a:defRPr/>
            </a:pPr>
            <a:r>
              <a:rPr lang="en-US" sz="2000" b="1" dirty="0">
                <a:solidFill>
                  <a:schemeClr val="tx1"/>
                </a:solidFill>
              </a:rPr>
              <a:t>The supplier shall perform tests for all parts or product materials when </a:t>
            </a:r>
            <a:r>
              <a:rPr lang="en-US" sz="2000" b="1" i="1" dirty="0">
                <a:solidFill>
                  <a:schemeClr val="tx1"/>
                </a:solidFill>
              </a:rPr>
              <a:t>performance or functional</a:t>
            </a:r>
            <a:r>
              <a:rPr lang="en-US" sz="2000" b="1" dirty="0">
                <a:solidFill>
                  <a:schemeClr val="tx1"/>
                </a:solidFill>
              </a:rPr>
              <a:t> requirements are specified by the design record or Control Plan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lnSpc>
                <a:spcPct val="150000"/>
              </a:lnSpc>
              <a:buClrTx/>
              <a:defRPr/>
            </a:pPr>
            <a:r>
              <a:rPr lang="en-US" altLang="zh-CN" sz="2800" b="1" dirty="0">
                <a:solidFill>
                  <a:schemeClr val="bg1"/>
                </a:solidFill>
              </a:rPr>
              <a:t>General Introduction of PPAP</a:t>
            </a:r>
          </a:p>
        </p:txBody>
      </p:sp>
      <p:sp>
        <p:nvSpPr>
          <p:cNvPr id="4" name="Rectangle 26"/>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Benefits of PPAP Submissions</a:t>
            </a:r>
          </a:p>
          <a:p>
            <a:pPr eaLnBrk="1" hangingPunct="1">
              <a:spcAft>
                <a:spcPts val="600"/>
              </a:spcAft>
              <a:buClr>
                <a:srgbClr val="A50021"/>
              </a:buClr>
              <a:buFontTx/>
              <a:buChar char="•"/>
            </a:pPr>
            <a:r>
              <a:rPr lang="en-US" altLang="zh-CN" sz="2000" dirty="0">
                <a:solidFill>
                  <a:schemeClr val="tx1"/>
                </a:solidFill>
                <a:ea typeface="SimSun" pitchFamily="2" charset="-122"/>
              </a:rPr>
              <a:t>Helps to maintain design integrity.</a:t>
            </a:r>
          </a:p>
          <a:p>
            <a:pPr eaLnBrk="1" hangingPunct="1">
              <a:spcAft>
                <a:spcPts val="600"/>
              </a:spcAft>
              <a:buClr>
                <a:srgbClr val="A50021"/>
              </a:buClr>
              <a:buFontTx/>
              <a:buChar char="•"/>
            </a:pPr>
            <a:r>
              <a:rPr lang="en-US" altLang="zh-CN" sz="2000" dirty="0">
                <a:solidFill>
                  <a:schemeClr val="tx1"/>
                </a:solidFill>
                <a:ea typeface="SimSun" pitchFamily="2" charset="-122"/>
              </a:rPr>
              <a:t>Identifies issues early for resolution.</a:t>
            </a:r>
          </a:p>
          <a:p>
            <a:pPr eaLnBrk="1" hangingPunct="1">
              <a:spcAft>
                <a:spcPts val="600"/>
              </a:spcAft>
              <a:buClr>
                <a:srgbClr val="A50021"/>
              </a:buClr>
              <a:buFontTx/>
              <a:buChar char="•"/>
            </a:pPr>
            <a:r>
              <a:rPr lang="en-US" altLang="zh-CN" sz="2000" dirty="0">
                <a:solidFill>
                  <a:schemeClr val="tx1"/>
                </a:solidFill>
                <a:ea typeface="SimSun" pitchFamily="2" charset="-122"/>
              </a:rPr>
              <a:t>Reduces warranty charges and prevents cost of poor quality.</a:t>
            </a:r>
          </a:p>
          <a:p>
            <a:pPr eaLnBrk="1" hangingPunct="1">
              <a:spcAft>
                <a:spcPts val="600"/>
              </a:spcAft>
              <a:buClr>
                <a:srgbClr val="A50021"/>
              </a:buClr>
              <a:buFontTx/>
              <a:buChar char="•"/>
            </a:pPr>
            <a:r>
              <a:rPr lang="en-US" altLang="zh-CN" sz="2000" dirty="0">
                <a:solidFill>
                  <a:schemeClr val="tx1"/>
                </a:solidFill>
                <a:ea typeface="SimSun" pitchFamily="2" charset="-122"/>
              </a:rPr>
              <a:t>Assists with managing supplier changes.</a:t>
            </a:r>
          </a:p>
          <a:p>
            <a:pPr eaLnBrk="1" hangingPunct="1">
              <a:spcAft>
                <a:spcPts val="600"/>
              </a:spcAft>
              <a:buClr>
                <a:srgbClr val="A50021"/>
              </a:buClr>
              <a:buFontTx/>
              <a:buChar char="•"/>
            </a:pPr>
            <a:r>
              <a:rPr lang="en-US" altLang="zh-CN" sz="2000" dirty="0">
                <a:solidFill>
                  <a:schemeClr val="tx1"/>
                </a:solidFill>
                <a:ea typeface="SimSun" pitchFamily="2" charset="-122"/>
              </a:rPr>
              <a:t>Prevents use of unapproved and nonconforming parts.</a:t>
            </a:r>
          </a:p>
          <a:p>
            <a:pPr eaLnBrk="1" hangingPunct="1">
              <a:spcAft>
                <a:spcPts val="600"/>
              </a:spcAft>
              <a:buClr>
                <a:srgbClr val="A50021"/>
              </a:buClr>
              <a:buFontTx/>
              <a:buChar char="•"/>
            </a:pPr>
            <a:r>
              <a:rPr lang="en-US" altLang="zh-CN" sz="2000" dirty="0">
                <a:solidFill>
                  <a:schemeClr val="tx1"/>
                </a:solidFill>
                <a:ea typeface="SimSun" pitchFamily="2" charset="-122"/>
              </a:rPr>
              <a:t>Identifies suppliers that need more development.</a:t>
            </a:r>
          </a:p>
          <a:p>
            <a:pPr eaLnBrk="1" hangingPunct="1">
              <a:spcAft>
                <a:spcPts val="600"/>
              </a:spcAft>
              <a:buClr>
                <a:srgbClr val="A50021"/>
              </a:buClr>
              <a:buFontTx/>
              <a:buChar char="•"/>
            </a:pPr>
            <a:r>
              <a:rPr lang="en-US" altLang="zh-CN" sz="2000" dirty="0">
                <a:solidFill>
                  <a:schemeClr val="tx1"/>
                </a:solidFill>
                <a:ea typeface="SimSun" pitchFamily="2" charset="-122"/>
              </a:rPr>
              <a:t>Improves the overall quality of the product &amp; customer satisfaction.</a:t>
            </a:r>
          </a:p>
        </p:txBody>
      </p:sp>
    </p:spTree>
    <p:extLst>
      <p:ext uri="{BB962C8B-B14F-4D97-AF65-F5344CB8AC3E}">
        <p14:creationId xmlns:p14="http://schemas.microsoft.com/office/powerpoint/2010/main" val="177893140"/>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Initial Process Studies-Cpk</a:t>
            </a:r>
          </a:p>
          <a:p>
            <a:pPr marL="101600" indent="0">
              <a:lnSpc>
                <a:spcPct val="85000"/>
              </a:lnSpc>
              <a:spcAft>
                <a:spcPts val="1200"/>
              </a:spcAft>
              <a:buClr>
                <a:srgbClr val="A50021"/>
              </a:buClr>
              <a:buNone/>
            </a:pPr>
            <a:r>
              <a:rPr lang="en-US" altLang="zh-CN" sz="2000" kern="1600" dirty="0">
                <a:solidFill>
                  <a:schemeClr val="tx1"/>
                </a:solidFill>
                <a:latin typeface="Tahoma" panose="020B0604030504040204" pitchFamily="34" charset="0"/>
                <a:ea typeface="宋体" panose="02010600030101010101" pitchFamily="2" charset="-122"/>
              </a:rPr>
              <a:t>The purpose of the initial process study is to determine if the production process is likely to consistently produce products that meet customer’s requirements.</a:t>
            </a:r>
          </a:p>
          <a:p>
            <a:pPr>
              <a:lnSpc>
                <a:spcPct val="85000"/>
              </a:lnSpc>
              <a:spcAft>
                <a:spcPts val="1200"/>
              </a:spcAft>
              <a:buClr>
                <a:srgbClr val="A50021"/>
              </a:buClr>
              <a:buFont typeface="Arial" panose="020B0604020202020204" pitchFamily="34" charset="0"/>
              <a:buChar char="•"/>
            </a:pPr>
            <a:r>
              <a:rPr lang="en-US" altLang="zh-CN" sz="2000" kern="1600" dirty="0">
                <a:solidFill>
                  <a:schemeClr val="tx1"/>
                </a:solidFill>
                <a:latin typeface="Tahoma" panose="020B0604030504040204" pitchFamily="34" charset="0"/>
                <a:ea typeface="宋体" panose="02010600030101010101" pitchFamily="2" charset="-122"/>
              </a:rPr>
              <a:t>The initial process studies should cover all special characteristics designated by customer or Jabil.</a:t>
            </a:r>
          </a:p>
          <a:p>
            <a:pPr>
              <a:lnSpc>
                <a:spcPct val="85000"/>
              </a:lnSpc>
              <a:spcAft>
                <a:spcPts val="1200"/>
              </a:spcAft>
              <a:buClr>
                <a:srgbClr val="A50021"/>
              </a:buClr>
              <a:buFont typeface="Arial" panose="020B0604020202020204" pitchFamily="34" charset="0"/>
              <a:buChar char="•"/>
            </a:pPr>
            <a:r>
              <a:rPr lang="en-US" altLang="zh-CN" sz="2000" kern="1600" dirty="0">
                <a:solidFill>
                  <a:schemeClr val="tx1"/>
                </a:solidFill>
                <a:latin typeface="Tahoma" panose="020B0604030504040204" pitchFamily="34" charset="0"/>
                <a:ea typeface="宋体" panose="02010600030101010101" pitchFamily="2" charset="-122"/>
              </a:rPr>
              <a:t>Supplier shall complete measurement system analysis before the initial process study.</a:t>
            </a:r>
          </a:p>
          <a:p>
            <a:pPr>
              <a:lnSpc>
                <a:spcPct val="85000"/>
              </a:lnSpc>
              <a:spcAft>
                <a:spcPts val="1200"/>
              </a:spcAft>
              <a:buClr>
                <a:srgbClr val="A50021"/>
              </a:buClr>
              <a:buFont typeface="Arial" panose="020B0604020202020204" pitchFamily="34" charset="0"/>
              <a:buChar char="•"/>
            </a:pPr>
            <a:r>
              <a:rPr lang="en-US" altLang="zh-CN" sz="2000" kern="1600" dirty="0">
                <a:solidFill>
                  <a:schemeClr val="tx1"/>
                </a:solidFill>
                <a:effectLst/>
                <a:latin typeface="Tahoma" panose="020B0604030504040204" pitchFamily="34" charset="0"/>
                <a:ea typeface="宋体" panose="02010600030101010101" pitchFamily="2" charset="-122"/>
              </a:rPr>
              <a:t>The study should be done on a minimum 30 random pieces </a:t>
            </a:r>
            <a:r>
              <a:rPr lang="en-US" altLang="zh-CN" sz="2000" kern="1600" dirty="0">
                <a:solidFill>
                  <a:schemeClr val="tx1"/>
                </a:solidFill>
                <a:latin typeface="Tahoma" panose="020B0604030504040204" pitchFamily="34" charset="0"/>
                <a:ea typeface="宋体" panose="02010600030101010101" pitchFamily="2" charset="-122"/>
              </a:rPr>
              <a:t>that</a:t>
            </a:r>
            <a:r>
              <a:rPr lang="en-US" altLang="zh-CN" sz="2000" kern="1600" dirty="0">
                <a:solidFill>
                  <a:schemeClr val="tx1"/>
                </a:solidFill>
                <a:effectLst/>
                <a:latin typeface="Tahoma" panose="020B0604030504040204" pitchFamily="34" charset="0"/>
                <a:ea typeface="宋体" panose="02010600030101010101" pitchFamily="2" charset="-122"/>
              </a:rPr>
              <a:t> taken from a minimum population of 300 pieces produced in significant production run. </a:t>
            </a:r>
            <a:r>
              <a:rPr lang="en-US" altLang="zh-CN" sz="2000" kern="1600" dirty="0">
                <a:solidFill>
                  <a:schemeClr val="tx1"/>
                </a:solidFill>
                <a:latin typeface="Tahoma" panose="020B0604030504040204" pitchFamily="34" charset="0"/>
                <a:ea typeface="宋体" panose="02010600030101010101" pitchFamily="2" charset="-122"/>
              </a:rPr>
              <a:t>If the sample quantity is not enough before PPAP submission, Jabil may require initial process study in mass production.</a:t>
            </a:r>
            <a:endParaRPr lang="en-US" altLang="zh-CN" sz="2000" kern="1600" dirty="0">
              <a:solidFill>
                <a:schemeClr val="tx1"/>
              </a:solidFill>
              <a:effectLst/>
              <a:latin typeface="Tahoma" panose="020B0604030504040204" pitchFamily="34" charset="0"/>
              <a:ea typeface="宋体" panose="02010600030101010101" pitchFamily="2" charset="-122"/>
            </a:endParaRP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Minimum acceptable Cpk value is ≥1.67, unless a specific Cpk value is defined by customer or Jabil site/division.</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Jabil’s format, or equivalent format if accepted by Jabil.</a:t>
            </a:r>
            <a:endParaRPr lang="zh-CN" altLang="zh-CN" sz="2000" kern="1600" dirty="0">
              <a:solidFill>
                <a:schemeClr val="tx1"/>
              </a:solidFill>
              <a:latin typeface="Tahoma" panose="020B0604030504040204" pitchFamily="34" charset="0"/>
              <a:ea typeface="宋体" panose="02010600030101010101"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4078951936"/>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Steps for Process Capability Studies</a:t>
            </a:r>
            <a:endParaRPr lang="en-US" altLang="zh-CN" sz="2800" dirty="0">
              <a:solidFill>
                <a:schemeClr val="bg1"/>
              </a:solidFill>
              <a:latin typeface="+mn-lt"/>
              <a:ea typeface="Cambria"/>
              <a:cs typeface="Cambria"/>
              <a:sym typeface="Cambria"/>
            </a:endParaRPr>
          </a:p>
        </p:txBody>
      </p:sp>
      <p:grpSp>
        <p:nvGrpSpPr>
          <p:cNvPr id="3" name="Group 3"/>
          <p:cNvGrpSpPr>
            <a:grpSpLocks/>
          </p:cNvGrpSpPr>
          <p:nvPr/>
        </p:nvGrpSpPr>
        <p:grpSpPr bwMode="auto">
          <a:xfrm>
            <a:off x="304800" y="1676400"/>
            <a:ext cx="1135063" cy="833438"/>
            <a:chOff x="53" y="1152"/>
            <a:chExt cx="715" cy="525"/>
          </a:xfrm>
        </p:grpSpPr>
        <p:sp>
          <p:nvSpPr>
            <p:cNvPr id="4" name="AutoShape 4"/>
            <p:cNvSpPr>
              <a:spLocks noChangeArrowheads="1"/>
            </p:cNvSpPr>
            <p:nvPr/>
          </p:nvSpPr>
          <p:spPr bwMode="gray">
            <a:xfrm>
              <a:off x="53" y="1152"/>
              <a:ext cx="715" cy="525"/>
            </a:xfrm>
            <a:prstGeom prst="chevron">
              <a:avLst>
                <a:gd name="adj" fmla="val 26973"/>
              </a:avLst>
            </a:prstGeom>
            <a:gradFill rotWithShape="1">
              <a:gsLst>
                <a:gs pos="0">
                  <a:schemeClr val="accent1"/>
                </a:gs>
                <a:gs pos="100000">
                  <a:schemeClr val="accent1">
                    <a:gamma/>
                    <a:tint val="39216"/>
                    <a:invGamma/>
                  </a:scheme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pPr algn="ctr" eaLnBrk="0" hangingPunct="0"/>
              <a:endParaRPr lang="zh-CN" altLang="zh-CN" sz="1400" b="1">
                <a:latin typeface="Verdana" pitchFamily="34" charset="0"/>
                <a:ea typeface="宋体" charset="-122"/>
              </a:endParaRPr>
            </a:p>
          </p:txBody>
        </p:sp>
        <p:sp>
          <p:nvSpPr>
            <p:cNvPr id="5" name="Text Box 5"/>
            <p:cNvSpPr txBox="1">
              <a:spLocks noChangeArrowheads="1"/>
            </p:cNvSpPr>
            <p:nvPr/>
          </p:nvSpPr>
          <p:spPr bwMode="auto">
            <a:xfrm>
              <a:off x="192" y="1296"/>
              <a:ext cx="575" cy="212"/>
            </a:xfrm>
            <a:prstGeom prst="rect">
              <a:avLst/>
            </a:prstGeom>
            <a:noFill/>
            <a:ln w="25400">
              <a:noFill/>
              <a:miter lim="800000"/>
              <a:headEnd/>
              <a:tailEnd/>
            </a:ln>
          </p:spPr>
          <p:txBody>
            <a:bodyPr wrap="none">
              <a:spAutoFit/>
            </a:bodyPr>
            <a:lstStyle/>
            <a:p>
              <a:pPr algn="ctr" eaLnBrk="0" hangingPunct="0"/>
              <a:r>
                <a:rPr lang="en-US" altLang="zh-CN" sz="1600" b="1">
                  <a:latin typeface="Verdana" pitchFamily="34" charset="0"/>
                  <a:ea typeface="宋体" charset="-122"/>
                </a:rPr>
                <a:t>Step 1</a:t>
              </a:r>
            </a:p>
          </p:txBody>
        </p:sp>
      </p:grpSp>
      <p:grpSp>
        <p:nvGrpSpPr>
          <p:cNvPr id="6" name="Group 6"/>
          <p:cNvGrpSpPr>
            <a:grpSpLocks/>
          </p:cNvGrpSpPr>
          <p:nvPr/>
        </p:nvGrpSpPr>
        <p:grpSpPr bwMode="auto">
          <a:xfrm>
            <a:off x="1295400" y="1676400"/>
            <a:ext cx="1135063" cy="833438"/>
            <a:chOff x="677" y="1152"/>
            <a:chExt cx="715" cy="525"/>
          </a:xfrm>
        </p:grpSpPr>
        <p:sp>
          <p:nvSpPr>
            <p:cNvPr id="7" name="AutoShape 7"/>
            <p:cNvSpPr>
              <a:spLocks noChangeArrowheads="1"/>
            </p:cNvSpPr>
            <p:nvPr/>
          </p:nvSpPr>
          <p:spPr bwMode="gray">
            <a:xfrm>
              <a:off x="677" y="1152"/>
              <a:ext cx="715" cy="525"/>
            </a:xfrm>
            <a:prstGeom prst="chevron">
              <a:avLst>
                <a:gd name="adj" fmla="val 26973"/>
              </a:avLst>
            </a:prstGeom>
            <a:gradFill rotWithShape="1">
              <a:gsLst>
                <a:gs pos="0">
                  <a:schemeClr val="accent2"/>
                </a:gs>
                <a:gs pos="100000">
                  <a:schemeClr val="accent2">
                    <a:gamma/>
                    <a:tint val="57255"/>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accent2"/>
              </a:extrusionClr>
            </a:sp3d>
          </p:spPr>
          <p:txBody>
            <a:bodyPr wrap="none" anchor="ctr">
              <a:flatTx/>
            </a:bodyPr>
            <a:lstStyle/>
            <a:p>
              <a:pPr algn="ctr" eaLnBrk="0" hangingPunct="0"/>
              <a:endParaRPr lang="zh-CN" altLang="zh-CN" sz="1400" b="1">
                <a:latin typeface="Verdana" pitchFamily="34" charset="0"/>
                <a:ea typeface="宋体" charset="-122"/>
              </a:endParaRPr>
            </a:p>
          </p:txBody>
        </p:sp>
        <p:sp>
          <p:nvSpPr>
            <p:cNvPr id="8" name="Text Box 8"/>
            <p:cNvSpPr txBox="1">
              <a:spLocks noChangeArrowheads="1"/>
            </p:cNvSpPr>
            <p:nvPr/>
          </p:nvSpPr>
          <p:spPr bwMode="auto">
            <a:xfrm>
              <a:off x="817" y="1296"/>
              <a:ext cx="575" cy="212"/>
            </a:xfrm>
            <a:prstGeom prst="rect">
              <a:avLst/>
            </a:prstGeom>
            <a:noFill/>
            <a:ln w="25400">
              <a:noFill/>
              <a:miter lim="800000"/>
              <a:headEnd/>
              <a:tailEnd/>
            </a:ln>
          </p:spPr>
          <p:txBody>
            <a:bodyPr wrap="none">
              <a:spAutoFit/>
            </a:bodyPr>
            <a:lstStyle/>
            <a:p>
              <a:pPr algn="ctr" eaLnBrk="0" hangingPunct="0"/>
              <a:r>
                <a:rPr lang="en-US" altLang="zh-CN" sz="1600" b="1">
                  <a:solidFill>
                    <a:schemeClr val="bg1"/>
                  </a:solidFill>
                  <a:latin typeface="Verdana" pitchFamily="34" charset="0"/>
                  <a:ea typeface="宋体" charset="-122"/>
                </a:rPr>
                <a:t>Step 2</a:t>
              </a:r>
            </a:p>
          </p:txBody>
        </p:sp>
      </p:grpSp>
      <p:grpSp>
        <p:nvGrpSpPr>
          <p:cNvPr id="9" name="Group 9"/>
          <p:cNvGrpSpPr>
            <a:grpSpLocks/>
          </p:cNvGrpSpPr>
          <p:nvPr/>
        </p:nvGrpSpPr>
        <p:grpSpPr bwMode="auto">
          <a:xfrm>
            <a:off x="2286000" y="1676400"/>
            <a:ext cx="1135063" cy="833438"/>
            <a:chOff x="1301" y="1152"/>
            <a:chExt cx="715" cy="525"/>
          </a:xfrm>
        </p:grpSpPr>
        <p:sp>
          <p:nvSpPr>
            <p:cNvPr id="10" name="AutoShape 10"/>
            <p:cNvSpPr>
              <a:spLocks noChangeArrowheads="1"/>
            </p:cNvSpPr>
            <p:nvPr/>
          </p:nvSpPr>
          <p:spPr bwMode="gray">
            <a:xfrm>
              <a:off x="1301" y="1152"/>
              <a:ext cx="715" cy="525"/>
            </a:xfrm>
            <a:prstGeom prst="chevron">
              <a:avLst>
                <a:gd name="adj" fmla="val 26973"/>
              </a:avLst>
            </a:prstGeom>
            <a:gradFill rotWithShape="1">
              <a:gsLst>
                <a:gs pos="0">
                  <a:schemeClr val="hlink"/>
                </a:gs>
                <a:gs pos="100000">
                  <a:schemeClr val="hlink">
                    <a:gamma/>
                    <a:tint val="69804"/>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hlink"/>
              </a:extrusionClr>
            </a:sp3d>
          </p:spPr>
          <p:txBody>
            <a:bodyPr wrap="none" anchor="ctr">
              <a:flatTx/>
            </a:bodyPr>
            <a:lstStyle/>
            <a:p>
              <a:pPr algn="ctr" eaLnBrk="0" hangingPunct="0"/>
              <a:endParaRPr lang="zh-CN" altLang="zh-CN" sz="1400" b="1">
                <a:latin typeface="Verdana" pitchFamily="34" charset="0"/>
                <a:ea typeface="宋体" charset="-122"/>
              </a:endParaRPr>
            </a:p>
          </p:txBody>
        </p:sp>
        <p:sp>
          <p:nvSpPr>
            <p:cNvPr id="11" name="Text Box 11"/>
            <p:cNvSpPr txBox="1">
              <a:spLocks noChangeArrowheads="1"/>
            </p:cNvSpPr>
            <p:nvPr/>
          </p:nvSpPr>
          <p:spPr bwMode="auto">
            <a:xfrm>
              <a:off x="1393" y="1296"/>
              <a:ext cx="575" cy="212"/>
            </a:xfrm>
            <a:prstGeom prst="rect">
              <a:avLst/>
            </a:prstGeom>
            <a:noFill/>
            <a:ln w="25400">
              <a:noFill/>
              <a:miter lim="800000"/>
              <a:headEnd/>
              <a:tailEnd/>
            </a:ln>
          </p:spPr>
          <p:txBody>
            <a:bodyPr wrap="none">
              <a:spAutoFit/>
            </a:bodyPr>
            <a:lstStyle/>
            <a:p>
              <a:pPr algn="ctr" eaLnBrk="0" hangingPunct="0"/>
              <a:r>
                <a:rPr lang="en-US" altLang="zh-CN" sz="1600" b="1">
                  <a:latin typeface="Verdana" pitchFamily="34" charset="0"/>
                  <a:ea typeface="宋体" charset="-122"/>
                </a:rPr>
                <a:t>Step 3</a:t>
              </a:r>
            </a:p>
          </p:txBody>
        </p:sp>
      </p:grpSp>
      <p:grpSp>
        <p:nvGrpSpPr>
          <p:cNvPr id="12" name="Group 12"/>
          <p:cNvGrpSpPr>
            <a:grpSpLocks/>
          </p:cNvGrpSpPr>
          <p:nvPr/>
        </p:nvGrpSpPr>
        <p:grpSpPr bwMode="auto">
          <a:xfrm>
            <a:off x="3276600" y="1676400"/>
            <a:ext cx="1135063" cy="833438"/>
            <a:chOff x="1925" y="1152"/>
            <a:chExt cx="715" cy="525"/>
          </a:xfrm>
        </p:grpSpPr>
        <p:sp>
          <p:nvSpPr>
            <p:cNvPr id="13" name="AutoShape 13"/>
            <p:cNvSpPr>
              <a:spLocks noChangeArrowheads="1"/>
            </p:cNvSpPr>
            <p:nvPr/>
          </p:nvSpPr>
          <p:spPr bwMode="gray">
            <a:xfrm>
              <a:off x="1925" y="1152"/>
              <a:ext cx="715" cy="525"/>
            </a:xfrm>
            <a:prstGeom prst="chevron">
              <a:avLst>
                <a:gd name="adj" fmla="val 26973"/>
              </a:avLst>
            </a:prstGeom>
            <a:gradFill rotWithShape="1">
              <a:gsLst>
                <a:gs pos="0">
                  <a:schemeClr val="folHlink"/>
                </a:gs>
                <a:gs pos="100000">
                  <a:schemeClr val="folHlink">
                    <a:gamma/>
                    <a:tint val="69804"/>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pPr algn="ctr" eaLnBrk="0" hangingPunct="0"/>
              <a:endParaRPr lang="zh-CN" altLang="zh-CN" sz="1400" b="1">
                <a:latin typeface="Verdana" pitchFamily="34" charset="0"/>
                <a:ea typeface="宋体" charset="-122"/>
              </a:endParaRPr>
            </a:p>
          </p:txBody>
        </p:sp>
        <p:sp>
          <p:nvSpPr>
            <p:cNvPr id="14" name="Text Box 14"/>
            <p:cNvSpPr txBox="1">
              <a:spLocks noChangeArrowheads="1"/>
            </p:cNvSpPr>
            <p:nvPr/>
          </p:nvSpPr>
          <p:spPr bwMode="auto">
            <a:xfrm>
              <a:off x="2065" y="1296"/>
              <a:ext cx="575" cy="212"/>
            </a:xfrm>
            <a:prstGeom prst="rect">
              <a:avLst/>
            </a:prstGeom>
            <a:noFill/>
            <a:ln w="25400">
              <a:noFill/>
              <a:miter lim="800000"/>
              <a:headEnd/>
              <a:tailEnd/>
            </a:ln>
          </p:spPr>
          <p:txBody>
            <a:bodyPr wrap="none">
              <a:spAutoFit/>
            </a:bodyPr>
            <a:lstStyle/>
            <a:p>
              <a:pPr algn="ctr" eaLnBrk="0" hangingPunct="0"/>
              <a:r>
                <a:rPr lang="en-US" altLang="zh-CN" sz="1600" b="1">
                  <a:latin typeface="Verdana" pitchFamily="34" charset="0"/>
                  <a:ea typeface="宋体" charset="-122"/>
                </a:rPr>
                <a:t>Step 4</a:t>
              </a:r>
            </a:p>
          </p:txBody>
        </p:sp>
      </p:grpSp>
      <p:grpSp>
        <p:nvGrpSpPr>
          <p:cNvPr id="15" name="Group 15"/>
          <p:cNvGrpSpPr>
            <a:grpSpLocks/>
          </p:cNvGrpSpPr>
          <p:nvPr/>
        </p:nvGrpSpPr>
        <p:grpSpPr bwMode="auto">
          <a:xfrm>
            <a:off x="4267200" y="1676400"/>
            <a:ext cx="1135063" cy="833438"/>
            <a:chOff x="2549" y="1152"/>
            <a:chExt cx="715" cy="525"/>
          </a:xfrm>
        </p:grpSpPr>
        <p:sp>
          <p:nvSpPr>
            <p:cNvPr id="16" name="AutoShape 16"/>
            <p:cNvSpPr>
              <a:spLocks noChangeArrowheads="1"/>
            </p:cNvSpPr>
            <p:nvPr/>
          </p:nvSpPr>
          <p:spPr bwMode="gray">
            <a:xfrm>
              <a:off x="2549" y="1152"/>
              <a:ext cx="715" cy="525"/>
            </a:xfrm>
            <a:prstGeom prst="chevron">
              <a:avLst>
                <a:gd name="adj" fmla="val 26973"/>
              </a:avLst>
            </a:prstGeom>
            <a:gradFill rotWithShape="1">
              <a:gsLst>
                <a:gs pos="0">
                  <a:srgbClr val="002163"/>
                </a:gs>
                <a:gs pos="100000">
                  <a:srgbClr val="5D72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2163"/>
              </a:extrusionClr>
            </a:sp3d>
          </p:spPr>
          <p:txBody>
            <a:bodyPr wrap="none" anchor="ctr">
              <a:flatTx/>
            </a:bodyPr>
            <a:lstStyle/>
            <a:p>
              <a:pPr algn="ctr" eaLnBrk="0" hangingPunct="0"/>
              <a:endParaRPr lang="zh-CN" altLang="zh-CN" sz="1400" b="1">
                <a:latin typeface="Verdana" pitchFamily="34" charset="0"/>
                <a:ea typeface="宋体" charset="-122"/>
              </a:endParaRPr>
            </a:p>
          </p:txBody>
        </p:sp>
        <p:sp>
          <p:nvSpPr>
            <p:cNvPr id="17" name="Text Box 17"/>
            <p:cNvSpPr txBox="1">
              <a:spLocks noChangeArrowheads="1"/>
            </p:cNvSpPr>
            <p:nvPr/>
          </p:nvSpPr>
          <p:spPr bwMode="auto">
            <a:xfrm>
              <a:off x="2688" y="1296"/>
              <a:ext cx="575" cy="212"/>
            </a:xfrm>
            <a:prstGeom prst="rect">
              <a:avLst/>
            </a:prstGeom>
            <a:noFill/>
            <a:ln w="25400">
              <a:noFill/>
              <a:miter lim="800000"/>
              <a:headEnd/>
              <a:tailEnd/>
            </a:ln>
          </p:spPr>
          <p:txBody>
            <a:bodyPr wrap="none">
              <a:spAutoFit/>
            </a:bodyPr>
            <a:lstStyle/>
            <a:p>
              <a:pPr algn="ctr" eaLnBrk="0" hangingPunct="0"/>
              <a:r>
                <a:rPr lang="en-US" altLang="zh-CN" sz="1600" b="1">
                  <a:solidFill>
                    <a:schemeClr val="bg1"/>
                  </a:solidFill>
                  <a:latin typeface="Verdana" pitchFamily="34" charset="0"/>
                  <a:ea typeface="宋体" charset="-122"/>
                </a:rPr>
                <a:t>Step 5</a:t>
              </a:r>
            </a:p>
          </p:txBody>
        </p:sp>
      </p:grpSp>
      <p:grpSp>
        <p:nvGrpSpPr>
          <p:cNvPr id="18" name="Group 18"/>
          <p:cNvGrpSpPr>
            <a:grpSpLocks/>
          </p:cNvGrpSpPr>
          <p:nvPr/>
        </p:nvGrpSpPr>
        <p:grpSpPr bwMode="auto">
          <a:xfrm>
            <a:off x="5257800" y="1676400"/>
            <a:ext cx="1135063" cy="833438"/>
            <a:chOff x="3173" y="1152"/>
            <a:chExt cx="715" cy="525"/>
          </a:xfrm>
        </p:grpSpPr>
        <p:sp>
          <p:nvSpPr>
            <p:cNvPr id="19" name="AutoShape 19"/>
            <p:cNvSpPr>
              <a:spLocks noChangeArrowheads="1"/>
            </p:cNvSpPr>
            <p:nvPr/>
          </p:nvSpPr>
          <p:spPr bwMode="gray">
            <a:xfrm>
              <a:off x="3173" y="1152"/>
              <a:ext cx="715" cy="525"/>
            </a:xfrm>
            <a:prstGeom prst="chevron">
              <a:avLst>
                <a:gd name="adj" fmla="val 26973"/>
              </a:avLst>
            </a:prstGeom>
            <a:gradFill rotWithShape="1">
              <a:gsLst>
                <a:gs pos="0">
                  <a:srgbClr val="424263"/>
                </a:gs>
                <a:gs pos="100000">
                  <a:srgbClr val="8787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424263"/>
              </a:extrusionClr>
            </a:sp3d>
          </p:spPr>
          <p:txBody>
            <a:bodyPr wrap="none" anchor="ctr">
              <a:flatTx/>
            </a:bodyPr>
            <a:lstStyle/>
            <a:p>
              <a:pPr algn="ctr" eaLnBrk="0" hangingPunct="0"/>
              <a:endParaRPr lang="zh-CN" altLang="zh-CN" sz="1400" b="1">
                <a:latin typeface="Verdana" pitchFamily="34" charset="0"/>
                <a:ea typeface="宋体" charset="-122"/>
              </a:endParaRPr>
            </a:p>
          </p:txBody>
        </p:sp>
        <p:sp>
          <p:nvSpPr>
            <p:cNvPr id="20" name="Text Box 20"/>
            <p:cNvSpPr txBox="1">
              <a:spLocks noChangeArrowheads="1"/>
            </p:cNvSpPr>
            <p:nvPr/>
          </p:nvSpPr>
          <p:spPr bwMode="auto">
            <a:xfrm>
              <a:off x="3313" y="1296"/>
              <a:ext cx="575" cy="212"/>
            </a:xfrm>
            <a:prstGeom prst="rect">
              <a:avLst/>
            </a:prstGeom>
            <a:noFill/>
            <a:ln w="25400">
              <a:noFill/>
              <a:miter lim="800000"/>
              <a:headEnd/>
              <a:tailEnd/>
            </a:ln>
          </p:spPr>
          <p:txBody>
            <a:bodyPr wrap="none">
              <a:spAutoFit/>
            </a:bodyPr>
            <a:lstStyle/>
            <a:p>
              <a:pPr algn="ctr" eaLnBrk="0" hangingPunct="0"/>
              <a:r>
                <a:rPr lang="en-US" altLang="zh-CN" sz="1600" b="1">
                  <a:solidFill>
                    <a:schemeClr val="bg1"/>
                  </a:solidFill>
                  <a:latin typeface="Verdana" pitchFamily="34" charset="0"/>
                  <a:ea typeface="宋体" charset="-122"/>
                </a:rPr>
                <a:t>Step 6</a:t>
              </a:r>
            </a:p>
          </p:txBody>
        </p:sp>
      </p:grpSp>
      <p:grpSp>
        <p:nvGrpSpPr>
          <p:cNvPr id="21" name="Group 21"/>
          <p:cNvGrpSpPr>
            <a:grpSpLocks/>
          </p:cNvGrpSpPr>
          <p:nvPr/>
        </p:nvGrpSpPr>
        <p:grpSpPr bwMode="auto">
          <a:xfrm>
            <a:off x="6248400" y="1676400"/>
            <a:ext cx="1135063" cy="833438"/>
            <a:chOff x="3797" y="1152"/>
            <a:chExt cx="715" cy="525"/>
          </a:xfrm>
        </p:grpSpPr>
        <p:sp>
          <p:nvSpPr>
            <p:cNvPr id="22" name="AutoShape 22"/>
            <p:cNvSpPr>
              <a:spLocks noChangeArrowheads="1"/>
            </p:cNvSpPr>
            <p:nvPr/>
          </p:nvSpPr>
          <p:spPr bwMode="gray">
            <a:xfrm>
              <a:off x="3797" y="1152"/>
              <a:ext cx="715" cy="525"/>
            </a:xfrm>
            <a:prstGeom prst="chevron">
              <a:avLst>
                <a:gd name="adj" fmla="val 26973"/>
              </a:avLst>
            </a:prstGeom>
            <a:gradFill rotWithShape="1">
              <a:gsLst>
                <a:gs pos="0">
                  <a:schemeClr val="bg2"/>
                </a:gs>
                <a:gs pos="100000">
                  <a:schemeClr val="bg2">
                    <a:gamma/>
                    <a:tint val="72941"/>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bg2"/>
              </a:extrusionClr>
            </a:sp3d>
          </p:spPr>
          <p:txBody>
            <a:bodyPr wrap="none" anchor="ctr">
              <a:flatTx/>
            </a:bodyPr>
            <a:lstStyle/>
            <a:p>
              <a:pPr algn="ctr" eaLnBrk="0" hangingPunct="0"/>
              <a:endParaRPr lang="zh-CN" altLang="zh-CN" sz="1400" b="1">
                <a:latin typeface="Verdana" pitchFamily="34" charset="0"/>
                <a:ea typeface="宋体" charset="-122"/>
              </a:endParaRPr>
            </a:p>
          </p:txBody>
        </p:sp>
        <p:sp>
          <p:nvSpPr>
            <p:cNvPr id="23" name="Text Box 23"/>
            <p:cNvSpPr txBox="1">
              <a:spLocks noChangeArrowheads="1"/>
            </p:cNvSpPr>
            <p:nvPr/>
          </p:nvSpPr>
          <p:spPr bwMode="auto">
            <a:xfrm>
              <a:off x="3936" y="1296"/>
              <a:ext cx="575" cy="212"/>
            </a:xfrm>
            <a:prstGeom prst="rect">
              <a:avLst/>
            </a:prstGeom>
            <a:noFill/>
            <a:ln w="25400">
              <a:noFill/>
              <a:miter lim="800000"/>
              <a:headEnd/>
              <a:tailEnd/>
            </a:ln>
          </p:spPr>
          <p:txBody>
            <a:bodyPr wrap="none">
              <a:spAutoFit/>
            </a:bodyPr>
            <a:lstStyle/>
            <a:p>
              <a:pPr algn="ctr" eaLnBrk="0" hangingPunct="0"/>
              <a:r>
                <a:rPr lang="en-US" altLang="zh-CN" sz="1600" b="1">
                  <a:solidFill>
                    <a:schemeClr val="bg1"/>
                  </a:solidFill>
                  <a:latin typeface="Verdana" pitchFamily="34" charset="0"/>
                  <a:ea typeface="宋体" charset="-122"/>
                </a:rPr>
                <a:t>Step 7</a:t>
              </a:r>
            </a:p>
          </p:txBody>
        </p:sp>
      </p:grpSp>
      <p:sp>
        <p:nvSpPr>
          <p:cNvPr id="24" name="Rectangle 24"/>
          <p:cNvSpPr>
            <a:spLocks noGrp="1" noChangeArrowheads="1"/>
          </p:cNvSpPr>
          <p:nvPr>
            <p:ph type="body" idx="1"/>
          </p:nvPr>
        </p:nvSpPr>
        <p:spPr>
          <a:xfrm>
            <a:off x="228600" y="2743200"/>
            <a:ext cx="7908925" cy="3033713"/>
          </a:xfrm>
          <a:noFill/>
        </p:spPr>
        <p:txBody>
          <a:bodyPr lIns="90488" tIns="44450" rIns="90488" bIns="44450"/>
          <a:lstStyle/>
          <a:p>
            <a:pPr marL="457200" indent="-457200" eaLnBrk="1" hangingPunct="1">
              <a:spcAft>
                <a:spcPts val="600"/>
              </a:spcAft>
              <a:buClr>
                <a:srgbClr val="A50021"/>
              </a:buClr>
              <a:buFontTx/>
              <a:buAutoNum type="arabicPeriod"/>
            </a:pPr>
            <a:r>
              <a:rPr lang="en-US" altLang="zh-CN" sz="2000" dirty="0">
                <a:ea typeface="宋体" charset="-122"/>
              </a:rPr>
              <a:t>Decide on the product or process characteristic to be assessed </a:t>
            </a:r>
          </a:p>
          <a:p>
            <a:pPr marL="457200" indent="-457200" eaLnBrk="1" hangingPunct="1">
              <a:spcAft>
                <a:spcPts val="600"/>
              </a:spcAft>
              <a:buClr>
                <a:srgbClr val="A50021"/>
              </a:buClr>
              <a:buFontTx/>
              <a:buAutoNum type="arabicPeriod"/>
            </a:pPr>
            <a:r>
              <a:rPr lang="en-US" altLang="zh-CN" sz="2000" dirty="0">
                <a:ea typeface="宋体" charset="-122"/>
              </a:rPr>
              <a:t>Validate the specification limits</a:t>
            </a:r>
          </a:p>
          <a:p>
            <a:pPr marL="457200" indent="-457200" eaLnBrk="1" hangingPunct="1">
              <a:spcAft>
                <a:spcPts val="600"/>
              </a:spcAft>
              <a:buClr>
                <a:srgbClr val="A50021"/>
              </a:buClr>
              <a:buFontTx/>
              <a:buAutoNum type="arabicPeriod"/>
            </a:pPr>
            <a:r>
              <a:rPr lang="en-US" altLang="zh-CN" sz="2000" dirty="0">
                <a:ea typeface="宋体" charset="-122"/>
              </a:rPr>
              <a:t>Validate the measurement system</a:t>
            </a:r>
          </a:p>
          <a:p>
            <a:pPr marL="457200" indent="-457200" eaLnBrk="1" hangingPunct="1">
              <a:spcAft>
                <a:spcPts val="600"/>
              </a:spcAft>
              <a:buClr>
                <a:srgbClr val="A50021"/>
              </a:buClr>
              <a:buFontTx/>
              <a:buAutoNum type="arabicPeriod"/>
            </a:pPr>
            <a:r>
              <a:rPr lang="en-US" altLang="zh-CN" sz="2000" dirty="0">
                <a:ea typeface="宋体" charset="-122"/>
              </a:rPr>
              <a:t>Collect data</a:t>
            </a:r>
          </a:p>
          <a:p>
            <a:pPr marL="457200" indent="-457200" eaLnBrk="1" hangingPunct="1">
              <a:spcAft>
                <a:spcPts val="600"/>
              </a:spcAft>
              <a:buClr>
                <a:srgbClr val="A50021"/>
              </a:buClr>
              <a:buFontTx/>
              <a:buAutoNum type="arabicPeriod"/>
            </a:pPr>
            <a:r>
              <a:rPr lang="en-US" altLang="zh-CN" sz="2000" dirty="0">
                <a:ea typeface="宋体" charset="-122"/>
              </a:rPr>
              <a:t>Assess data characteristics</a:t>
            </a:r>
          </a:p>
          <a:p>
            <a:pPr marL="457200" indent="-457200" eaLnBrk="1" hangingPunct="1">
              <a:spcAft>
                <a:spcPts val="600"/>
              </a:spcAft>
              <a:buClr>
                <a:srgbClr val="A50021"/>
              </a:buClr>
              <a:buFontTx/>
              <a:buAutoNum type="arabicPeriod"/>
            </a:pPr>
            <a:r>
              <a:rPr lang="en-US" altLang="zh-CN" sz="2000" dirty="0">
                <a:ea typeface="宋体" charset="-122"/>
              </a:rPr>
              <a:t>Assess process stability </a:t>
            </a:r>
          </a:p>
          <a:p>
            <a:pPr marL="457200" indent="-457200" eaLnBrk="1" hangingPunct="1">
              <a:spcAft>
                <a:spcPts val="600"/>
              </a:spcAft>
              <a:buClr>
                <a:srgbClr val="A50021"/>
              </a:buClr>
              <a:buFontTx/>
              <a:buAutoNum type="arabicPeriod"/>
            </a:pPr>
            <a:r>
              <a:rPr lang="en-US" altLang="zh-CN" sz="2000" dirty="0">
                <a:ea typeface="宋体" charset="-122"/>
              </a:rPr>
              <a:t>Calculate process capability</a:t>
            </a:r>
          </a:p>
        </p:txBody>
      </p:sp>
      <p:sp>
        <p:nvSpPr>
          <p:cNvPr id="25" name="Rectangle 26">
            <a:extLst>
              <a:ext uri="{FF2B5EF4-FFF2-40B4-BE49-F238E27FC236}">
                <a16:creationId xmlns:a16="http://schemas.microsoft.com/office/drawing/2014/main" id="{E1A1A434-B6EB-474C-8141-624D255F93B3}"/>
              </a:ext>
            </a:extLst>
          </p:cNvPr>
          <p:cNvSpPr txBox="1">
            <a:spLocks noChangeArrowheads="1"/>
          </p:cNvSpPr>
          <p:nvPr/>
        </p:nvSpPr>
        <p:spPr>
          <a:xfrm>
            <a:off x="28074" y="990600"/>
            <a:ext cx="9115926" cy="53340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241300" algn="l" rtl="0">
              <a:lnSpc>
                <a:spcPct val="100000"/>
              </a:lnSpc>
              <a:spcBef>
                <a:spcPts val="32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1pPr>
            <a:lvl2pPr marL="742950" marR="0" indent="-196850" algn="l" rtl="0">
              <a:lnSpc>
                <a:spcPct val="100000"/>
              </a:lnSpc>
              <a:spcBef>
                <a:spcPts val="28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2pPr>
            <a:lvl3pPr marL="1143000" marR="0" indent="-152400" algn="l" rtl="0">
              <a:lnSpc>
                <a:spcPct val="100000"/>
              </a:lnSpc>
              <a:spcBef>
                <a:spcPts val="24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3pPr>
            <a:lvl4pPr marL="1600200" marR="0" indent="-158750" algn="l" rtl="0">
              <a:lnSpc>
                <a:spcPct val="100000"/>
              </a:lnSpc>
              <a:spcBef>
                <a:spcPts val="22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4pPr>
            <a:lvl5pPr marL="2057400" marR="0" indent="-158750" algn="l" rtl="0">
              <a:lnSpc>
                <a:spcPct val="100000"/>
              </a:lnSpc>
              <a:spcBef>
                <a:spcPts val="22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9pPr>
          </a:lstStyle>
          <a:p>
            <a:pPr marL="101600" indent="0">
              <a:lnSpc>
                <a:spcPct val="85000"/>
              </a:lnSpc>
              <a:spcAft>
                <a:spcPts val="1200"/>
              </a:spcAft>
              <a:buClr>
                <a:srgbClr val="A50021"/>
              </a:buClr>
              <a:buFont typeface="Arial"/>
              <a:buNone/>
            </a:pPr>
            <a:r>
              <a:rPr lang="en-US" altLang="zh-CN" sz="2400" dirty="0">
                <a:solidFill>
                  <a:schemeClr val="tx1"/>
                </a:solidFill>
                <a:ea typeface="SimSun" pitchFamily="2" charset="-122"/>
              </a:rPr>
              <a:t>Steps of initial Process studies</a:t>
            </a:r>
          </a:p>
          <a:p>
            <a:pPr marL="101600" indent="0">
              <a:lnSpc>
                <a:spcPct val="85000"/>
              </a:lnSpc>
              <a:spcAft>
                <a:spcPts val="1200"/>
              </a:spcAft>
              <a:buClr>
                <a:srgbClr val="A50021"/>
              </a:buClr>
              <a:buFont typeface="Arial"/>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Font typeface="Arial"/>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Font typeface="Arial"/>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Font typeface="Arial"/>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Font typeface="Arial"/>
              <a:buNone/>
            </a:pPr>
            <a:endParaRPr lang="en-US" altLang="zh-CN" sz="2000" dirty="0">
              <a:solidFill>
                <a:schemeClr val="tx1"/>
              </a:solidFill>
              <a:ea typeface="SimSun" pitchFamily="2" charset="-122"/>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宋体" charset="-122"/>
              </a:rPr>
              <a:t>Capability Indices</a:t>
            </a:r>
            <a:endParaRPr lang="en-US" altLang="zh-CN" sz="2800" dirty="0">
              <a:solidFill>
                <a:schemeClr val="bg1"/>
              </a:solidFill>
              <a:latin typeface="+mn-lt"/>
              <a:ea typeface="Cambria"/>
              <a:cs typeface="Cambria"/>
              <a:sym typeface="Cambria"/>
            </a:endParaRPr>
          </a:p>
        </p:txBody>
      </p:sp>
      <p:sp>
        <p:nvSpPr>
          <p:cNvPr id="3" name="Rectangle 3"/>
          <p:cNvSpPr>
            <a:spLocks noGrp="1" noChangeArrowheads="1"/>
          </p:cNvSpPr>
          <p:nvPr>
            <p:ph type="body" idx="1"/>
          </p:nvPr>
        </p:nvSpPr>
        <p:spPr>
          <a:xfrm>
            <a:off x="381000" y="1143000"/>
            <a:ext cx="8216900" cy="5105400"/>
          </a:xfrm>
        </p:spPr>
        <p:txBody>
          <a:bodyPr/>
          <a:lstStyle/>
          <a:p>
            <a:pPr eaLnBrk="1" hangingPunct="1">
              <a:lnSpc>
                <a:spcPct val="100000"/>
              </a:lnSpc>
              <a:spcBef>
                <a:spcPts val="600"/>
              </a:spcBef>
              <a:spcAft>
                <a:spcPts val="600"/>
              </a:spcAft>
            </a:pPr>
            <a:r>
              <a:rPr lang="en-US" altLang="zh-CN" sz="2000" b="1" dirty="0">
                <a:solidFill>
                  <a:srgbClr val="A50021"/>
                </a:solidFill>
                <a:effectLst>
                  <a:outerShdw blurRad="38100" dist="38100" dir="2700000" algn="tl">
                    <a:srgbClr val="C0C0C0"/>
                  </a:outerShdw>
                </a:effectLst>
                <a:ea typeface="宋体" charset="-122"/>
              </a:rPr>
              <a:t>Cpk</a:t>
            </a:r>
            <a:r>
              <a:rPr lang="en-US" altLang="zh-CN" sz="2000" b="1" dirty="0">
                <a:effectLst>
                  <a:outerShdw blurRad="38100" dist="38100" dir="2700000" algn="tl">
                    <a:srgbClr val="C0C0C0"/>
                  </a:outerShdw>
                </a:effectLst>
                <a:ea typeface="宋体" charset="-122"/>
              </a:rPr>
              <a:t> </a:t>
            </a:r>
            <a:r>
              <a:rPr lang="en-US" altLang="zh-CN" sz="2000" b="1" i="1" dirty="0">
                <a:solidFill>
                  <a:srgbClr val="A50021"/>
                </a:solidFill>
                <a:effectLst>
                  <a:outerShdw blurRad="38100" dist="38100" dir="2700000" algn="tl">
                    <a:srgbClr val="C0C0C0"/>
                  </a:outerShdw>
                </a:effectLst>
                <a:ea typeface="宋体" charset="-122"/>
              </a:rPr>
              <a:t>predicts capability</a:t>
            </a:r>
          </a:p>
          <a:p>
            <a:pPr lvl="1" eaLnBrk="1" hangingPunct="1">
              <a:lnSpc>
                <a:spcPct val="100000"/>
              </a:lnSpc>
              <a:spcBef>
                <a:spcPts val="600"/>
              </a:spcBef>
              <a:spcAft>
                <a:spcPts val="600"/>
              </a:spcAft>
              <a:buClr>
                <a:srgbClr val="A50021"/>
              </a:buClr>
              <a:buFont typeface="Wingdings" pitchFamily="2" charset="2"/>
              <a:buChar char="Ø"/>
            </a:pPr>
            <a:r>
              <a:rPr lang="en-US" altLang="zh-CN" sz="1800" b="1" dirty="0">
                <a:ea typeface="宋体" charset="-122"/>
              </a:rPr>
              <a:t>Based on short term within subgroup variation</a:t>
            </a:r>
          </a:p>
          <a:p>
            <a:pPr lvl="1" eaLnBrk="1" hangingPunct="1">
              <a:lnSpc>
                <a:spcPct val="100000"/>
              </a:lnSpc>
              <a:spcBef>
                <a:spcPts val="600"/>
              </a:spcBef>
              <a:spcAft>
                <a:spcPts val="600"/>
              </a:spcAft>
              <a:buClr>
                <a:srgbClr val="A50021"/>
              </a:buClr>
              <a:buFont typeface="Wingdings" pitchFamily="2" charset="2"/>
              <a:buChar char="Ø"/>
            </a:pPr>
            <a:r>
              <a:rPr lang="en-US" altLang="zh-CN" sz="1800" b="1" dirty="0">
                <a:ea typeface="宋体" charset="-122"/>
              </a:rPr>
              <a:t>Does not include the effect of process variability between subgroups</a:t>
            </a:r>
          </a:p>
          <a:p>
            <a:pPr eaLnBrk="1" hangingPunct="1">
              <a:lnSpc>
                <a:spcPct val="100000"/>
              </a:lnSpc>
              <a:spcBef>
                <a:spcPts val="600"/>
              </a:spcBef>
              <a:spcAft>
                <a:spcPts val="600"/>
              </a:spcAft>
              <a:buClr>
                <a:srgbClr val="A50021"/>
              </a:buClr>
              <a:buFont typeface="Wingdings" pitchFamily="2" charset="2"/>
              <a:buChar char="Ø"/>
            </a:pPr>
            <a:endParaRPr lang="en-US" altLang="zh-CN" b="1" dirty="0">
              <a:ea typeface="宋体" charset="-122"/>
            </a:endParaRPr>
          </a:p>
          <a:p>
            <a:pPr eaLnBrk="1" hangingPunct="1">
              <a:lnSpc>
                <a:spcPct val="100000"/>
              </a:lnSpc>
              <a:spcBef>
                <a:spcPts val="600"/>
              </a:spcBef>
              <a:spcAft>
                <a:spcPts val="600"/>
              </a:spcAft>
            </a:pPr>
            <a:r>
              <a:rPr lang="en-US" altLang="zh-CN" sz="2000" b="1" dirty="0">
                <a:solidFill>
                  <a:srgbClr val="A50021"/>
                </a:solidFill>
                <a:effectLst>
                  <a:outerShdw blurRad="38100" dist="38100" dir="2700000" algn="tl">
                    <a:srgbClr val="C0C0C0"/>
                  </a:outerShdw>
                </a:effectLst>
                <a:ea typeface="宋体" charset="-122"/>
              </a:rPr>
              <a:t>Cpk should be used when</a:t>
            </a:r>
            <a:r>
              <a:rPr lang="en-US" altLang="zh-CN" sz="2000" b="1" dirty="0">
                <a:ea typeface="宋体" charset="-122"/>
              </a:rPr>
              <a:t>:</a:t>
            </a:r>
          </a:p>
          <a:p>
            <a:pPr lvl="1" eaLnBrk="1" hangingPunct="1">
              <a:lnSpc>
                <a:spcPct val="100000"/>
              </a:lnSpc>
              <a:spcBef>
                <a:spcPts val="600"/>
              </a:spcBef>
              <a:spcAft>
                <a:spcPts val="600"/>
              </a:spcAft>
              <a:buClr>
                <a:srgbClr val="A50021"/>
              </a:buClr>
              <a:buFont typeface="Verdana" pitchFamily="34" charset="0"/>
              <a:buChar char="−"/>
            </a:pPr>
            <a:r>
              <a:rPr lang="en-US" altLang="zh-CN" sz="1800" b="1" dirty="0">
                <a:ea typeface="宋体" charset="-122"/>
              </a:rPr>
              <a:t>Developing new parts</a:t>
            </a:r>
          </a:p>
          <a:p>
            <a:pPr lvl="1" eaLnBrk="1" hangingPunct="1">
              <a:lnSpc>
                <a:spcPct val="100000"/>
              </a:lnSpc>
              <a:spcBef>
                <a:spcPts val="600"/>
              </a:spcBef>
              <a:spcAft>
                <a:spcPts val="600"/>
              </a:spcAft>
              <a:buClr>
                <a:srgbClr val="A50021"/>
              </a:buClr>
              <a:buFont typeface="Verdana" pitchFamily="34" charset="0"/>
              <a:buChar char="−"/>
            </a:pPr>
            <a:r>
              <a:rPr lang="en-US" altLang="zh-CN" sz="1800" b="1" dirty="0">
                <a:ea typeface="宋体" charset="-122"/>
              </a:rPr>
              <a:t>Revising specifications on a part</a:t>
            </a:r>
          </a:p>
          <a:p>
            <a:pPr lvl="1" eaLnBrk="1" hangingPunct="1">
              <a:lnSpc>
                <a:spcPct val="100000"/>
              </a:lnSpc>
              <a:spcBef>
                <a:spcPts val="600"/>
              </a:spcBef>
              <a:spcAft>
                <a:spcPts val="600"/>
              </a:spcAft>
              <a:buClr>
                <a:srgbClr val="A50021"/>
              </a:buClr>
              <a:buFont typeface="Verdana" pitchFamily="34" charset="0"/>
              <a:buChar char="−"/>
            </a:pPr>
            <a:r>
              <a:rPr lang="en-US" altLang="zh-CN" sz="1800" b="1" dirty="0">
                <a:ea typeface="宋体" charset="-122"/>
              </a:rPr>
              <a:t>Materials, processes, manufacturing location, or equipment have significantly changed</a:t>
            </a:r>
          </a:p>
          <a:p>
            <a:pPr lvl="1" eaLnBrk="1" hangingPunct="1">
              <a:lnSpc>
                <a:spcPct val="100000"/>
              </a:lnSpc>
              <a:spcBef>
                <a:spcPts val="600"/>
              </a:spcBef>
              <a:spcAft>
                <a:spcPts val="600"/>
              </a:spcAft>
              <a:buClr>
                <a:srgbClr val="A50021"/>
              </a:buClr>
              <a:buFont typeface="Verdana" pitchFamily="34" charset="0"/>
              <a:buChar char="−"/>
            </a:pPr>
            <a:r>
              <a:rPr lang="en-US" altLang="zh-CN" sz="1800" b="1" dirty="0">
                <a:ea typeface="宋体" charset="-122"/>
              </a:rPr>
              <a:t>Material suppliers have changed (include certificate of analysis)</a:t>
            </a:r>
          </a:p>
          <a:p>
            <a:pPr lvl="1" eaLnBrk="1" hangingPunct="1">
              <a:lnSpc>
                <a:spcPct val="100000"/>
              </a:lnSpc>
              <a:buFontTx/>
              <a:buNone/>
            </a:pPr>
            <a:endParaRPr lang="en-US" altLang="zh-CN" sz="1800" b="1" dirty="0">
              <a:ea typeface="宋体" charset="-122"/>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dirty="0">
                <a:solidFill>
                  <a:schemeClr val="bg1"/>
                </a:solidFill>
                <a:ea typeface="宋体" charset="-122"/>
              </a:rPr>
              <a:t>Difference between Cp &amp; Cpk</a:t>
            </a:r>
            <a:endParaRPr lang="en-US" altLang="zh-CN" sz="2800" dirty="0">
              <a:solidFill>
                <a:schemeClr val="bg1"/>
              </a:solidFill>
              <a:latin typeface="+mn-lt"/>
              <a:ea typeface="Cambria"/>
              <a:cs typeface="Cambria"/>
              <a:sym typeface="Cambria"/>
            </a:endParaRPr>
          </a:p>
        </p:txBody>
      </p:sp>
      <p:sp>
        <p:nvSpPr>
          <p:cNvPr id="41" name="Rectangle 3"/>
          <p:cNvSpPr>
            <a:spLocks noGrp="1" noChangeArrowheads="1"/>
          </p:cNvSpPr>
          <p:nvPr>
            <p:ph type="body" idx="1"/>
          </p:nvPr>
        </p:nvSpPr>
        <p:spPr>
          <a:xfrm>
            <a:off x="317500" y="1143000"/>
            <a:ext cx="8216900" cy="1219200"/>
          </a:xfrm>
        </p:spPr>
        <p:txBody>
          <a:bodyPr/>
          <a:lstStyle/>
          <a:p>
            <a:pPr eaLnBrk="1" hangingPunct="1">
              <a:lnSpc>
                <a:spcPct val="90000"/>
              </a:lnSpc>
              <a:spcAft>
                <a:spcPts val="600"/>
              </a:spcAft>
              <a:buClr>
                <a:srgbClr val="A50021"/>
              </a:buClr>
              <a:buFont typeface="Wingdings" pitchFamily="2" charset="2"/>
              <a:buChar char="Ø"/>
              <a:defRPr/>
            </a:pPr>
            <a:r>
              <a:rPr lang="en-US" sz="1800" b="1" dirty="0">
                <a:solidFill>
                  <a:srgbClr val="A50021"/>
                </a:solidFill>
                <a:effectLst>
                  <a:outerShdw blurRad="38100" dist="38100" dir="2700000" algn="tl">
                    <a:srgbClr val="C0C0C0"/>
                  </a:outerShdw>
                </a:effectLst>
              </a:rPr>
              <a:t>Cp</a:t>
            </a:r>
            <a:r>
              <a:rPr lang="en-US" sz="1800" dirty="0"/>
              <a:t> – determines capability of producing to specification</a:t>
            </a:r>
          </a:p>
          <a:p>
            <a:pPr eaLnBrk="1" hangingPunct="1">
              <a:lnSpc>
                <a:spcPct val="90000"/>
              </a:lnSpc>
              <a:spcAft>
                <a:spcPts val="600"/>
              </a:spcAft>
              <a:buClr>
                <a:srgbClr val="A50021"/>
              </a:buClr>
              <a:buFont typeface="Wingdings" pitchFamily="2" charset="2"/>
              <a:buChar char="Ø"/>
              <a:defRPr/>
            </a:pPr>
            <a:r>
              <a:rPr lang="en-US" sz="1800" b="1" dirty="0">
                <a:solidFill>
                  <a:srgbClr val="A50021"/>
                </a:solidFill>
                <a:effectLst>
                  <a:outerShdw blurRad="38100" dist="38100" dir="2700000" algn="tl">
                    <a:srgbClr val="C0C0C0"/>
                  </a:outerShdw>
                </a:effectLst>
              </a:rPr>
              <a:t>Cpk</a:t>
            </a:r>
            <a:r>
              <a:rPr lang="en-US" sz="1800" dirty="0"/>
              <a:t> – same as Cp, but also measures how </a:t>
            </a:r>
            <a:r>
              <a:rPr lang="en-US" sz="1800" i="1" dirty="0">
                <a:solidFill>
                  <a:srgbClr val="A50021"/>
                </a:solidFill>
              </a:rPr>
              <a:t>centered</a:t>
            </a:r>
            <a:r>
              <a:rPr lang="en-US" sz="1800" dirty="0"/>
              <a:t> the process is</a:t>
            </a:r>
          </a:p>
          <a:p>
            <a:pPr eaLnBrk="1" hangingPunct="1">
              <a:lnSpc>
                <a:spcPct val="90000"/>
              </a:lnSpc>
              <a:spcAft>
                <a:spcPts val="600"/>
              </a:spcAft>
              <a:buClr>
                <a:srgbClr val="A50021"/>
              </a:buClr>
              <a:buFont typeface="Wingdings" pitchFamily="2" charset="2"/>
              <a:buChar char="Ø"/>
              <a:defRPr/>
            </a:pPr>
            <a:r>
              <a:rPr lang="en-US" sz="1800" dirty="0"/>
              <a:t>It is important to look at both!</a:t>
            </a:r>
          </a:p>
        </p:txBody>
      </p:sp>
      <p:grpSp>
        <p:nvGrpSpPr>
          <p:cNvPr id="42" name="Group 146"/>
          <p:cNvGrpSpPr>
            <a:grpSpLocks/>
          </p:cNvGrpSpPr>
          <p:nvPr/>
        </p:nvGrpSpPr>
        <p:grpSpPr bwMode="auto">
          <a:xfrm>
            <a:off x="2971800" y="2498725"/>
            <a:ext cx="1447800" cy="717550"/>
            <a:chOff x="1872" y="1574"/>
            <a:chExt cx="912" cy="452"/>
          </a:xfrm>
        </p:grpSpPr>
        <p:grpSp>
          <p:nvGrpSpPr>
            <p:cNvPr id="43" name="Group 145"/>
            <p:cNvGrpSpPr>
              <a:grpSpLocks/>
            </p:cNvGrpSpPr>
            <p:nvPr/>
          </p:nvGrpSpPr>
          <p:grpSpPr bwMode="auto">
            <a:xfrm>
              <a:off x="1872" y="1574"/>
              <a:ext cx="912" cy="250"/>
              <a:chOff x="1872" y="1574"/>
              <a:chExt cx="912" cy="250"/>
            </a:xfrm>
          </p:grpSpPr>
          <p:sp>
            <p:nvSpPr>
              <p:cNvPr id="49" name="Line 38"/>
              <p:cNvSpPr>
                <a:spLocks noChangeShapeType="1"/>
              </p:cNvSpPr>
              <p:nvPr/>
            </p:nvSpPr>
            <p:spPr bwMode="auto">
              <a:xfrm>
                <a:off x="2256" y="1776"/>
                <a:ext cx="96" cy="0"/>
              </a:xfrm>
              <a:prstGeom prst="line">
                <a:avLst/>
              </a:prstGeom>
              <a:noFill/>
              <a:ln w="9525">
                <a:solidFill>
                  <a:schemeClr val="tx1"/>
                </a:solidFill>
                <a:round/>
                <a:headEnd/>
                <a:tailEnd/>
              </a:ln>
            </p:spPr>
            <p:txBody>
              <a:bodyPr/>
              <a:lstStyle/>
              <a:p>
                <a:endParaRPr lang="zh-CN" altLang="en-US"/>
              </a:p>
            </p:txBody>
          </p:sp>
          <p:grpSp>
            <p:nvGrpSpPr>
              <p:cNvPr id="50" name="Group 140"/>
              <p:cNvGrpSpPr>
                <a:grpSpLocks/>
              </p:cNvGrpSpPr>
              <p:nvPr/>
            </p:nvGrpSpPr>
            <p:grpSpPr bwMode="auto">
              <a:xfrm>
                <a:off x="1872" y="1574"/>
                <a:ext cx="912" cy="250"/>
                <a:chOff x="1872" y="1574"/>
                <a:chExt cx="912" cy="250"/>
              </a:xfrm>
            </p:grpSpPr>
            <p:grpSp>
              <p:nvGrpSpPr>
                <p:cNvPr id="51" name="Group 132"/>
                <p:cNvGrpSpPr>
                  <a:grpSpLocks/>
                </p:cNvGrpSpPr>
                <p:nvPr/>
              </p:nvGrpSpPr>
              <p:grpSpPr bwMode="auto">
                <a:xfrm>
                  <a:off x="1872" y="1574"/>
                  <a:ext cx="768" cy="250"/>
                  <a:chOff x="1968" y="1574"/>
                  <a:chExt cx="768" cy="250"/>
                </a:xfrm>
              </p:grpSpPr>
              <p:sp>
                <p:nvSpPr>
                  <p:cNvPr id="53" name="Text Box 36"/>
                  <p:cNvSpPr txBox="1">
                    <a:spLocks noChangeArrowheads="1"/>
                  </p:cNvSpPr>
                  <p:nvPr/>
                </p:nvSpPr>
                <p:spPr bwMode="auto">
                  <a:xfrm>
                    <a:off x="1968" y="1584"/>
                    <a:ext cx="768" cy="231"/>
                  </a:xfrm>
                  <a:prstGeom prst="rect">
                    <a:avLst/>
                  </a:prstGeom>
                  <a:noFill/>
                  <a:ln w="9525">
                    <a:noFill/>
                    <a:miter lim="800000"/>
                    <a:headEnd/>
                    <a:tailEnd/>
                  </a:ln>
                </p:spPr>
                <p:txBody>
                  <a:bodyPr>
                    <a:spAutoFit/>
                  </a:bodyPr>
                  <a:lstStyle/>
                  <a:p>
                    <a:pPr>
                      <a:spcBef>
                        <a:spcPct val="50000"/>
                      </a:spcBef>
                    </a:pPr>
                    <a:r>
                      <a:rPr lang="en-US" altLang="zh-CN">
                        <a:ea typeface="宋体" charset="-122"/>
                      </a:rPr>
                      <a:t>Cp </a:t>
                    </a:r>
                  </a:p>
                </p:txBody>
              </p:sp>
              <p:sp>
                <p:nvSpPr>
                  <p:cNvPr id="54" name="Text Box 37"/>
                  <p:cNvSpPr txBox="1">
                    <a:spLocks noChangeArrowheads="1"/>
                  </p:cNvSpPr>
                  <p:nvPr/>
                </p:nvSpPr>
                <p:spPr bwMode="auto">
                  <a:xfrm>
                    <a:off x="2304" y="1574"/>
                    <a:ext cx="240" cy="250"/>
                  </a:xfrm>
                  <a:prstGeom prst="rect">
                    <a:avLst/>
                  </a:prstGeom>
                  <a:noFill/>
                  <a:ln w="9525">
                    <a:noFill/>
                    <a:miter lim="800000"/>
                    <a:headEnd/>
                    <a:tailEnd/>
                  </a:ln>
                </p:spPr>
                <p:txBody>
                  <a:bodyPr>
                    <a:spAutoFit/>
                  </a:bodyPr>
                  <a:lstStyle/>
                  <a:p>
                    <a:pPr>
                      <a:spcBef>
                        <a:spcPct val="50000"/>
                      </a:spcBef>
                    </a:pPr>
                    <a:r>
                      <a:rPr lang="en-US" altLang="zh-CN" sz="2000">
                        <a:ea typeface="宋体" charset="-122"/>
                      </a:rPr>
                      <a:t>&gt;</a:t>
                    </a:r>
                  </a:p>
                </p:txBody>
              </p:sp>
            </p:grpSp>
            <p:sp>
              <p:nvSpPr>
                <p:cNvPr id="52" name="Text Box 39"/>
                <p:cNvSpPr txBox="1">
                  <a:spLocks noChangeArrowheads="1"/>
                </p:cNvSpPr>
                <p:nvPr/>
              </p:nvSpPr>
              <p:spPr bwMode="auto">
                <a:xfrm>
                  <a:off x="2352" y="1612"/>
                  <a:ext cx="432" cy="212"/>
                </a:xfrm>
                <a:prstGeom prst="rect">
                  <a:avLst/>
                </a:prstGeom>
                <a:noFill/>
                <a:ln w="9525">
                  <a:noFill/>
                  <a:miter lim="800000"/>
                  <a:headEnd/>
                  <a:tailEnd/>
                </a:ln>
              </p:spPr>
              <p:txBody>
                <a:bodyPr>
                  <a:spAutoFit/>
                </a:bodyPr>
                <a:lstStyle/>
                <a:p>
                  <a:pPr>
                    <a:spcBef>
                      <a:spcPct val="50000"/>
                    </a:spcBef>
                  </a:pPr>
                  <a:r>
                    <a:rPr lang="en-US" altLang="zh-CN" sz="1600">
                      <a:ea typeface="宋体" charset="-122"/>
                    </a:rPr>
                    <a:t>1.67</a:t>
                  </a:r>
                </a:p>
              </p:txBody>
            </p:sp>
          </p:grpSp>
        </p:grpSp>
        <p:grpSp>
          <p:nvGrpSpPr>
            <p:cNvPr id="44" name="Group 141"/>
            <p:cNvGrpSpPr>
              <a:grpSpLocks/>
            </p:cNvGrpSpPr>
            <p:nvPr/>
          </p:nvGrpSpPr>
          <p:grpSpPr bwMode="auto">
            <a:xfrm>
              <a:off x="1872" y="1776"/>
              <a:ext cx="912" cy="250"/>
              <a:chOff x="1872" y="1776"/>
              <a:chExt cx="912" cy="250"/>
            </a:xfrm>
          </p:grpSpPr>
          <p:sp>
            <p:nvSpPr>
              <p:cNvPr id="45" name="Text Box 42"/>
              <p:cNvSpPr txBox="1">
                <a:spLocks noChangeArrowheads="1"/>
              </p:cNvSpPr>
              <p:nvPr/>
            </p:nvSpPr>
            <p:spPr bwMode="auto">
              <a:xfrm>
                <a:off x="1872" y="1776"/>
                <a:ext cx="768" cy="231"/>
              </a:xfrm>
              <a:prstGeom prst="rect">
                <a:avLst/>
              </a:prstGeom>
              <a:noFill/>
              <a:ln w="9525">
                <a:noFill/>
                <a:miter lim="800000"/>
                <a:headEnd/>
                <a:tailEnd/>
              </a:ln>
            </p:spPr>
            <p:txBody>
              <a:bodyPr>
                <a:spAutoFit/>
              </a:bodyPr>
              <a:lstStyle/>
              <a:p>
                <a:pPr>
                  <a:spcBef>
                    <a:spcPct val="50000"/>
                  </a:spcBef>
                </a:pPr>
                <a:r>
                  <a:rPr lang="en-US" altLang="zh-CN">
                    <a:ea typeface="宋体" charset="-122"/>
                  </a:rPr>
                  <a:t>Cpk  </a:t>
                </a:r>
              </a:p>
            </p:txBody>
          </p:sp>
          <p:sp>
            <p:nvSpPr>
              <p:cNvPr id="46" name="Text Box 43"/>
              <p:cNvSpPr txBox="1">
                <a:spLocks noChangeArrowheads="1"/>
              </p:cNvSpPr>
              <p:nvPr/>
            </p:nvSpPr>
            <p:spPr bwMode="auto">
              <a:xfrm>
                <a:off x="2208" y="1776"/>
                <a:ext cx="240" cy="250"/>
              </a:xfrm>
              <a:prstGeom prst="rect">
                <a:avLst/>
              </a:prstGeom>
              <a:noFill/>
              <a:ln w="9525">
                <a:noFill/>
                <a:miter lim="800000"/>
                <a:headEnd/>
                <a:tailEnd/>
              </a:ln>
            </p:spPr>
            <p:txBody>
              <a:bodyPr>
                <a:spAutoFit/>
              </a:bodyPr>
              <a:lstStyle/>
              <a:p>
                <a:pPr>
                  <a:spcBef>
                    <a:spcPct val="50000"/>
                  </a:spcBef>
                </a:pPr>
                <a:r>
                  <a:rPr lang="en-US" altLang="zh-CN" sz="2000">
                    <a:ea typeface="宋体" charset="-122"/>
                  </a:rPr>
                  <a:t>&gt;</a:t>
                </a:r>
              </a:p>
            </p:txBody>
          </p:sp>
          <p:sp>
            <p:nvSpPr>
              <p:cNvPr id="47" name="Line 44"/>
              <p:cNvSpPr>
                <a:spLocks noChangeShapeType="1"/>
              </p:cNvSpPr>
              <p:nvPr/>
            </p:nvSpPr>
            <p:spPr bwMode="auto">
              <a:xfrm>
                <a:off x="2256" y="1968"/>
                <a:ext cx="96" cy="0"/>
              </a:xfrm>
              <a:prstGeom prst="line">
                <a:avLst/>
              </a:prstGeom>
              <a:noFill/>
              <a:ln w="9525">
                <a:solidFill>
                  <a:schemeClr val="tx1"/>
                </a:solidFill>
                <a:round/>
                <a:headEnd/>
                <a:tailEnd/>
              </a:ln>
            </p:spPr>
            <p:txBody>
              <a:bodyPr/>
              <a:lstStyle/>
              <a:p>
                <a:endParaRPr lang="zh-CN" altLang="en-US"/>
              </a:p>
            </p:txBody>
          </p:sp>
          <p:sp>
            <p:nvSpPr>
              <p:cNvPr id="48" name="Text Box 45"/>
              <p:cNvSpPr txBox="1">
                <a:spLocks noChangeArrowheads="1"/>
              </p:cNvSpPr>
              <p:nvPr/>
            </p:nvSpPr>
            <p:spPr bwMode="auto">
              <a:xfrm>
                <a:off x="2352" y="1804"/>
                <a:ext cx="432" cy="212"/>
              </a:xfrm>
              <a:prstGeom prst="rect">
                <a:avLst/>
              </a:prstGeom>
              <a:noFill/>
              <a:ln w="9525">
                <a:noFill/>
                <a:miter lim="800000"/>
                <a:headEnd/>
                <a:tailEnd/>
              </a:ln>
            </p:spPr>
            <p:txBody>
              <a:bodyPr>
                <a:spAutoFit/>
              </a:bodyPr>
              <a:lstStyle/>
              <a:p>
                <a:pPr>
                  <a:spcBef>
                    <a:spcPct val="50000"/>
                  </a:spcBef>
                </a:pPr>
                <a:r>
                  <a:rPr lang="en-US" altLang="zh-CN" sz="1600">
                    <a:ea typeface="宋体" charset="-122"/>
                  </a:rPr>
                  <a:t>1.67</a:t>
                </a:r>
              </a:p>
            </p:txBody>
          </p:sp>
        </p:grpSp>
      </p:grpSp>
      <p:sp>
        <p:nvSpPr>
          <p:cNvPr id="55" name="Text Box 49"/>
          <p:cNvSpPr txBox="1">
            <a:spLocks noChangeArrowheads="1"/>
          </p:cNvSpPr>
          <p:nvPr/>
        </p:nvSpPr>
        <p:spPr bwMode="auto">
          <a:xfrm>
            <a:off x="2971800" y="3352800"/>
            <a:ext cx="1219200" cy="581025"/>
          </a:xfrm>
          <a:prstGeom prst="rect">
            <a:avLst/>
          </a:prstGeom>
          <a:noFill/>
          <a:ln w="9525">
            <a:noFill/>
            <a:miter lim="800000"/>
            <a:headEnd/>
            <a:tailEnd/>
          </a:ln>
        </p:spPr>
        <p:txBody>
          <a:bodyPr>
            <a:spAutoFit/>
          </a:bodyPr>
          <a:lstStyle/>
          <a:p>
            <a:pPr algn="ctr">
              <a:spcBef>
                <a:spcPct val="50000"/>
              </a:spcBef>
            </a:pPr>
            <a:r>
              <a:rPr lang="en-US" altLang="zh-CN" sz="1600">
                <a:solidFill>
                  <a:srgbClr val="A50021"/>
                </a:solidFill>
                <a:ea typeface="宋体" charset="-122"/>
              </a:rPr>
              <a:t>Capable, Centered</a:t>
            </a:r>
          </a:p>
        </p:txBody>
      </p:sp>
      <p:grpSp>
        <p:nvGrpSpPr>
          <p:cNvPr id="56" name="Group 139"/>
          <p:cNvGrpSpPr>
            <a:grpSpLocks/>
          </p:cNvGrpSpPr>
          <p:nvPr/>
        </p:nvGrpSpPr>
        <p:grpSpPr bwMode="auto">
          <a:xfrm>
            <a:off x="685800" y="2514600"/>
            <a:ext cx="2133600" cy="1798638"/>
            <a:chOff x="432" y="1584"/>
            <a:chExt cx="1344" cy="1133"/>
          </a:xfrm>
        </p:grpSpPr>
        <p:sp>
          <p:nvSpPr>
            <p:cNvPr id="57" name="Line 17"/>
            <p:cNvSpPr>
              <a:spLocks noChangeShapeType="1"/>
            </p:cNvSpPr>
            <p:nvPr/>
          </p:nvSpPr>
          <p:spPr bwMode="auto">
            <a:xfrm flipV="1">
              <a:off x="1093" y="1584"/>
              <a:ext cx="0" cy="960"/>
            </a:xfrm>
            <a:prstGeom prst="line">
              <a:avLst/>
            </a:prstGeom>
            <a:noFill/>
            <a:ln w="25400">
              <a:solidFill>
                <a:srgbClr val="7F7F7F"/>
              </a:solidFill>
              <a:round/>
              <a:headEnd/>
              <a:tailEnd/>
            </a:ln>
          </p:spPr>
          <p:txBody>
            <a:bodyPr wrap="none" anchor="ctr"/>
            <a:lstStyle/>
            <a:p>
              <a:endParaRPr lang="zh-CN" altLang="en-US"/>
            </a:p>
          </p:txBody>
        </p:sp>
        <p:sp>
          <p:nvSpPr>
            <p:cNvPr id="58" name="Line 18"/>
            <p:cNvSpPr>
              <a:spLocks noChangeShapeType="1"/>
            </p:cNvSpPr>
            <p:nvPr/>
          </p:nvSpPr>
          <p:spPr bwMode="auto">
            <a:xfrm>
              <a:off x="432" y="2544"/>
              <a:ext cx="1296" cy="0"/>
            </a:xfrm>
            <a:prstGeom prst="line">
              <a:avLst/>
            </a:prstGeom>
            <a:noFill/>
            <a:ln w="9525">
              <a:solidFill>
                <a:srgbClr val="002163"/>
              </a:solidFill>
              <a:round/>
              <a:headEnd/>
              <a:tailEnd/>
            </a:ln>
          </p:spPr>
          <p:txBody>
            <a:bodyPr wrap="none" anchor="ctr"/>
            <a:lstStyle/>
            <a:p>
              <a:endParaRPr lang="zh-CN" altLang="en-US"/>
            </a:p>
          </p:txBody>
        </p:sp>
        <p:sp>
          <p:nvSpPr>
            <p:cNvPr id="59" name="Line 19"/>
            <p:cNvSpPr>
              <a:spLocks noChangeShapeType="1"/>
            </p:cNvSpPr>
            <p:nvPr/>
          </p:nvSpPr>
          <p:spPr bwMode="auto">
            <a:xfrm>
              <a:off x="1548" y="1933"/>
              <a:ext cx="1" cy="611"/>
            </a:xfrm>
            <a:prstGeom prst="line">
              <a:avLst/>
            </a:prstGeom>
            <a:noFill/>
            <a:ln w="11113">
              <a:solidFill>
                <a:srgbClr val="000000"/>
              </a:solidFill>
              <a:round/>
              <a:headEnd/>
              <a:tailEnd/>
            </a:ln>
          </p:spPr>
          <p:txBody>
            <a:bodyPr/>
            <a:lstStyle/>
            <a:p>
              <a:endParaRPr lang="zh-CN" altLang="en-US"/>
            </a:p>
          </p:txBody>
        </p:sp>
        <p:sp>
          <p:nvSpPr>
            <p:cNvPr id="60" name="Freeform 23"/>
            <p:cNvSpPr>
              <a:spLocks/>
            </p:cNvSpPr>
            <p:nvPr/>
          </p:nvSpPr>
          <p:spPr bwMode="auto">
            <a:xfrm>
              <a:off x="780" y="1693"/>
              <a:ext cx="624" cy="813"/>
            </a:xfrm>
            <a:custGeom>
              <a:avLst/>
              <a:gdLst>
                <a:gd name="T0" fmla="*/ 0 w 4181"/>
                <a:gd name="T1" fmla="*/ 101 h 1627"/>
                <a:gd name="T2" fmla="*/ 0 w 4181"/>
                <a:gd name="T3" fmla="*/ 101 h 1627"/>
                <a:gd name="T4" fmla="*/ 0 w 4181"/>
                <a:gd name="T5" fmla="*/ 101 h 1627"/>
                <a:gd name="T6" fmla="*/ 0 w 4181"/>
                <a:gd name="T7" fmla="*/ 101 h 1627"/>
                <a:gd name="T8" fmla="*/ 0 w 4181"/>
                <a:gd name="T9" fmla="*/ 101 h 1627"/>
                <a:gd name="T10" fmla="*/ 0 w 4181"/>
                <a:gd name="T11" fmla="*/ 100 h 1627"/>
                <a:gd name="T12" fmla="*/ 0 w 4181"/>
                <a:gd name="T13" fmla="*/ 99 h 1627"/>
                <a:gd name="T14" fmla="*/ 0 w 4181"/>
                <a:gd name="T15" fmla="*/ 97 h 1627"/>
                <a:gd name="T16" fmla="*/ 0 w 4181"/>
                <a:gd name="T17" fmla="*/ 94 h 1627"/>
                <a:gd name="T18" fmla="*/ 0 w 4181"/>
                <a:gd name="T19" fmla="*/ 90 h 1627"/>
                <a:gd name="T20" fmla="*/ 1 w 4181"/>
                <a:gd name="T21" fmla="*/ 84 h 1627"/>
                <a:gd name="T22" fmla="*/ 1 w 4181"/>
                <a:gd name="T23" fmla="*/ 78 h 1627"/>
                <a:gd name="T24" fmla="*/ 1 w 4181"/>
                <a:gd name="T25" fmla="*/ 68 h 1627"/>
                <a:gd name="T26" fmla="*/ 1 w 4181"/>
                <a:gd name="T27" fmla="*/ 58 h 1627"/>
                <a:gd name="T28" fmla="*/ 1 w 4181"/>
                <a:gd name="T29" fmla="*/ 46 h 1627"/>
                <a:gd name="T30" fmla="*/ 1 w 4181"/>
                <a:gd name="T31" fmla="*/ 34 h 1627"/>
                <a:gd name="T32" fmla="*/ 1 w 4181"/>
                <a:gd name="T33" fmla="*/ 22 h 1627"/>
                <a:gd name="T34" fmla="*/ 1 w 4181"/>
                <a:gd name="T35" fmla="*/ 12 h 1627"/>
                <a:gd name="T36" fmla="*/ 1 w 4181"/>
                <a:gd name="T37" fmla="*/ 4 h 1627"/>
                <a:gd name="T38" fmla="*/ 1 w 4181"/>
                <a:gd name="T39" fmla="*/ 0 h 1627"/>
                <a:gd name="T40" fmla="*/ 1 w 4181"/>
                <a:gd name="T41" fmla="*/ 0 h 1627"/>
                <a:gd name="T42" fmla="*/ 1 w 4181"/>
                <a:gd name="T43" fmla="*/ 4 h 1627"/>
                <a:gd name="T44" fmla="*/ 1 w 4181"/>
                <a:gd name="T45" fmla="*/ 12 h 1627"/>
                <a:gd name="T46" fmla="*/ 1 w 4181"/>
                <a:gd name="T47" fmla="*/ 22 h 1627"/>
                <a:gd name="T48" fmla="*/ 1 w 4181"/>
                <a:gd name="T49" fmla="*/ 34 h 1627"/>
                <a:gd name="T50" fmla="*/ 1 w 4181"/>
                <a:gd name="T51" fmla="*/ 46 h 1627"/>
                <a:gd name="T52" fmla="*/ 1 w 4181"/>
                <a:gd name="T53" fmla="*/ 58 h 1627"/>
                <a:gd name="T54" fmla="*/ 1 w 4181"/>
                <a:gd name="T55" fmla="*/ 68 h 1627"/>
                <a:gd name="T56" fmla="*/ 1 w 4181"/>
                <a:gd name="T57" fmla="*/ 78 h 1627"/>
                <a:gd name="T58" fmla="*/ 1 w 4181"/>
                <a:gd name="T59" fmla="*/ 84 h 1627"/>
                <a:gd name="T60" fmla="*/ 2 w 4181"/>
                <a:gd name="T61" fmla="*/ 90 h 1627"/>
                <a:gd name="T62" fmla="*/ 2 w 4181"/>
                <a:gd name="T63" fmla="*/ 94 h 1627"/>
                <a:gd name="T64" fmla="*/ 2 w 4181"/>
                <a:gd name="T65" fmla="*/ 97 h 1627"/>
                <a:gd name="T66" fmla="*/ 2 w 4181"/>
                <a:gd name="T67" fmla="*/ 99 h 1627"/>
                <a:gd name="T68" fmla="*/ 2 w 4181"/>
                <a:gd name="T69" fmla="*/ 100 h 1627"/>
                <a:gd name="T70" fmla="*/ 2 w 4181"/>
                <a:gd name="T71" fmla="*/ 101 h 1627"/>
                <a:gd name="T72" fmla="*/ 2 w 4181"/>
                <a:gd name="T73" fmla="*/ 101 h 1627"/>
                <a:gd name="T74" fmla="*/ 2 w 4181"/>
                <a:gd name="T75" fmla="*/ 101 h 1627"/>
                <a:gd name="T76" fmla="*/ 2 w 4181"/>
                <a:gd name="T77" fmla="*/ 101 h 1627"/>
                <a:gd name="T78" fmla="*/ 2 w 4181"/>
                <a:gd name="T79" fmla="*/ 101 h 1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1"/>
                <a:gd name="T121" fmla="*/ 0 h 1627"/>
                <a:gd name="T122" fmla="*/ 4181 w 4181"/>
                <a:gd name="T123" fmla="*/ 1627 h 1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1" h="1627">
                  <a:moveTo>
                    <a:pt x="0" y="1627"/>
                  </a:moveTo>
                  <a:lnTo>
                    <a:pt x="51" y="1627"/>
                  </a:lnTo>
                  <a:lnTo>
                    <a:pt x="102" y="1627"/>
                  </a:lnTo>
                  <a:lnTo>
                    <a:pt x="155" y="1627"/>
                  </a:lnTo>
                  <a:lnTo>
                    <a:pt x="204" y="1627"/>
                  </a:lnTo>
                  <a:lnTo>
                    <a:pt x="257" y="1627"/>
                  </a:lnTo>
                  <a:lnTo>
                    <a:pt x="307" y="1627"/>
                  </a:lnTo>
                  <a:lnTo>
                    <a:pt x="359" y="1627"/>
                  </a:lnTo>
                  <a:lnTo>
                    <a:pt x="410" y="1618"/>
                  </a:lnTo>
                  <a:lnTo>
                    <a:pt x="461" y="1618"/>
                  </a:lnTo>
                  <a:lnTo>
                    <a:pt x="512" y="1618"/>
                  </a:lnTo>
                  <a:lnTo>
                    <a:pt x="563" y="1608"/>
                  </a:lnTo>
                  <a:lnTo>
                    <a:pt x="614" y="1598"/>
                  </a:lnTo>
                  <a:lnTo>
                    <a:pt x="683" y="1587"/>
                  </a:lnTo>
                  <a:lnTo>
                    <a:pt x="734" y="1577"/>
                  </a:lnTo>
                  <a:lnTo>
                    <a:pt x="786" y="1557"/>
                  </a:lnTo>
                  <a:lnTo>
                    <a:pt x="836" y="1538"/>
                  </a:lnTo>
                  <a:lnTo>
                    <a:pt x="888" y="1518"/>
                  </a:lnTo>
                  <a:lnTo>
                    <a:pt x="938" y="1489"/>
                  </a:lnTo>
                  <a:lnTo>
                    <a:pt x="991" y="1448"/>
                  </a:lnTo>
                  <a:lnTo>
                    <a:pt x="1040" y="1409"/>
                  </a:lnTo>
                  <a:lnTo>
                    <a:pt x="1093" y="1359"/>
                  </a:lnTo>
                  <a:lnTo>
                    <a:pt x="1144" y="1310"/>
                  </a:lnTo>
                  <a:lnTo>
                    <a:pt x="1195" y="1251"/>
                  </a:lnTo>
                  <a:lnTo>
                    <a:pt x="1246" y="1181"/>
                  </a:lnTo>
                  <a:lnTo>
                    <a:pt x="1297" y="1101"/>
                  </a:lnTo>
                  <a:lnTo>
                    <a:pt x="1350" y="1023"/>
                  </a:lnTo>
                  <a:lnTo>
                    <a:pt x="1418" y="932"/>
                  </a:lnTo>
                  <a:lnTo>
                    <a:pt x="1467" y="842"/>
                  </a:lnTo>
                  <a:lnTo>
                    <a:pt x="1520" y="745"/>
                  </a:lnTo>
                  <a:lnTo>
                    <a:pt x="1569" y="645"/>
                  </a:lnTo>
                  <a:lnTo>
                    <a:pt x="1622" y="546"/>
                  </a:lnTo>
                  <a:lnTo>
                    <a:pt x="1673" y="446"/>
                  </a:lnTo>
                  <a:lnTo>
                    <a:pt x="1724" y="357"/>
                  </a:lnTo>
                  <a:lnTo>
                    <a:pt x="1775" y="269"/>
                  </a:lnTo>
                  <a:lnTo>
                    <a:pt x="1826" y="199"/>
                  </a:lnTo>
                  <a:lnTo>
                    <a:pt x="1879" y="129"/>
                  </a:lnTo>
                  <a:lnTo>
                    <a:pt x="1928" y="70"/>
                  </a:lnTo>
                  <a:lnTo>
                    <a:pt x="1981" y="41"/>
                  </a:lnTo>
                  <a:lnTo>
                    <a:pt x="2030" y="10"/>
                  </a:lnTo>
                  <a:lnTo>
                    <a:pt x="2100" y="0"/>
                  </a:lnTo>
                  <a:lnTo>
                    <a:pt x="2151" y="10"/>
                  </a:lnTo>
                  <a:lnTo>
                    <a:pt x="2202" y="41"/>
                  </a:lnTo>
                  <a:lnTo>
                    <a:pt x="2253" y="70"/>
                  </a:lnTo>
                  <a:lnTo>
                    <a:pt x="2304" y="129"/>
                  </a:lnTo>
                  <a:lnTo>
                    <a:pt x="2355" y="199"/>
                  </a:lnTo>
                  <a:lnTo>
                    <a:pt x="2406" y="269"/>
                  </a:lnTo>
                  <a:lnTo>
                    <a:pt x="2457" y="357"/>
                  </a:lnTo>
                  <a:lnTo>
                    <a:pt x="2510" y="446"/>
                  </a:lnTo>
                  <a:lnTo>
                    <a:pt x="2559" y="546"/>
                  </a:lnTo>
                  <a:lnTo>
                    <a:pt x="2612" y="645"/>
                  </a:lnTo>
                  <a:lnTo>
                    <a:pt x="2662" y="745"/>
                  </a:lnTo>
                  <a:lnTo>
                    <a:pt x="2714" y="842"/>
                  </a:lnTo>
                  <a:lnTo>
                    <a:pt x="2764" y="932"/>
                  </a:lnTo>
                  <a:lnTo>
                    <a:pt x="2833" y="1023"/>
                  </a:lnTo>
                  <a:lnTo>
                    <a:pt x="2884" y="1101"/>
                  </a:lnTo>
                  <a:lnTo>
                    <a:pt x="2936" y="1181"/>
                  </a:lnTo>
                  <a:lnTo>
                    <a:pt x="2987" y="1251"/>
                  </a:lnTo>
                  <a:lnTo>
                    <a:pt x="3038" y="1310"/>
                  </a:lnTo>
                  <a:lnTo>
                    <a:pt x="3089" y="1359"/>
                  </a:lnTo>
                  <a:lnTo>
                    <a:pt x="3141" y="1409"/>
                  </a:lnTo>
                  <a:lnTo>
                    <a:pt x="3191" y="1448"/>
                  </a:lnTo>
                  <a:lnTo>
                    <a:pt x="3244" y="1489"/>
                  </a:lnTo>
                  <a:lnTo>
                    <a:pt x="3295" y="1518"/>
                  </a:lnTo>
                  <a:lnTo>
                    <a:pt x="3346" y="1538"/>
                  </a:lnTo>
                  <a:lnTo>
                    <a:pt x="3397" y="1557"/>
                  </a:lnTo>
                  <a:lnTo>
                    <a:pt x="3448" y="1577"/>
                  </a:lnTo>
                  <a:lnTo>
                    <a:pt x="3499" y="1587"/>
                  </a:lnTo>
                  <a:lnTo>
                    <a:pt x="3567" y="1598"/>
                  </a:lnTo>
                  <a:lnTo>
                    <a:pt x="3620" y="1608"/>
                  </a:lnTo>
                  <a:lnTo>
                    <a:pt x="3669" y="1618"/>
                  </a:lnTo>
                  <a:lnTo>
                    <a:pt x="3722" y="1618"/>
                  </a:lnTo>
                  <a:lnTo>
                    <a:pt x="3771" y="1618"/>
                  </a:lnTo>
                  <a:lnTo>
                    <a:pt x="3824" y="1627"/>
                  </a:lnTo>
                  <a:lnTo>
                    <a:pt x="3875" y="1627"/>
                  </a:lnTo>
                  <a:lnTo>
                    <a:pt x="3926" y="1627"/>
                  </a:lnTo>
                  <a:lnTo>
                    <a:pt x="3977" y="1627"/>
                  </a:lnTo>
                  <a:lnTo>
                    <a:pt x="4028" y="1627"/>
                  </a:lnTo>
                  <a:lnTo>
                    <a:pt x="4079" y="1627"/>
                  </a:lnTo>
                  <a:lnTo>
                    <a:pt x="4130" y="1627"/>
                  </a:lnTo>
                  <a:lnTo>
                    <a:pt x="4181" y="1627"/>
                  </a:lnTo>
                </a:path>
              </a:pathLst>
            </a:custGeom>
            <a:noFill/>
            <a:ln w="42863">
              <a:solidFill>
                <a:srgbClr val="002163"/>
              </a:solidFill>
              <a:prstDash val="solid"/>
              <a:round/>
              <a:headEnd/>
              <a:tailEnd/>
            </a:ln>
          </p:spPr>
          <p:txBody>
            <a:bodyPr/>
            <a:lstStyle/>
            <a:p>
              <a:endParaRPr lang="zh-CN" altLang="en-US"/>
            </a:p>
          </p:txBody>
        </p:sp>
        <p:sp>
          <p:nvSpPr>
            <p:cNvPr id="61" name="Line 48"/>
            <p:cNvSpPr>
              <a:spLocks noChangeShapeType="1"/>
            </p:cNvSpPr>
            <p:nvPr/>
          </p:nvSpPr>
          <p:spPr bwMode="auto">
            <a:xfrm>
              <a:off x="624" y="1920"/>
              <a:ext cx="1" cy="611"/>
            </a:xfrm>
            <a:prstGeom prst="line">
              <a:avLst/>
            </a:prstGeom>
            <a:noFill/>
            <a:ln w="11113">
              <a:solidFill>
                <a:srgbClr val="000000"/>
              </a:solidFill>
              <a:round/>
              <a:headEnd/>
              <a:tailEnd/>
            </a:ln>
          </p:spPr>
          <p:txBody>
            <a:bodyPr/>
            <a:lstStyle/>
            <a:p>
              <a:endParaRPr lang="zh-CN" altLang="en-US"/>
            </a:p>
          </p:txBody>
        </p:sp>
        <p:sp>
          <p:nvSpPr>
            <p:cNvPr id="62" name="Text Box 50"/>
            <p:cNvSpPr txBox="1">
              <a:spLocks noChangeArrowheads="1"/>
            </p:cNvSpPr>
            <p:nvPr/>
          </p:nvSpPr>
          <p:spPr bwMode="auto">
            <a:xfrm>
              <a:off x="480" y="2544"/>
              <a:ext cx="384" cy="173"/>
            </a:xfrm>
            <a:prstGeom prst="rect">
              <a:avLst/>
            </a:prstGeom>
            <a:noFill/>
            <a:ln w="9525">
              <a:noFill/>
              <a:miter lim="800000"/>
              <a:headEnd/>
              <a:tailEnd/>
            </a:ln>
          </p:spPr>
          <p:txBody>
            <a:bodyPr>
              <a:spAutoFit/>
            </a:bodyPr>
            <a:lstStyle/>
            <a:p>
              <a:pPr>
                <a:spcBef>
                  <a:spcPct val="50000"/>
                </a:spcBef>
              </a:pPr>
              <a:r>
                <a:rPr lang="en-US" altLang="zh-CN" sz="1200" b="1">
                  <a:ea typeface="宋体" charset="-122"/>
                </a:rPr>
                <a:t>LSL</a:t>
              </a:r>
            </a:p>
          </p:txBody>
        </p:sp>
        <p:sp>
          <p:nvSpPr>
            <p:cNvPr id="63" name="Text Box 51"/>
            <p:cNvSpPr txBox="1">
              <a:spLocks noChangeArrowheads="1"/>
            </p:cNvSpPr>
            <p:nvPr/>
          </p:nvSpPr>
          <p:spPr bwMode="auto">
            <a:xfrm>
              <a:off x="1392" y="2544"/>
              <a:ext cx="384" cy="173"/>
            </a:xfrm>
            <a:prstGeom prst="rect">
              <a:avLst/>
            </a:prstGeom>
            <a:noFill/>
            <a:ln w="9525">
              <a:noFill/>
              <a:miter lim="800000"/>
              <a:headEnd/>
              <a:tailEnd/>
            </a:ln>
          </p:spPr>
          <p:txBody>
            <a:bodyPr>
              <a:spAutoFit/>
            </a:bodyPr>
            <a:lstStyle/>
            <a:p>
              <a:pPr>
                <a:spcBef>
                  <a:spcPct val="50000"/>
                </a:spcBef>
              </a:pPr>
              <a:r>
                <a:rPr lang="en-US" altLang="zh-CN" sz="1200" b="1">
                  <a:ea typeface="宋体" charset="-122"/>
                </a:rPr>
                <a:t>USL</a:t>
              </a:r>
            </a:p>
          </p:txBody>
        </p:sp>
      </p:grpSp>
      <p:grpSp>
        <p:nvGrpSpPr>
          <p:cNvPr id="64" name="Group 142"/>
          <p:cNvGrpSpPr>
            <a:grpSpLocks/>
          </p:cNvGrpSpPr>
          <p:nvPr/>
        </p:nvGrpSpPr>
        <p:grpSpPr bwMode="auto">
          <a:xfrm>
            <a:off x="4648200" y="2514600"/>
            <a:ext cx="2819400" cy="1798638"/>
            <a:chOff x="2928" y="1584"/>
            <a:chExt cx="1776" cy="1133"/>
          </a:xfrm>
        </p:grpSpPr>
        <p:sp>
          <p:nvSpPr>
            <p:cNvPr id="65" name="Freeform 35"/>
            <p:cNvSpPr>
              <a:spLocks/>
            </p:cNvSpPr>
            <p:nvPr/>
          </p:nvSpPr>
          <p:spPr bwMode="auto">
            <a:xfrm>
              <a:off x="2928" y="1728"/>
              <a:ext cx="624" cy="813"/>
            </a:xfrm>
            <a:custGeom>
              <a:avLst/>
              <a:gdLst>
                <a:gd name="T0" fmla="*/ 0 w 4181"/>
                <a:gd name="T1" fmla="*/ 101 h 1627"/>
                <a:gd name="T2" fmla="*/ 0 w 4181"/>
                <a:gd name="T3" fmla="*/ 101 h 1627"/>
                <a:gd name="T4" fmla="*/ 0 w 4181"/>
                <a:gd name="T5" fmla="*/ 101 h 1627"/>
                <a:gd name="T6" fmla="*/ 0 w 4181"/>
                <a:gd name="T7" fmla="*/ 101 h 1627"/>
                <a:gd name="T8" fmla="*/ 0 w 4181"/>
                <a:gd name="T9" fmla="*/ 101 h 1627"/>
                <a:gd name="T10" fmla="*/ 0 w 4181"/>
                <a:gd name="T11" fmla="*/ 100 h 1627"/>
                <a:gd name="T12" fmla="*/ 0 w 4181"/>
                <a:gd name="T13" fmla="*/ 99 h 1627"/>
                <a:gd name="T14" fmla="*/ 0 w 4181"/>
                <a:gd name="T15" fmla="*/ 97 h 1627"/>
                <a:gd name="T16" fmla="*/ 0 w 4181"/>
                <a:gd name="T17" fmla="*/ 94 h 1627"/>
                <a:gd name="T18" fmla="*/ 0 w 4181"/>
                <a:gd name="T19" fmla="*/ 90 h 1627"/>
                <a:gd name="T20" fmla="*/ 1 w 4181"/>
                <a:gd name="T21" fmla="*/ 84 h 1627"/>
                <a:gd name="T22" fmla="*/ 1 w 4181"/>
                <a:gd name="T23" fmla="*/ 78 h 1627"/>
                <a:gd name="T24" fmla="*/ 1 w 4181"/>
                <a:gd name="T25" fmla="*/ 68 h 1627"/>
                <a:gd name="T26" fmla="*/ 1 w 4181"/>
                <a:gd name="T27" fmla="*/ 58 h 1627"/>
                <a:gd name="T28" fmla="*/ 1 w 4181"/>
                <a:gd name="T29" fmla="*/ 46 h 1627"/>
                <a:gd name="T30" fmla="*/ 1 w 4181"/>
                <a:gd name="T31" fmla="*/ 34 h 1627"/>
                <a:gd name="T32" fmla="*/ 1 w 4181"/>
                <a:gd name="T33" fmla="*/ 22 h 1627"/>
                <a:gd name="T34" fmla="*/ 1 w 4181"/>
                <a:gd name="T35" fmla="*/ 12 h 1627"/>
                <a:gd name="T36" fmla="*/ 1 w 4181"/>
                <a:gd name="T37" fmla="*/ 4 h 1627"/>
                <a:gd name="T38" fmla="*/ 1 w 4181"/>
                <a:gd name="T39" fmla="*/ 0 h 1627"/>
                <a:gd name="T40" fmla="*/ 1 w 4181"/>
                <a:gd name="T41" fmla="*/ 0 h 1627"/>
                <a:gd name="T42" fmla="*/ 1 w 4181"/>
                <a:gd name="T43" fmla="*/ 4 h 1627"/>
                <a:gd name="T44" fmla="*/ 1 w 4181"/>
                <a:gd name="T45" fmla="*/ 12 h 1627"/>
                <a:gd name="T46" fmla="*/ 1 w 4181"/>
                <a:gd name="T47" fmla="*/ 22 h 1627"/>
                <a:gd name="T48" fmla="*/ 1 w 4181"/>
                <a:gd name="T49" fmla="*/ 34 h 1627"/>
                <a:gd name="T50" fmla="*/ 1 w 4181"/>
                <a:gd name="T51" fmla="*/ 46 h 1627"/>
                <a:gd name="T52" fmla="*/ 1 w 4181"/>
                <a:gd name="T53" fmla="*/ 58 h 1627"/>
                <a:gd name="T54" fmla="*/ 1 w 4181"/>
                <a:gd name="T55" fmla="*/ 68 h 1627"/>
                <a:gd name="T56" fmla="*/ 1 w 4181"/>
                <a:gd name="T57" fmla="*/ 78 h 1627"/>
                <a:gd name="T58" fmla="*/ 1 w 4181"/>
                <a:gd name="T59" fmla="*/ 84 h 1627"/>
                <a:gd name="T60" fmla="*/ 2 w 4181"/>
                <a:gd name="T61" fmla="*/ 90 h 1627"/>
                <a:gd name="T62" fmla="*/ 2 w 4181"/>
                <a:gd name="T63" fmla="*/ 94 h 1627"/>
                <a:gd name="T64" fmla="*/ 2 w 4181"/>
                <a:gd name="T65" fmla="*/ 97 h 1627"/>
                <a:gd name="T66" fmla="*/ 2 w 4181"/>
                <a:gd name="T67" fmla="*/ 99 h 1627"/>
                <a:gd name="T68" fmla="*/ 2 w 4181"/>
                <a:gd name="T69" fmla="*/ 100 h 1627"/>
                <a:gd name="T70" fmla="*/ 2 w 4181"/>
                <a:gd name="T71" fmla="*/ 101 h 1627"/>
                <a:gd name="T72" fmla="*/ 2 w 4181"/>
                <a:gd name="T73" fmla="*/ 101 h 1627"/>
                <a:gd name="T74" fmla="*/ 2 w 4181"/>
                <a:gd name="T75" fmla="*/ 101 h 1627"/>
                <a:gd name="T76" fmla="*/ 2 w 4181"/>
                <a:gd name="T77" fmla="*/ 101 h 1627"/>
                <a:gd name="T78" fmla="*/ 2 w 4181"/>
                <a:gd name="T79" fmla="*/ 101 h 1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1"/>
                <a:gd name="T121" fmla="*/ 0 h 1627"/>
                <a:gd name="T122" fmla="*/ 4181 w 4181"/>
                <a:gd name="T123" fmla="*/ 1627 h 1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1" h="1627">
                  <a:moveTo>
                    <a:pt x="0" y="1627"/>
                  </a:moveTo>
                  <a:lnTo>
                    <a:pt x="51" y="1627"/>
                  </a:lnTo>
                  <a:lnTo>
                    <a:pt x="102" y="1627"/>
                  </a:lnTo>
                  <a:lnTo>
                    <a:pt x="155" y="1627"/>
                  </a:lnTo>
                  <a:lnTo>
                    <a:pt x="204" y="1627"/>
                  </a:lnTo>
                  <a:lnTo>
                    <a:pt x="257" y="1627"/>
                  </a:lnTo>
                  <a:lnTo>
                    <a:pt x="307" y="1627"/>
                  </a:lnTo>
                  <a:lnTo>
                    <a:pt x="359" y="1627"/>
                  </a:lnTo>
                  <a:lnTo>
                    <a:pt x="410" y="1618"/>
                  </a:lnTo>
                  <a:lnTo>
                    <a:pt x="461" y="1618"/>
                  </a:lnTo>
                  <a:lnTo>
                    <a:pt x="512" y="1618"/>
                  </a:lnTo>
                  <a:lnTo>
                    <a:pt x="563" y="1608"/>
                  </a:lnTo>
                  <a:lnTo>
                    <a:pt x="614" y="1598"/>
                  </a:lnTo>
                  <a:lnTo>
                    <a:pt x="683" y="1587"/>
                  </a:lnTo>
                  <a:lnTo>
                    <a:pt x="734" y="1577"/>
                  </a:lnTo>
                  <a:lnTo>
                    <a:pt x="786" y="1557"/>
                  </a:lnTo>
                  <a:lnTo>
                    <a:pt x="836" y="1538"/>
                  </a:lnTo>
                  <a:lnTo>
                    <a:pt x="888" y="1518"/>
                  </a:lnTo>
                  <a:lnTo>
                    <a:pt x="938" y="1489"/>
                  </a:lnTo>
                  <a:lnTo>
                    <a:pt x="991" y="1448"/>
                  </a:lnTo>
                  <a:lnTo>
                    <a:pt x="1040" y="1409"/>
                  </a:lnTo>
                  <a:lnTo>
                    <a:pt x="1093" y="1359"/>
                  </a:lnTo>
                  <a:lnTo>
                    <a:pt x="1144" y="1310"/>
                  </a:lnTo>
                  <a:lnTo>
                    <a:pt x="1195" y="1251"/>
                  </a:lnTo>
                  <a:lnTo>
                    <a:pt x="1246" y="1181"/>
                  </a:lnTo>
                  <a:lnTo>
                    <a:pt x="1297" y="1101"/>
                  </a:lnTo>
                  <a:lnTo>
                    <a:pt x="1350" y="1023"/>
                  </a:lnTo>
                  <a:lnTo>
                    <a:pt x="1418" y="932"/>
                  </a:lnTo>
                  <a:lnTo>
                    <a:pt x="1467" y="842"/>
                  </a:lnTo>
                  <a:lnTo>
                    <a:pt x="1520" y="745"/>
                  </a:lnTo>
                  <a:lnTo>
                    <a:pt x="1569" y="645"/>
                  </a:lnTo>
                  <a:lnTo>
                    <a:pt x="1622" y="546"/>
                  </a:lnTo>
                  <a:lnTo>
                    <a:pt x="1673" y="446"/>
                  </a:lnTo>
                  <a:lnTo>
                    <a:pt x="1724" y="357"/>
                  </a:lnTo>
                  <a:lnTo>
                    <a:pt x="1775" y="269"/>
                  </a:lnTo>
                  <a:lnTo>
                    <a:pt x="1826" y="199"/>
                  </a:lnTo>
                  <a:lnTo>
                    <a:pt x="1879" y="129"/>
                  </a:lnTo>
                  <a:lnTo>
                    <a:pt x="1928" y="70"/>
                  </a:lnTo>
                  <a:lnTo>
                    <a:pt x="1981" y="41"/>
                  </a:lnTo>
                  <a:lnTo>
                    <a:pt x="2030" y="10"/>
                  </a:lnTo>
                  <a:lnTo>
                    <a:pt x="2100" y="0"/>
                  </a:lnTo>
                  <a:lnTo>
                    <a:pt x="2151" y="10"/>
                  </a:lnTo>
                  <a:lnTo>
                    <a:pt x="2202" y="41"/>
                  </a:lnTo>
                  <a:lnTo>
                    <a:pt x="2253" y="70"/>
                  </a:lnTo>
                  <a:lnTo>
                    <a:pt x="2304" y="129"/>
                  </a:lnTo>
                  <a:lnTo>
                    <a:pt x="2355" y="199"/>
                  </a:lnTo>
                  <a:lnTo>
                    <a:pt x="2406" y="269"/>
                  </a:lnTo>
                  <a:lnTo>
                    <a:pt x="2457" y="357"/>
                  </a:lnTo>
                  <a:lnTo>
                    <a:pt x="2510" y="446"/>
                  </a:lnTo>
                  <a:lnTo>
                    <a:pt x="2559" y="546"/>
                  </a:lnTo>
                  <a:lnTo>
                    <a:pt x="2612" y="645"/>
                  </a:lnTo>
                  <a:lnTo>
                    <a:pt x="2662" y="745"/>
                  </a:lnTo>
                  <a:lnTo>
                    <a:pt x="2714" y="842"/>
                  </a:lnTo>
                  <a:lnTo>
                    <a:pt x="2764" y="932"/>
                  </a:lnTo>
                  <a:lnTo>
                    <a:pt x="2833" y="1023"/>
                  </a:lnTo>
                  <a:lnTo>
                    <a:pt x="2884" y="1101"/>
                  </a:lnTo>
                  <a:lnTo>
                    <a:pt x="2936" y="1181"/>
                  </a:lnTo>
                  <a:lnTo>
                    <a:pt x="2987" y="1251"/>
                  </a:lnTo>
                  <a:lnTo>
                    <a:pt x="3038" y="1310"/>
                  </a:lnTo>
                  <a:lnTo>
                    <a:pt x="3089" y="1359"/>
                  </a:lnTo>
                  <a:lnTo>
                    <a:pt x="3141" y="1409"/>
                  </a:lnTo>
                  <a:lnTo>
                    <a:pt x="3191" y="1448"/>
                  </a:lnTo>
                  <a:lnTo>
                    <a:pt x="3244" y="1489"/>
                  </a:lnTo>
                  <a:lnTo>
                    <a:pt x="3295" y="1518"/>
                  </a:lnTo>
                  <a:lnTo>
                    <a:pt x="3346" y="1538"/>
                  </a:lnTo>
                  <a:lnTo>
                    <a:pt x="3397" y="1557"/>
                  </a:lnTo>
                  <a:lnTo>
                    <a:pt x="3448" y="1577"/>
                  </a:lnTo>
                  <a:lnTo>
                    <a:pt x="3499" y="1587"/>
                  </a:lnTo>
                  <a:lnTo>
                    <a:pt x="3567" y="1598"/>
                  </a:lnTo>
                  <a:lnTo>
                    <a:pt x="3620" y="1608"/>
                  </a:lnTo>
                  <a:lnTo>
                    <a:pt x="3669" y="1618"/>
                  </a:lnTo>
                  <a:lnTo>
                    <a:pt x="3722" y="1618"/>
                  </a:lnTo>
                  <a:lnTo>
                    <a:pt x="3771" y="1618"/>
                  </a:lnTo>
                  <a:lnTo>
                    <a:pt x="3824" y="1627"/>
                  </a:lnTo>
                  <a:lnTo>
                    <a:pt x="3875" y="1627"/>
                  </a:lnTo>
                  <a:lnTo>
                    <a:pt x="3926" y="1627"/>
                  </a:lnTo>
                  <a:lnTo>
                    <a:pt x="3977" y="1627"/>
                  </a:lnTo>
                  <a:lnTo>
                    <a:pt x="4028" y="1627"/>
                  </a:lnTo>
                  <a:lnTo>
                    <a:pt x="4079" y="1627"/>
                  </a:lnTo>
                  <a:lnTo>
                    <a:pt x="4130" y="1627"/>
                  </a:lnTo>
                  <a:lnTo>
                    <a:pt x="4181" y="1627"/>
                  </a:lnTo>
                </a:path>
              </a:pathLst>
            </a:custGeom>
            <a:noFill/>
            <a:ln w="42863">
              <a:solidFill>
                <a:srgbClr val="002163"/>
              </a:solidFill>
              <a:prstDash val="solid"/>
              <a:round/>
              <a:headEnd/>
              <a:tailEnd/>
            </a:ln>
          </p:spPr>
          <p:txBody>
            <a:bodyPr/>
            <a:lstStyle/>
            <a:p>
              <a:endParaRPr lang="zh-CN" altLang="en-US"/>
            </a:p>
          </p:txBody>
        </p:sp>
        <p:sp>
          <p:nvSpPr>
            <p:cNvPr id="66" name="Line 52"/>
            <p:cNvSpPr>
              <a:spLocks noChangeShapeType="1"/>
            </p:cNvSpPr>
            <p:nvPr/>
          </p:nvSpPr>
          <p:spPr bwMode="auto">
            <a:xfrm flipV="1">
              <a:off x="4069" y="1584"/>
              <a:ext cx="0" cy="960"/>
            </a:xfrm>
            <a:prstGeom prst="line">
              <a:avLst/>
            </a:prstGeom>
            <a:noFill/>
            <a:ln w="25400">
              <a:solidFill>
                <a:srgbClr val="7F7F7F"/>
              </a:solidFill>
              <a:round/>
              <a:headEnd/>
              <a:tailEnd/>
            </a:ln>
          </p:spPr>
          <p:txBody>
            <a:bodyPr wrap="none" anchor="ctr"/>
            <a:lstStyle/>
            <a:p>
              <a:endParaRPr lang="zh-CN" altLang="en-US"/>
            </a:p>
          </p:txBody>
        </p:sp>
        <p:sp>
          <p:nvSpPr>
            <p:cNvPr id="67" name="Line 53"/>
            <p:cNvSpPr>
              <a:spLocks noChangeShapeType="1"/>
            </p:cNvSpPr>
            <p:nvPr/>
          </p:nvSpPr>
          <p:spPr bwMode="auto">
            <a:xfrm>
              <a:off x="3408" y="2544"/>
              <a:ext cx="1296" cy="0"/>
            </a:xfrm>
            <a:prstGeom prst="line">
              <a:avLst/>
            </a:prstGeom>
            <a:noFill/>
            <a:ln w="9525">
              <a:solidFill>
                <a:srgbClr val="002163"/>
              </a:solidFill>
              <a:round/>
              <a:headEnd/>
              <a:tailEnd/>
            </a:ln>
          </p:spPr>
          <p:txBody>
            <a:bodyPr wrap="none" anchor="ctr"/>
            <a:lstStyle/>
            <a:p>
              <a:endParaRPr lang="zh-CN" altLang="en-US"/>
            </a:p>
          </p:txBody>
        </p:sp>
        <p:sp>
          <p:nvSpPr>
            <p:cNvPr id="68" name="Line 54"/>
            <p:cNvSpPr>
              <a:spLocks noChangeShapeType="1"/>
            </p:cNvSpPr>
            <p:nvPr/>
          </p:nvSpPr>
          <p:spPr bwMode="auto">
            <a:xfrm>
              <a:off x="4524" y="1933"/>
              <a:ext cx="1" cy="611"/>
            </a:xfrm>
            <a:prstGeom prst="line">
              <a:avLst/>
            </a:prstGeom>
            <a:noFill/>
            <a:ln w="11113">
              <a:solidFill>
                <a:srgbClr val="000000"/>
              </a:solidFill>
              <a:round/>
              <a:headEnd/>
              <a:tailEnd/>
            </a:ln>
          </p:spPr>
          <p:txBody>
            <a:bodyPr/>
            <a:lstStyle/>
            <a:p>
              <a:endParaRPr lang="zh-CN" altLang="en-US"/>
            </a:p>
          </p:txBody>
        </p:sp>
        <p:sp>
          <p:nvSpPr>
            <p:cNvPr id="69" name="Line 55"/>
            <p:cNvSpPr>
              <a:spLocks noChangeShapeType="1"/>
            </p:cNvSpPr>
            <p:nvPr/>
          </p:nvSpPr>
          <p:spPr bwMode="auto">
            <a:xfrm>
              <a:off x="3600" y="1920"/>
              <a:ext cx="1" cy="611"/>
            </a:xfrm>
            <a:prstGeom prst="line">
              <a:avLst/>
            </a:prstGeom>
            <a:noFill/>
            <a:ln w="11113">
              <a:solidFill>
                <a:srgbClr val="000000"/>
              </a:solidFill>
              <a:round/>
              <a:headEnd/>
              <a:tailEnd/>
            </a:ln>
          </p:spPr>
          <p:txBody>
            <a:bodyPr/>
            <a:lstStyle/>
            <a:p>
              <a:endParaRPr lang="zh-CN" altLang="en-US"/>
            </a:p>
          </p:txBody>
        </p:sp>
        <p:sp>
          <p:nvSpPr>
            <p:cNvPr id="70" name="Text Box 56"/>
            <p:cNvSpPr txBox="1">
              <a:spLocks noChangeArrowheads="1"/>
            </p:cNvSpPr>
            <p:nvPr/>
          </p:nvSpPr>
          <p:spPr bwMode="auto">
            <a:xfrm>
              <a:off x="3312" y="2544"/>
              <a:ext cx="384" cy="173"/>
            </a:xfrm>
            <a:prstGeom prst="rect">
              <a:avLst/>
            </a:prstGeom>
            <a:noFill/>
            <a:ln w="9525">
              <a:noFill/>
              <a:miter lim="800000"/>
              <a:headEnd/>
              <a:tailEnd/>
            </a:ln>
          </p:spPr>
          <p:txBody>
            <a:bodyPr>
              <a:spAutoFit/>
            </a:bodyPr>
            <a:lstStyle/>
            <a:p>
              <a:pPr>
                <a:spcBef>
                  <a:spcPct val="50000"/>
                </a:spcBef>
              </a:pPr>
              <a:r>
                <a:rPr lang="en-US" altLang="zh-CN" sz="1200" b="1">
                  <a:ea typeface="宋体" charset="-122"/>
                </a:rPr>
                <a:t>LSL</a:t>
              </a:r>
            </a:p>
          </p:txBody>
        </p:sp>
        <p:sp>
          <p:nvSpPr>
            <p:cNvPr id="72" name="Text Box 57"/>
            <p:cNvSpPr txBox="1">
              <a:spLocks noChangeArrowheads="1"/>
            </p:cNvSpPr>
            <p:nvPr/>
          </p:nvSpPr>
          <p:spPr bwMode="auto">
            <a:xfrm>
              <a:off x="4224" y="2544"/>
              <a:ext cx="384" cy="173"/>
            </a:xfrm>
            <a:prstGeom prst="rect">
              <a:avLst/>
            </a:prstGeom>
            <a:noFill/>
            <a:ln w="9525">
              <a:noFill/>
              <a:miter lim="800000"/>
              <a:headEnd/>
              <a:tailEnd/>
            </a:ln>
          </p:spPr>
          <p:txBody>
            <a:bodyPr>
              <a:spAutoFit/>
            </a:bodyPr>
            <a:lstStyle/>
            <a:p>
              <a:pPr>
                <a:spcBef>
                  <a:spcPct val="50000"/>
                </a:spcBef>
              </a:pPr>
              <a:r>
                <a:rPr lang="en-US" altLang="zh-CN" sz="1200" b="1">
                  <a:ea typeface="宋体" charset="-122"/>
                </a:rPr>
                <a:t>USL</a:t>
              </a:r>
            </a:p>
          </p:txBody>
        </p:sp>
      </p:grpSp>
      <p:sp>
        <p:nvSpPr>
          <p:cNvPr id="73" name="Text Box 58"/>
          <p:cNvSpPr txBox="1">
            <a:spLocks noChangeArrowheads="1"/>
          </p:cNvSpPr>
          <p:nvPr/>
        </p:nvSpPr>
        <p:spPr bwMode="auto">
          <a:xfrm>
            <a:off x="7315200" y="3305175"/>
            <a:ext cx="1447800" cy="581025"/>
          </a:xfrm>
          <a:prstGeom prst="rect">
            <a:avLst/>
          </a:prstGeom>
          <a:noFill/>
          <a:ln w="9525">
            <a:noFill/>
            <a:miter lim="800000"/>
            <a:headEnd/>
            <a:tailEnd/>
          </a:ln>
        </p:spPr>
        <p:txBody>
          <a:bodyPr>
            <a:spAutoFit/>
          </a:bodyPr>
          <a:lstStyle/>
          <a:p>
            <a:pPr algn="ctr">
              <a:spcBef>
                <a:spcPct val="50000"/>
              </a:spcBef>
            </a:pPr>
            <a:r>
              <a:rPr lang="en-US" altLang="zh-CN" sz="1600">
                <a:solidFill>
                  <a:srgbClr val="A50021"/>
                </a:solidFill>
                <a:ea typeface="宋体" charset="-122"/>
              </a:rPr>
              <a:t>Capable,   Not Centered</a:t>
            </a:r>
          </a:p>
        </p:txBody>
      </p:sp>
      <p:sp>
        <p:nvSpPr>
          <p:cNvPr id="74" name="Text Box 89"/>
          <p:cNvSpPr txBox="1">
            <a:spLocks noChangeArrowheads="1"/>
          </p:cNvSpPr>
          <p:nvPr/>
        </p:nvSpPr>
        <p:spPr bwMode="auto">
          <a:xfrm>
            <a:off x="2971800" y="5257800"/>
            <a:ext cx="1447800" cy="581025"/>
          </a:xfrm>
          <a:prstGeom prst="rect">
            <a:avLst/>
          </a:prstGeom>
          <a:noFill/>
          <a:ln w="9525">
            <a:noFill/>
            <a:miter lim="800000"/>
            <a:headEnd/>
            <a:tailEnd/>
          </a:ln>
        </p:spPr>
        <p:txBody>
          <a:bodyPr>
            <a:spAutoFit/>
          </a:bodyPr>
          <a:lstStyle/>
          <a:p>
            <a:pPr algn="ctr">
              <a:spcBef>
                <a:spcPct val="50000"/>
              </a:spcBef>
            </a:pPr>
            <a:r>
              <a:rPr lang="en-US" altLang="zh-CN" sz="1600">
                <a:solidFill>
                  <a:srgbClr val="A50021"/>
                </a:solidFill>
                <a:ea typeface="宋体" charset="-122"/>
              </a:rPr>
              <a:t>Not Capable, Centered</a:t>
            </a:r>
          </a:p>
        </p:txBody>
      </p:sp>
      <p:sp>
        <p:nvSpPr>
          <p:cNvPr id="75" name="Text Box 90"/>
          <p:cNvSpPr txBox="1">
            <a:spLocks noChangeArrowheads="1"/>
          </p:cNvSpPr>
          <p:nvPr/>
        </p:nvSpPr>
        <p:spPr bwMode="auto">
          <a:xfrm>
            <a:off x="7239000" y="5210175"/>
            <a:ext cx="1447800" cy="581025"/>
          </a:xfrm>
          <a:prstGeom prst="rect">
            <a:avLst/>
          </a:prstGeom>
          <a:noFill/>
          <a:ln w="9525">
            <a:noFill/>
            <a:miter lim="800000"/>
            <a:headEnd/>
            <a:tailEnd/>
          </a:ln>
        </p:spPr>
        <p:txBody>
          <a:bodyPr>
            <a:spAutoFit/>
          </a:bodyPr>
          <a:lstStyle/>
          <a:p>
            <a:pPr algn="ctr">
              <a:spcBef>
                <a:spcPct val="50000"/>
              </a:spcBef>
            </a:pPr>
            <a:r>
              <a:rPr lang="en-US" altLang="zh-CN" sz="1600">
                <a:solidFill>
                  <a:srgbClr val="A50021"/>
                </a:solidFill>
                <a:ea typeface="宋体" charset="-122"/>
              </a:rPr>
              <a:t>Not Capable, Not Centered</a:t>
            </a:r>
          </a:p>
        </p:txBody>
      </p:sp>
      <p:grpSp>
        <p:nvGrpSpPr>
          <p:cNvPr id="76" name="Group 143"/>
          <p:cNvGrpSpPr>
            <a:grpSpLocks/>
          </p:cNvGrpSpPr>
          <p:nvPr/>
        </p:nvGrpSpPr>
        <p:grpSpPr bwMode="auto">
          <a:xfrm>
            <a:off x="609600" y="4398963"/>
            <a:ext cx="2286000" cy="1819275"/>
            <a:chOff x="384" y="2771"/>
            <a:chExt cx="1440" cy="1146"/>
          </a:xfrm>
        </p:grpSpPr>
        <p:sp>
          <p:nvSpPr>
            <p:cNvPr id="77" name="Freeform 11"/>
            <p:cNvSpPr>
              <a:spLocks/>
            </p:cNvSpPr>
            <p:nvPr/>
          </p:nvSpPr>
          <p:spPr bwMode="auto">
            <a:xfrm>
              <a:off x="384" y="2883"/>
              <a:ext cx="1440" cy="813"/>
            </a:xfrm>
            <a:custGeom>
              <a:avLst/>
              <a:gdLst>
                <a:gd name="T0" fmla="*/ 1 w 4181"/>
                <a:gd name="T1" fmla="*/ 101 h 1627"/>
                <a:gd name="T2" fmla="*/ 2 w 4181"/>
                <a:gd name="T3" fmla="*/ 101 h 1627"/>
                <a:gd name="T4" fmla="*/ 4 w 4181"/>
                <a:gd name="T5" fmla="*/ 101 h 1627"/>
                <a:gd name="T6" fmla="*/ 5 w 4181"/>
                <a:gd name="T7" fmla="*/ 101 h 1627"/>
                <a:gd name="T8" fmla="*/ 7 w 4181"/>
                <a:gd name="T9" fmla="*/ 101 h 1627"/>
                <a:gd name="T10" fmla="*/ 8 w 4181"/>
                <a:gd name="T11" fmla="*/ 100 h 1627"/>
                <a:gd name="T12" fmla="*/ 10 w 4181"/>
                <a:gd name="T13" fmla="*/ 99 h 1627"/>
                <a:gd name="T14" fmla="*/ 11 w 4181"/>
                <a:gd name="T15" fmla="*/ 97 h 1627"/>
                <a:gd name="T16" fmla="*/ 12 w 4181"/>
                <a:gd name="T17" fmla="*/ 94 h 1627"/>
                <a:gd name="T18" fmla="*/ 14 w 4181"/>
                <a:gd name="T19" fmla="*/ 90 h 1627"/>
                <a:gd name="T20" fmla="*/ 15 w 4181"/>
                <a:gd name="T21" fmla="*/ 84 h 1627"/>
                <a:gd name="T22" fmla="*/ 17 w 4181"/>
                <a:gd name="T23" fmla="*/ 78 h 1627"/>
                <a:gd name="T24" fmla="*/ 18 w 4181"/>
                <a:gd name="T25" fmla="*/ 68 h 1627"/>
                <a:gd name="T26" fmla="*/ 20 w 4181"/>
                <a:gd name="T27" fmla="*/ 58 h 1627"/>
                <a:gd name="T28" fmla="*/ 21 w 4181"/>
                <a:gd name="T29" fmla="*/ 46 h 1627"/>
                <a:gd name="T30" fmla="*/ 23 w 4181"/>
                <a:gd name="T31" fmla="*/ 34 h 1627"/>
                <a:gd name="T32" fmla="*/ 24 w 4181"/>
                <a:gd name="T33" fmla="*/ 22 h 1627"/>
                <a:gd name="T34" fmla="*/ 26 w 4181"/>
                <a:gd name="T35" fmla="*/ 12 h 1627"/>
                <a:gd name="T36" fmla="*/ 27 w 4181"/>
                <a:gd name="T37" fmla="*/ 4 h 1627"/>
                <a:gd name="T38" fmla="*/ 29 w 4181"/>
                <a:gd name="T39" fmla="*/ 0 h 1627"/>
                <a:gd name="T40" fmla="*/ 30 w 4181"/>
                <a:gd name="T41" fmla="*/ 0 h 1627"/>
                <a:gd name="T42" fmla="*/ 32 w 4181"/>
                <a:gd name="T43" fmla="*/ 4 h 1627"/>
                <a:gd name="T44" fmla="*/ 33 w 4181"/>
                <a:gd name="T45" fmla="*/ 12 h 1627"/>
                <a:gd name="T46" fmla="*/ 34 w 4181"/>
                <a:gd name="T47" fmla="*/ 22 h 1627"/>
                <a:gd name="T48" fmla="*/ 36 w 4181"/>
                <a:gd name="T49" fmla="*/ 34 h 1627"/>
                <a:gd name="T50" fmla="*/ 38 w 4181"/>
                <a:gd name="T51" fmla="*/ 46 h 1627"/>
                <a:gd name="T52" fmla="*/ 39 w 4181"/>
                <a:gd name="T53" fmla="*/ 58 h 1627"/>
                <a:gd name="T54" fmla="*/ 41 w 4181"/>
                <a:gd name="T55" fmla="*/ 68 h 1627"/>
                <a:gd name="T56" fmla="*/ 42 w 4181"/>
                <a:gd name="T57" fmla="*/ 78 h 1627"/>
                <a:gd name="T58" fmla="*/ 43 w 4181"/>
                <a:gd name="T59" fmla="*/ 84 h 1627"/>
                <a:gd name="T60" fmla="*/ 45 w 4181"/>
                <a:gd name="T61" fmla="*/ 90 h 1627"/>
                <a:gd name="T62" fmla="*/ 46 w 4181"/>
                <a:gd name="T63" fmla="*/ 94 h 1627"/>
                <a:gd name="T64" fmla="*/ 48 w 4181"/>
                <a:gd name="T65" fmla="*/ 97 h 1627"/>
                <a:gd name="T66" fmla="*/ 49 w 4181"/>
                <a:gd name="T67" fmla="*/ 99 h 1627"/>
                <a:gd name="T68" fmla="*/ 51 w 4181"/>
                <a:gd name="T69" fmla="*/ 100 h 1627"/>
                <a:gd name="T70" fmla="*/ 52 w 4181"/>
                <a:gd name="T71" fmla="*/ 101 h 1627"/>
                <a:gd name="T72" fmla="*/ 54 w 4181"/>
                <a:gd name="T73" fmla="*/ 101 h 1627"/>
                <a:gd name="T74" fmla="*/ 55 w 4181"/>
                <a:gd name="T75" fmla="*/ 101 h 1627"/>
                <a:gd name="T76" fmla="*/ 57 w 4181"/>
                <a:gd name="T77" fmla="*/ 101 h 1627"/>
                <a:gd name="T78" fmla="*/ 58 w 4181"/>
                <a:gd name="T79" fmla="*/ 101 h 1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1"/>
                <a:gd name="T121" fmla="*/ 0 h 1627"/>
                <a:gd name="T122" fmla="*/ 4181 w 4181"/>
                <a:gd name="T123" fmla="*/ 1627 h 1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1" h="1627">
                  <a:moveTo>
                    <a:pt x="0" y="1627"/>
                  </a:moveTo>
                  <a:lnTo>
                    <a:pt x="51" y="1627"/>
                  </a:lnTo>
                  <a:lnTo>
                    <a:pt x="102" y="1627"/>
                  </a:lnTo>
                  <a:lnTo>
                    <a:pt x="155" y="1627"/>
                  </a:lnTo>
                  <a:lnTo>
                    <a:pt x="204" y="1627"/>
                  </a:lnTo>
                  <a:lnTo>
                    <a:pt x="257" y="1627"/>
                  </a:lnTo>
                  <a:lnTo>
                    <a:pt x="307" y="1627"/>
                  </a:lnTo>
                  <a:lnTo>
                    <a:pt x="359" y="1627"/>
                  </a:lnTo>
                  <a:lnTo>
                    <a:pt x="410" y="1618"/>
                  </a:lnTo>
                  <a:lnTo>
                    <a:pt x="461" y="1618"/>
                  </a:lnTo>
                  <a:lnTo>
                    <a:pt x="512" y="1618"/>
                  </a:lnTo>
                  <a:lnTo>
                    <a:pt x="563" y="1608"/>
                  </a:lnTo>
                  <a:lnTo>
                    <a:pt x="614" y="1598"/>
                  </a:lnTo>
                  <a:lnTo>
                    <a:pt x="683" y="1587"/>
                  </a:lnTo>
                  <a:lnTo>
                    <a:pt x="734" y="1577"/>
                  </a:lnTo>
                  <a:lnTo>
                    <a:pt x="786" y="1557"/>
                  </a:lnTo>
                  <a:lnTo>
                    <a:pt x="836" y="1538"/>
                  </a:lnTo>
                  <a:lnTo>
                    <a:pt x="888" y="1518"/>
                  </a:lnTo>
                  <a:lnTo>
                    <a:pt x="938" y="1489"/>
                  </a:lnTo>
                  <a:lnTo>
                    <a:pt x="991" y="1448"/>
                  </a:lnTo>
                  <a:lnTo>
                    <a:pt x="1040" y="1409"/>
                  </a:lnTo>
                  <a:lnTo>
                    <a:pt x="1093" y="1359"/>
                  </a:lnTo>
                  <a:lnTo>
                    <a:pt x="1144" y="1310"/>
                  </a:lnTo>
                  <a:lnTo>
                    <a:pt x="1195" y="1251"/>
                  </a:lnTo>
                  <a:lnTo>
                    <a:pt x="1246" y="1181"/>
                  </a:lnTo>
                  <a:lnTo>
                    <a:pt x="1297" y="1101"/>
                  </a:lnTo>
                  <a:lnTo>
                    <a:pt x="1350" y="1023"/>
                  </a:lnTo>
                  <a:lnTo>
                    <a:pt x="1418" y="932"/>
                  </a:lnTo>
                  <a:lnTo>
                    <a:pt x="1467" y="842"/>
                  </a:lnTo>
                  <a:lnTo>
                    <a:pt x="1520" y="745"/>
                  </a:lnTo>
                  <a:lnTo>
                    <a:pt x="1569" y="645"/>
                  </a:lnTo>
                  <a:lnTo>
                    <a:pt x="1622" y="546"/>
                  </a:lnTo>
                  <a:lnTo>
                    <a:pt x="1673" y="446"/>
                  </a:lnTo>
                  <a:lnTo>
                    <a:pt x="1724" y="357"/>
                  </a:lnTo>
                  <a:lnTo>
                    <a:pt x="1775" y="269"/>
                  </a:lnTo>
                  <a:lnTo>
                    <a:pt x="1826" y="199"/>
                  </a:lnTo>
                  <a:lnTo>
                    <a:pt x="1879" y="129"/>
                  </a:lnTo>
                  <a:lnTo>
                    <a:pt x="1928" y="70"/>
                  </a:lnTo>
                  <a:lnTo>
                    <a:pt x="1981" y="41"/>
                  </a:lnTo>
                  <a:lnTo>
                    <a:pt x="2030" y="10"/>
                  </a:lnTo>
                  <a:lnTo>
                    <a:pt x="2100" y="0"/>
                  </a:lnTo>
                  <a:lnTo>
                    <a:pt x="2151" y="10"/>
                  </a:lnTo>
                  <a:lnTo>
                    <a:pt x="2202" y="41"/>
                  </a:lnTo>
                  <a:lnTo>
                    <a:pt x="2253" y="70"/>
                  </a:lnTo>
                  <a:lnTo>
                    <a:pt x="2304" y="129"/>
                  </a:lnTo>
                  <a:lnTo>
                    <a:pt x="2355" y="199"/>
                  </a:lnTo>
                  <a:lnTo>
                    <a:pt x="2406" y="269"/>
                  </a:lnTo>
                  <a:lnTo>
                    <a:pt x="2457" y="357"/>
                  </a:lnTo>
                  <a:lnTo>
                    <a:pt x="2510" y="446"/>
                  </a:lnTo>
                  <a:lnTo>
                    <a:pt x="2559" y="546"/>
                  </a:lnTo>
                  <a:lnTo>
                    <a:pt x="2612" y="645"/>
                  </a:lnTo>
                  <a:lnTo>
                    <a:pt x="2662" y="745"/>
                  </a:lnTo>
                  <a:lnTo>
                    <a:pt x="2714" y="842"/>
                  </a:lnTo>
                  <a:lnTo>
                    <a:pt x="2764" y="932"/>
                  </a:lnTo>
                  <a:lnTo>
                    <a:pt x="2833" y="1023"/>
                  </a:lnTo>
                  <a:lnTo>
                    <a:pt x="2884" y="1101"/>
                  </a:lnTo>
                  <a:lnTo>
                    <a:pt x="2936" y="1181"/>
                  </a:lnTo>
                  <a:lnTo>
                    <a:pt x="2987" y="1251"/>
                  </a:lnTo>
                  <a:lnTo>
                    <a:pt x="3038" y="1310"/>
                  </a:lnTo>
                  <a:lnTo>
                    <a:pt x="3089" y="1359"/>
                  </a:lnTo>
                  <a:lnTo>
                    <a:pt x="3141" y="1409"/>
                  </a:lnTo>
                  <a:lnTo>
                    <a:pt x="3191" y="1448"/>
                  </a:lnTo>
                  <a:lnTo>
                    <a:pt x="3244" y="1489"/>
                  </a:lnTo>
                  <a:lnTo>
                    <a:pt x="3295" y="1518"/>
                  </a:lnTo>
                  <a:lnTo>
                    <a:pt x="3346" y="1538"/>
                  </a:lnTo>
                  <a:lnTo>
                    <a:pt x="3397" y="1557"/>
                  </a:lnTo>
                  <a:lnTo>
                    <a:pt x="3448" y="1577"/>
                  </a:lnTo>
                  <a:lnTo>
                    <a:pt x="3499" y="1587"/>
                  </a:lnTo>
                  <a:lnTo>
                    <a:pt x="3567" y="1598"/>
                  </a:lnTo>
                  <a:lnTo>
                    <a:pt x="3620" y="1608"/>
                  </a:lnTo>
                  <a:lnTo>
                    <a:pt x="3669" y="1618"/>
                  </a:lnTo>
                  <a:lnTo>
                    <a:pt x="3722" y="1618"/>
                  </a:lnTo>
                  <a:lnTo>
                    <a:pt x="3771" y="1618"/>
                  </a:lnTo>
                  <a:lnTo>
                    <a:pt x="3824" y="1627"/>
                  </a:lnTo>
                  <a:lnTo>
                    <a:pt x="3875" y="1627"/>
                  </a:lnTo>
                  <a:lnTo>
                    <a:pt x="3926" y="1627"/>
                  </a:lnTo>
                  <a:lnTo>
                    <a:pt x="3977" y="1627"/>
                  </a:lnTo>
                  <a:lnTo>
                    <a:pt x="4028" y="1627"/>
                  </a:lnTo>
                  <a:lnTo>
                    <a:pt x="4079" y="1627"/>
                  </a:lnTo>
                  <a:lnTo>
                    <a:pt x="4130" y="1627"/>
                  </a:lnTo>
                  <a:lnTo>
                    <a:pt x="4181" y="1627"/>
                  </a:lnTo>
                </a:path>
              </a:pathLst>
            </a:custGeom>
            <a:noFill/>
            <a:ln w="42863">
              <a:solidFill>
                <a:srgbClr val="002163"/>
              </a:solidFill>
              <a:prstDash val="solid"/>
              <a:round/>
              <a:headEnd/>
              <a:tailEnd/>
            </a:ln>
          </p:spPr>
          <p:txBody>
            <a:bodyPr/>
            <a:lstStyle/>
            <a:p>
              <a:endParaRPr lang="zh-CN" altLang="en-US"/>
            </a:p>
          </p:txBody>
        </p:sp>
        <p:sp>
          <p:nvSpPr>
            <p:cNvPr id="78" name="Line 13"/>
            <p:cNvSpPr>
              <a:spLocks noChangeShapeType="1"/>
            </p:cNvSpPr>
            <p:nvPr/>
          </p:nvSpPr>
          <p:spPr bwMode="auto">
            <a:xfrm flipV="1">
              <a:off x="1116" y="2771"/>
              <a:ext cx="0" cy="960"/>
            </a:xfrm>
            <a:prstGeom prst="line">
              <a:avLst/>
            </a:prstGeom>
            <a:noFill/>
            <a:ln w="25400">
              <a:solidFill>
                <a:srgbClr val="7F7F7F"/>
              </a:solidFill>
              <a:round/>
              <a:headEnd/>
              <a:tailEnd/>
            </a:ln>
          </p:spPr>
          <p:txBody>
            <a:bodyPr wrap="none" anchor="ctr"/>
            <a:lstStyle/>
            <a:p>
              <a:endParaRPr lang="zh-CN" altLang="en-US"/>
            </a:p>
          </p:txBody>
        </p:sp>
        <p:sp>
          <p:nvSpPr>
            <p:cNvPr id="79" name="Text Box 91"/>
            <p:cNvSpPr txBox="1">
              <a:spLocks noChangeArrowheads="1"/>
            </p:cNvSpPr>
            <p:nvPr/>
          </p:nvSpPr>
          <p:spPr bwMode="auto">
            <a:xfrm>
              <a:off x="480" y="3744"/>
              <a:ext cx="384" cy="173"/>
            </a:xfrm>
            <a:prstGeom prst="rect">
              <a:avLst/>
            </a:prstGeom>
            <a:noFill/>
            <a:ln w="9525">
              <a:noFill/>
              <a:miter lim="800000"/>
              <a:headEnd/>
              <a:tailEnd/>
            </a:ln>
          </p:spPr>
          <p:txBody>
            <a:bodyPr>
              <a:spAutoFit/>
            </a:bodyPr>
            <a:lstStyle/>
            <a:p>
              <a:pPr>
                <a:spcBef>
                  <a:spcPct val="50000"/>
                </a:spcBef>
              </a:pPr>
              <a:r>
                <a:rPr lang="en-US" altLang="zh-CN" sz="1200" b="1">
                  <a:ea typeface="宋体" charset="-122"/>
                </a:rPr>
                <a:t>LSL</a:t>
              </a:r>
            </a:p>
          </p:txBody>
        </p:sp>
        <p:sp>
          <p:nvSpPr>
            <p:cNvPr id="80" name="Text Box 92"/>
            <p:cNvSpPr txBox="1">
              <a:spLocks noChangeArrowheads="1"/>
            </p:cNvSpPr>
            <p:nvPr/>
          </p:nvSpPr>
          <p:spPr bwMode="auto">
            <a:xfrm>
              <a:off x="1392" y="3744"/>
              <a:ext cx="384" cy="173"/>
            </a:xfrm>
            <a:prstGeom prst="rect">
              <a:avLst/>
            </a:prstGeom>
            <a:noFill/>
            <a:ln w="9525">
              <a:noFill/>
              <a:miter lim="800000"/>
              <a:headEnd/>
              <a:tailEnd/>
            </a:ln>
          </p:spPr>
          <p:txBody>
            <a:bodyPr>
              <a:spAutoFit/>
            </a:bodyPr>
            <a:lstStyle/>
            <a:p>
              <a:pPr>
                <a:spcBef>
                  <a:spcPct val="50000"/>
                </a:spcBef>
              </a:pPr>
              <a:r>
                <a:rPr lang="en-US" altLang="zh-CN" sz="1200" b="1">
                  <a:ea typeface="宋体" charset="-122"/>
                </a:rPr>
                <a:t>USL</a:t>
              </a:r>
            </a:p>
          </p:txBody>
        </p:sp>
        <p:sp>
          <p:nvSpPr>
            <p:cNvPr id="81" name="Line 95"/>
            <p:cNvSpPr>
              <a:spLocks noChangeShapeType="1"/>
            </p:cNvSpPr>
            <p:nvPr/>
          </p:nvSpPr>
          <p:spPr bwMode="auto">
            <a:xfrm>
              <a:off x="384" y="3744"/>
              <a:ext cx="1440" cy="0"/>
            </a:xfrm>
            <a:prstGeom prst="line">
              <a:avLst/>
            </a:prstGeom>
            <a:noFill/>
            <a:ln w="9525">
              <a:solidFill>
                <a:srgbClr val="002163"/>
              </a:solidFill>
              <a:round/>
              <a:headEnd/>
              <a:tailEnd/>
            </a:ln>
          </p:spPr>
          <p:txBody>
            <a:bodyPr wrap="none" anchor="ctr"/>
            <a:lstStyle/>
            <a:p>
              <a:endParaRPr lang="zh-CN" altLang="en-US"/>
            </a:p>
          </p:txBody>
        </p:sp>
        <p:sp>
          <p:nvSpPr>
            <p:cNvPr id="82" name="Line 96"/>
            <p:cNvSpPr>
              <a:spLocks noChangeShapeType="1"/>
            </p:cNvSpPr>
            <p:nvPr/>
          </p:nvSpPr>
          <p:spPr bwMode="auto">
            <a:xfrm>
              <a:off x="1596" y="3133"/>
              <a:ext cx="1" cy="611"/>
            </a:xfrm>
            <a:prstGeom prst="line">
              <a:avLst/>
            </a:prstGeom>
            <a:noFill/>
            <a:ln w="11113">
              <a:solidFill>
                <a:srgbClr val="000000"/>
              </a:solidFill>
              <a:round/>
              <a:headEnd/>
              <a:tailEnd/>
            </a:ln>
          </p:spPr>
          <p:txBody>
            <a:bodyPr/>
            <a:lstStyle/>
            <a:p>
              <a:endParaRPr lang="zh-CN" altLang="en-US"/>
            </a:p>
          </p:txBody>
        </p:sp>
        <p:sp>
          <p:nvSpPr>
            <p:cNvPr id="83" name="Line 97"/>
            <p:cNvSpPr>
              <a:spLocks noChangeShapeType="1"/>
            </p:cNvSpPr>
            <p:nvPr/>
          </p:nvSpPr>
          <p:spPr bwMode="auto">
            <a:xfrm>
              <a:off x="672" y="3120"/>
              <a:ext cx="1" cy="611"/>
            </a:xfrm>
            <a:prstGeom prst="line">
              <a:avLst/>
            </a:prstGeom>
            <a:noFill/>
            <a:ln w="11113">
              <a:solidFill>
                <a:srgbClr val="000000"/>
              </a:solidFill>
              <a:round/>
              <a:headEnd/>
              <a:tailEnd/>
            </a:ln>
          </p:spPr>
          <p:txBody>
            <a:bodyPr/>
            <a:lstStyle/>
            <a:p>
              <a:endParaRPr lang="zh-CN" altLang="en-US"/>
            </a:p>
          </p:txBody>
        </p:sp>
      </p:grpSp>
      <p:grpSp>
        <p:nvGrpSpPr>
          <p:cNvPr id="84" name="Group 144"/>
          <p:cNvGrpSpPr>
            <a:grpSpLocks/>
          </p:cNvGrpSpPr>
          <p:nvPr/>
        </p:nvGrpSpPr>
        <p:grpSpPr bwMode="auto">
          <a:xfrm>
            <a:off x="4648200" y="4419600"/>
            <a:ext cx="3124200" cy="1798638"/>
            <a:chOff x="2928" y="2784"/>
            <a:chExt cx="1968" cy="1133"/>
          </a:xfrm>
        </p:grpSpPr>
        <p:sp>
          <p:nvSpPr>
            <p:cNvPr id="85" name="Freeform 21"/>
            <p:cNvSpPr>
              <a:spLocks/>
            </p:cNvSpPr>
            <p:nvPr/>
          </p:nvSpPr>
          <p:spPr bwMode="auto">
            <a:xfrm>
              <a:off x="3456" y="2896"/>
              <a:ext cx="1440" cy="813"/>
            </a:xfrm>
            <a:custGeom>
              <a:avLst/>
              <a:gdLst>
                <a:gd name="T0" fmla="*/ 1 w 4181"/>
                <a:gd name="T1" fmla="*/ 101 h 1627"/>
                <a:gd name="T2" fmla="*/ 2 w 4181"/>
                <a:gd name="T3" fmla="*/ 101 h 1627"/>
                <a:gd name="T4" fmla="*/ 4 w 4181"/>
                <a:gd name="T5" fmla="*/ 101 h 1627"/>
                <a:gd name="T6" fmla="*/ 5 w 4181"/>
                <a:gd name="T7" fmla="*/ 101 h 1627"/>
                <a:gd name="T8" fmla="*/ 7 w 4181"/>
                <a:gd name="T9" fmla="*/ 101 h 1627"/>
                <a:gd name="T10" fmla="*/ 8 w 4181"/>
                <a:gd name="T11" fmla="*/ 100 h 1627"/>
                <a:gd name="T12" fmla="*/ 10 w 4181"/>
                <a:gd name="T13" fmla="*/ 99 h 1627"/>
                <a:gd name="T14" fmla="*/ 11 w 4181"/>
                <a:gd name="T15" fmla="*/ 97 h 1627"/>
                <a:gd name="T16" fmla="*/ 12 w 4181"/>
                <a:gd name="T17" fmla="*/ 94 h 1627"/>
                <a:gd name="T18" fmla="*/ 14 w 4181"/>
                <a:gd name="T19" fmla="*/ 90 h 1627"/>
                <a:gd name="T20" fmla="*/ 15 w 4181"/>
                <a:gd name="T21" fmla="*/ 84 h 1627"/>
                <a:gd name="T22" fmla="*/ 17 w 4181"/>
                <a:gd name="T23" fmla="*/ 78 h 1627"/>
                <a:gd name="T24" fmla="*/ 18 w 4181"/>
                <a:gd name="T25" fmla="*/ 68 h 1627"/>
                <a:gd name="T26" fmla="*/ 20 w 4181"/>
                <a:gd name="T27" fmla="*/ 58 h 1627"/>
                <a:gd name="T28" fmla="*/ 21 w 4181"/>
                <a:gd name="T29" fmla="*/ 46 h 1627"/>
                <a:gd name="T30" fmla="*/ 23 w 4181"/>
                <a:gd name="T31" fmla="*/ 34 h 1627"/>
                <a:gd name="T32" fmla="*/ 24 w 4181"/>
                <a:gd name="T33" fmla="*/ 22 h 1627"/>
                <a:gd name="T34" fmla="*/ 26 w 4181"/>
                <a:gd name="T35" fmla="*/ 12 h 1627"/>
                <a:gd name="T36" fmla="*/ 27 w 4181"/>
                <a:gd name="T37" fmla="*/ 4 h 1627"/>
                <a:gd name="T38" fmla="*/ 29 w 4181"/>
                <a:gd name="T39" fmla="*/ 0 h 1627"/>
                <a:gd name="T40" fmla="*/ 30 w 4181"/>
                <a:gd name="T41" fmla="*/ 0 h 1627"/>
                <a:gd name="T42" fmla="*/ 32 w 4181"/>
                <a:gd name="T43" fmla="*/ 4 h 1627"/>
                <a:gd name="T44" fmla="*/ 33 w 4181"/>
                <a:gd name="T45" fmla="*/ 12 h 1627"/>
                <a:gd name="T46" fmla="*/ 34 w 4181"/>
                <a:gd name="T47" fmla="*/ 22 h 1627"/>
                <a:gd name="T48" fmla="*/ 36 w 4181"/>
                <a:gd name="T49" fmla="*/ 34 h 1627"/>
                <a:gd name="T50" fmla="*/ 38 w 4181"/>
                <a:gd name="T51" fmla="*/ 46 h 1627"/>
                <a:gd name="T52" fmla="*/ 39 w 4181"/>
                <a:gd name="T53" fmla="*/ 58 h 1627"/>
                <a:gd name="T54" fmla="*/ 41 w 4181"/>
                <a:gd name="T55" fmla="*/ 68 h 1627"/>
                <a:gd name="T56" fmla="*/ 42 w 4181"/>
                <a:gd name="T57" fmla="*/ 78 h 1627"/>
                <a:gd name="T58" fmla="*/ 43 w 4181"/>
                <a:gd name="T59" fmla="*/ 84 h 1627"/>
                <a:gd name="T60" fmla="*/ 45 w 4181"/>
                <a:gd name="T61" fmla="*/ 90 h 1627"/>
                <a:gd name="T62" fmla="*/ 46 w 4181"/>
                <a:gd name="T63" fmla="*/ 94 h 1627"/>
                <a:gd name="T64" fmla="*/ 48 w 4181"/>
                <a:gd name="T65" fmla="*/ 97 h 1627"/>
                <a:gd name="T66" fmla="*/ 49 w 4181"/>
                <a:gd name="T67" fmla="*/ 99 h 1627"/>
                <a:gd name="T68" fmla="*/ 51 w 4181"/>
                <a:gd name="T69" fmla="*/ 100 h 1627"/>
                <a:gd name="T70" fmla="*/ 52 w 4181"/>
                <a:gd name="T71" fmla="*/ 101 h 1627"/>
                <a:gd name="T72" fmla="*/ 54 w 4181"/>
                <a:gd name="T73" fmla="*/ 101 h 1627"/>
                <a:gd name="T74" fmla="*/ 55 w 4181"/>
                <a:gd name="T75" fmla="*/ 101 h 1627"/>
                <a:gd name="T76" fmla="*/ 57 w 4181"/>
                <a:gd name="T77" fmla="*/ 101 h 1627"/>
                <a:gd name="T78" fmla="*/ 58 w 4181"/>
                <a:gd name="T79" fmla="*/ 101 h 1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81"/>
                <a:gd name="T121" fmla="*/ 0 h 1627"/>
                <a:gd name="T122" fmla="*/ 4181 w 4181"/>
                <a:gd name="T123" fmla="*/ 1627 h 1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81" h="1627">
                  <a:moveTo>
                    <a:pt x="0" y="1627"/>
                  </a:moveTo>
                  <a:lnTo>
                    <a:pt x="51" y="1627"/>
                  </a:lnTo>
                  <a:lnTo>
                    <a:pt x="102" y="1627"/>
                  </a:lnTo>
                  <a:lnTo>
                    <a:pt x="155" y="1627"/>
                  </a:lnTo>
                  <a:lnTo>
                    <a:pt x="204" y="1627"/>
                  </a:lnTo>
                  <a:lnTo>
                    <a:pt x="257" y="1627"/>
                  </a:lnTo>
                  <a:lnTo>
                    <a:pt x="307" y="1627"/>
                  </a:lnTo>
                  <a:lnTo>
                    <a:pt x="359" y="1627"/>
                  </a:lnTo>
                  <a:lnTo>
                    <a:pt x="410" y="1618"/>
                  </a:lnTo>
                  <a:lnTo>
                    <a:pt x="461" y="1618"/>
                  </a:lnTo>
                  <a:lnTo>
                    <a:pt x="512" y="1618"/>
                  </a:lnTo>
                  <a:lnTo>
                    <a:pt x="563" y="1608"/>
                  </a:lnTo>
                  <a:lnTo>
                    <a:pt x="614" y="1598"/>
                  </a:lnTo>
                  <a:lnTo>
                    <a:pt x="683" y="1587"/>
                  </a:lnTo>
                  <a:lnTo>
                    <a:pt x="734" y="1577"/>
                  </a:lnTo>
                  <a:lnTo>
                    <a:pt x="786" y="1557"/>
                  </a:lnTo>
                  <a:lnTo>
                    <a:pt x="836" y="1538"/>
                  </a:lnTo>
                  <a:lnTo>
                    <a:pt x="888" y="1518"/>
                  </a:lnTo>
                  <a:lnTo>
                    <a:pt x="938" y="1489"/>
                  </a:lnTo>
                  <a:lnTo>
                    <a:pt x="991" y="1448"/>
                  </a:lnTo>
                  <a:lnTo>
                    <a:pt x="1040" y="1409"/>
                  </a:lnTo>
                  <a:lnTo>
                    <a:pt x="1093" y="1359"/>
                  </a:lnTo>
                  <a:lnTo>
                    <a:pt x="1144" y="1310"/>
                  </a:lnTo>
                  <a:lnTo>
                    <a:pt x="1195" y="1251"/>
                  </a:lnTo>
                  <a:lnTo>
                    <a:pt x="1246" y="1181"/>
                  </a:lnTo>
                  <a:lnTo>
                    <a:pt x="1297" y="1101"/>
                  </a:lnTo>
                  <a:lnTo>
                    <a:pt x="1350" y="1023"/>
                  </a:lnTo>
                  <a:lnTo>
                    <a:pt x="1418" y="932"/>
                  </a:lnTo>
                  <a:lnTo>
                    <a:pt x="1467" y="842"/>
                  </a:lnTo>
                  <a:lnTo>
                    <a:pt x="1520" y="745"/>
                  </a:lnTo>
                  <a:lnTo>
                    <a:pt x="1569" y="645"/>
                  </a:lnTo>
                  <a:lnTo>
                    <a:pt x="1622" y="546"/>
                  </a:lnTo>
                  <a:lnTo>
                    <a:pt x="1673" y="446"/>
                  </a:lnTo>
                  <a:lnTo>
                    <a:pt x="1724" y="357"/>
                  </a:lnTo>
                  <a:lnTo>
                    <a:pt x="1775" y="269"/>
                  </a:lnTo>
                  <a:lnTo>
                    <a:pt x="1826" y="199"/>
                  </a:lnTo>
                  <a:lnTo>
                    <a:pt x="1879" y="129"/>
                  </a:lnTo>
                  <a:lnTo>
                    <a:pt x="1928" y="70"/>
                  </a:lnTo>
                  <a:lnTo>
                    <a:pt x="1981" y="41"/>
                  </a:lnTo>
                  <a:lnTo>
                    <a:pt x="2030" y="10"/>
                  </a:lnTo>
                  <a:lnTo>
                    <a:pt x="2100" y="0"/>
                  </a:lnTo>
                  <a:lnTo>
                    <a:pt x="2151" y="10"/>
                  </a:lnTo>
                  <a:lnTo>
                    <a:pt x="2202" y="41"/>
                  </a:lnTo>
                  <a:lnTo>
                    <a:pt x="2253" y="70"/>
                  </a:lnTo>
                  <a:lnTo>
                    <a:pt x="2304" y="129"/>
                  </a:lnTo>
                  <a:lnTo>
                    <a:pt x="2355" y="199"/>
                  </a:lnTo>
                  <a:lnTo>
                    <a:pt x="2406" y="269"/>
                  </a:lnTo>
                  <a:lnTo>
                    <a:pt x="2457" y="357"/>
                  </a:lnTo>
                  <a:lnTo>
                    <a:pt x="2510" y="446"/>
                  </a:lnTo>
                  <a:lnTo>
                    <a:pt x="2559" y="546"/>
                  </a:lnTo>
                  <a:lnTo>
                    <a:pt x="2612" y="645"/>
                  </a:lnTo>
                  <a:lnTo>
                    <a:pt x="2662" y="745"/>
                  </a:lnTo>
                  <a:lnTo>
                    <a:pt x="2714" y="842"/>
                  </a:lnTo>
                  <a:lnTo>
                    <a:pt x="2764" y="932"/>
                  </a:lnTo>
                  <a:lnTo>
                    <a:pt x="2833" y="1023"/>
                  </a:lnTo>
                  <a:lnTo>
                    <a:pt x="2884" y="1101"/>
                  </a:lnTo>
                  <a:lnTo>
                    <a:pt x="2936" y="1181"/>
                  </a:lnTo>
                  <a:lnTo>
                    <a:pt x="2987" y="1251"/>
                  </a:lnTo>
                  <a:lnTo>
                    <a:pt x="3038" y="1310"/>
                  </a:lnTo>
                  <a:lnTo>
                    <a:pt x="3089" y="1359"/>
                  </a:lnTo>
                  <a:lnTo>
                    <a:pt x="3141" y="1409"/>
                  </a:lnTo>
                  <a:lnTo>
                    <a:pt x="3191" y="1448"/>
                  </a:lnTo>
                  <a:lnTo>
                    <a:pt x="3244" y="1489"/>
                  </a:lnTo>
                  <a:lnTo>
                    <a:pt x="3295" y="1518"/>
                  </a:lnTo>
                  <a:lnTo>
                    <a:pt x="3346" y="1538"/>
                  </a:lnTo>
                  <a:lnTo>
                    <a:pt x="3397" y="1557"/>
                  </a:lnTo>
                  <a:lnTo>
                    <a:pt x="3448" y="1577"/>
                  </a:lnTo>
                  <a:lnTo>
                    <a:pt x="3499" y="1587"/>
                  </a:lnTo>
                  <a:lnTo>
                    <a:pt x="3567" y="1598"/>
                  </a:lnTo>
                  <a:lnTo>
                    <a:pt x="3620" y="1608"/>
                  </a:lnTo>
                  <a:lnTo>
                    <a:pt x="3669" y="1618"/>
                  </a:lnTo>
                  <a:lnTo>
                    <a:pt x="3722" y="1618"/>
                  </a:lnTo>
                  <a:lnTo>
                    <a:pt x="3771" y="1618"/>
                  </a:lnTo>
                  <a:lnTo>
                    <a:pt x="3824" y="1627"/>
                  </a:lnTo>
                  <a:lnTo>
                    <a:pt x="3875" y="1627"/>
                  </a:lnTo>
                  <a:lnTo>
                    <a:pt x="3926" y="1627"/>
                  </a:lnTo>
                  <a:lnTo>
                    <a:pt x="3977" y="1627"/>
                  </a:lnTo>
                  <a:lnTo>
                    <a:pt x="4028" y="1627"/>
                  </a:lnTo>
                  <a:lnTo>
                    <a:pt x="4079" y="1627"/>
                  </a:lnTo>
                  <a:lnTo>
                    <a:pt x="4130" y="1627"/>
                  </a:lnTo>
                  <a:lnTo>
                    <a:pt x="4181" y="1627"/>
                  </a:lnTo>
                </a:path>
              </a:pathLst>
            </a:custGeom>
            <a:noFill/>
            <a:ln w="42863">
              <a:solidFill>
                <a:srgbClr val="002163"/>
              </a:solidFill>
              <a:prstDash val="solid"/>
              <a:round/>
              <a:headEnd/>
              <a:tailEnd/>
            </a:ln>
          </p:spPr>
          <p:txBody>
            <a:bodyPr/>
            <a:lstStyle/>
            <a:p>
              <a:endParaRPr lang="zh-CN" altLang="en-US"/>
            </a:p>
          </p:txBody>
        </p:sp>
        <p:sp>
          <p:nvSpPr>
            <p:cNvPr id="86" name="Line 29"/>
            <p:cNvSpPr>
              <a:spLocks noChangeShapeType="1"/>
            </p:cNvSpPr>
            <p:nvPr/>
          </p:nvSpPr>
          <p:spPr bwMode="auto">
            <a:xfrm flipV="1">
              <a:off x="3637" y="2784"/>
              <a:ext cx="0" cy="960"/>
            </a:xfrm>
            <a:prstGeom prst="line">
              <a:avLst/>
            </a:prstGeom>
            <a:noFill/>
            <a:ln w="25400">
              <a:solidFill>
                <a:srgbClr val="7F7F7F"/>
              </a:solidFill>
              <a:round/>
              <a:headEnd/>
              <a:tailEnd/>
            </a:ln>
          </p:spPr>
          <p:txBody>
            <a:bodyPr wrap="none" anchor="ctr"/>
            <a:lstStyle/>
            <a:p>
              <a:endParaRPr lang="zh-CN" altLang="en-US"/>
            </a:p>
          </p:txBody>
        </p:sp>
        <p:sp>
          <p:nvSpPr>
            <p:cNvPr id="87" name="Text Box 93"/>
            <p:cNvSpPr txBox="1">
              <a:spLocks noChangeArrowheads="1"/>
            </p:cNvSpPr>
            <p:nvPr/>
          </p:nvSpPr>
          <p:spPr bwMode="auto">
            <a:xfrm>
              <a:off x="3024" y="3744"/>
              <a:ext cx="384" cy="173"/>
            </a:xfrm>
            <a:prstGeom prst="rect">
              <a:avLst/>
            </a:prstGeom>
            <a:noFill/>
            <a:ln w="9525">
              <a:noFill/>
              <a:miter lim="800000"/>
              <a:headEnd/>
              <a:tailEnd/>
            </a:ln>
          </p:spPr>
          <p:txBody>
            <a:bodyPr>
              <a:spAutoFit/>
            </a:bodyPr>
            <a:lstStyle/>
            <a:p>
              <a:pPr>
                <a:spcBef>
                  <a:spcPct val="50000"/>
                </a:spcBef>
              </a:pPr>
              <a:r>
                <a:rPr lang="en-US" altLang="zh-CN" sz="1200" b="1">
                  <a:ea typeface="宋体" charset="-122"/>
                </a:rPr>
                <a:t>LSL</a:t>
              </a:r>
            </a:p>
          </p:txBody>
        </p:sp>
        <p:sp>
          <p:nvSpPr>
            <p:cNvPr id="88" name="Text Box 94"/>
            <p:cNvSpPr txBox="1">
              <a:spLocks noChangeArrowheads="1"/>
            </p:cNvSpPr>
            <p:nvPr/>
          </p:nvSpPr>
          <p:spPr bwMode="auto">
            <a:xfrm>
              <a:off x="3936" y="3744"/>
              <a:ext cx="384" cy="173"/>
            </a:xfrm>
            <a:prstGeom prst="rect">
              <a:avLst/>
            </a:prstGeom>
            <a:noFill/>
            <a:ln w="9525">
              <a:noFill/>
              <a:miter lim="800000"/>
              <a:headEnd/>
              <a:tailEnd/>
            </a:ln>
          </p:spPr>
          <p:txBody>
            <a:bodyPr>
              <a:spAutoFit/>
            </a:bodyPr>
            <a:lstStyle/>
            <a:p>
              <a:pPr>
                <a:spcBef>
                  <a:spcPct val="50000"/>
                </a:spcBef>
              </a:pPr>
              <a:r>
                <a:rPr lang="en-US" altLang="zh-CN" sz="1200" b="1">
                  <a:ea typeface="宋体" charset="-122"/>
                </a:rPr>
                <a:t>USL</a:t>
              </a:r>
            </a:p>
          </p:txBody>
        </p:sp>
        <p:sp>
          <p:nvSpPr>
            <p:cNvPr id="89" name="Line 98"/>
            <p:cNvSpPr>
              <a:spLocks noChangeShapeType="1"/>
            </p:cNvSpPr>
            <p:nvPr/>
          </p:nvSpPr>
          <p:spPr bwMode="auto">
            <a:xfrm>
              <a:off x="4092" y="3146"/>
              <a:ext cx="1" cy="611"/>
            </a:xfrm>
            <a:prstGeom prst="line">
              <a:avLst/>
            </a:prstGeom>
            <a:noFill/>
            <a:ln w="11113">
              <a:solidFill>
                <a:srgbClr val="000000"/>
              </a:solidFill>
              <a:round/>
              <a:headEnd/>
              <a:tailEnd/>
            </a:ln>
          </p:spPr>
          <p:txBody>
            <a:bodyPr/>
            <a:lstStyle/>
            <a:p>
              <a:endParaRPr lang="zh-CN" altLang="en-US"/>
            </a:p>
          </p:txBody>
        </p:sp>
        <p:sp>
          <p:nvSpPr>
            <p:cNvPr id="90" name="Line 99"/>
            <p:cNvSpPr>
              <a:spLocks noChangeShapeType="1"/>
            </p:cNvSpPr>
            <p:nvPr/>
          </p:nvSpPr>
          <p:spPr bwMode="auto">
            <a:xfrm>
              <a:off x="3168" y="3133"/>
              <a:ext cx="1" cy="611"/>
            </a:xfrm>
            <a:prstGeom prst="line">
              <a:avLst/>
            </a:prstGeom>
            <a:noFill/>
            <a:ln w="11113">
              <a:solidFill>
                <a:srgbClr val="000000"/>
              </a:solidFill>
              <a:round/>
              <a:headEnd/>
              <a:tailEnd/>
            </a:ln>
          </p:spPr>
          <p:txBody>
            <a:bodyPr/>
            <a:lstStyle/>
            <a:p>
              <a:endParaRPr lang="zh-CN" altLang="en-US"/>
            </a:p>
          </p:txBody>
        </p:sp>
        <p:sp>
          <p:nvSpPr>
            <p:cNvPr id="91" name="Line 100"/>
            <p:cNvSpPr>
              <a:spLocks noChangeShapeType="1"/>
            </p:cNvSpPr>
            <p:nvPr/>
          </p:nvSpPr>
          <p:spPr bwMode="auto">
            <a:xfrm>
              <a:off x="2928" y="3757"/>
              <a:ext cx="1440" cy="0"/>
            </a:xfrm>
            <a:prstGeom prst="line">
              <a:avLst/>
            </a:prstGeom>
            <a:noFill/>
            <a:ln w="9525">
              <a:solidFill>
                <a:srgbClr val="002163"/>
              </a:solidFill>
              <a:round/>
              <a:headEnd/>
              <a:tailEnd/>
            </a:ln>
          </p:spPr>
          <p:txBody>
            <a:bodyPr wrap="none" anchor="ctr"/>
            <a:lstStyle/>
            <a:p>
              <a:endParaRPr lang="zh-CN" altLang="en-US"/>
            </a:p>
          </p:txBody>
        </p:sp>
      </p:grpSp>
      <p:grpSp>
        <p:nvGrpSpPr>
          <p:cNvPr id="92" name="Group 119"/>
          <p:cNvGrpSpPr>
            <a:grpSpLocks/>
          </p:cNvGrpSpPr>
          <p:nvPr/>
        </p:nvGrpSpPr>
        <p:grpSpPr bwMode="auto">
          <a:xfrm>
            <a:off x="7239000" y="4572000"/>
            <a:ext cx="1371600" cy="396875"/>
            <a:chOff x="2112" y="2784"/>
            <a:chExt cx="864" cy="250"/>
          </a:xfrm>
        </p:grpSpPr>
        <p:sp>
          <p:nvSpPr>
            <p:cNvPr id="93" name="Text Box 120"/>
            <p:cNvSpPr txBox="1">
              <a:spLocks noChangeArrowheads="1"/>
            </p:cNvSpPr>
            <p:nvPr/>
          </p:nvSpPr>
          <p:spPr bwMode="auto">
            <a:xfrm>
              <a:off x="2112" y="2793"/>
              <a:ext cx="768" cy="231"/>
            </a:xfrm>
            <a:prstGeom prst="rect">
              <a:avLst/>
            </a:prstGeom>
            <a:noFill/>
            <a:ln w="9525">
              <a:noFill/>
              <a:miter lim="800000"/>
              <a:headEnd/>
              <a:tailEnd/>
            </a:ln>
          </p:spPr>
          <p:txBody>
            <a:bodyPr>
              <a:spAutoFit/>
            </a:bodyPr>
            <a:lstStyle/>
            <a:p>
              <a:pPr>
                <a:spcBef>
                  <a:spcPct val="50000"/>
                </a:spcBef>
              </a:pPr>
              <a:r>
                <a:rPr lang="en-US" altLang="zh-CN" dirty="0">
                  <a:ea typeface="宋体" charset="-122"/>
                </a:rPr>
                <a:t>Cpk  </a:t>
              </a:r>
            </a:p>
          </p:txBody>
        </p:sp>
        <p:sp>
          <p:nvSpPr>
            <p:cNvPr id="94" name="Text Box 121"/>
            <p:cNvSpPr txBox="1">
              <a:spLocks noChangeArrowheads="1"/>
            </p:cNvSpPr>
            <p:nvPr/>
          </p:nvSpPr>
          <p:spPr bwMode="auto">
            <a:xfrm>
              <a:off x="2400" y="2784"/>
              <a:ext cx="240" cy="250"/>
            </a:xfrm>
            <a:prstGeom prst="rect">
              <a:avLst/>
            </a:prstGeom>
            <a:noFill/>
            <a:ln w="9525">
              <a:noFill/>
              <a:miter lim="800000"/>
              <a:headEnd/>
              <a:tailEnd/>
            </a:ln>
          </p:spPr>
          <p:txBody>
            <a:bodyPr>
              <a:spAutoFit/>
            </a:bodyPr>
            <a:lstStyle/>
            <a:p>
              <a:pPr>
                <a:spcBef>
                  <a:spcPct val="50000"/>
                </a:spcBef>
              </a:pPr>
              <a:r>
                <a:rPr lang="en-US" altLang="zh-CN" sz="2000" dirty="0">
                  <a:ea typeface="宋体" charset="-122"/>
                </a:rPr>
                <a:t>&lt;</a:t>
              </a:r>
            </a:p>
          </p:txBody>
        </p:sp>
        <p:sp>
          <p:nvSpPr>
            <p:cNvPr id="95" name="Text Box 122"/>
            <p:cNvSpPr txBox="1">
              <a:spLocks noChangeArrowheads="1"/>
            </p:cNvSpPr>
            <p:nvPr/>
          </p:nvSpPr>
          <p:spPr bwMode="auto">
            <a:xfrm>
              <a:off x="2544" y="2812"/>
              <a:ext cx="432" cy="212"/>
            </a:xfrm>
            <a:prstGeom prst="rect">
              <a:avLst/>
            </a:prstGeom>
            <a:noFill/>
            <a:ln w="9525">
              <a:noFill/>
              <a:miter lim="800000"/>
              <a:headEnd/>
              <a:tailEnd/>
            </a:ln>
          </p:spPr>
          <p:txBody>
            <a:bodyPr>
              <a:spAutoFit/>
            </a:bodyPr>
            <a:lstStyle/>
            <a:p>
              <a:pPr>
                <a:spcBef>
                  <a:spcPct val="50000"/>
                </a:spcBef>
              </a:pPr>
              <a:r>
                <a:rPr lang="en-US" altLang="zh-CN" sz="1600">
                  <a:ea typeface="宋体" charset="-122"/>
                </a:rPr>
                <a:t>1.00</a:t>
              </a:r>
            </a:p>
          </p:txBody>
        </p:sp>
      </p:grpSp>
      <p:grpSp>
        <p:nvGrpSpPr>
          <p:cNvPr id="96" name="Group 123"/>
          <p:cNvGrpSpPr>
            <a:grpSpLocks/>
          </p:cNvGrpSpPr>
          <p:nvPr/>
        </p:nvGrpSpPr>
        <p:grpSpPr bwMode="auto">
          <a:xfrm>
            <a:off x="3124200" y="4572000"/>
            <a:ext cx="1295400" cy="396875"/>
            <a:chOff x="2160" y="2784"/>
            <a:chExt cx="816" cy="250"/>
          </a:xfrm>
        </p:grpSpPr>
        <p:sp>
          <p:nvSpPr>
            <p:cNvPr id="97" name="Text Box 124"/>
            <p:cNvSpPr txBox="1">
              <a:spLocks noChangeArrowheads="1"/>
            </p:cNvSpPr>
            <p:nvPr/>
          </p:nvSpPr>
          <p:spPr bwMode="auto">
            <a:xfrm>
              <a:off x="2160" y="2793"/>
              <a:ext cx="768" cy="231"/>
            </a:xfrm>
            <a:prstGeom prst="rect">
              <a:avLst/>
            </a:prstGeom>
            <a:noFill/>
            <a:ln w="9525">
              <a:noFill/>
              <a:miter lim="800000"/>
              <a:headEnd/>
              <a:tailEnd/>
            </a:ln>
          </p:spPr>
          <p:txBody>
            <a:bodyPr>
              <a:spAutoFit/>
            </a:bodyPr>
            <a:lstStyle/>
            <a:p>
              <a:pPr>
                <a:spcBef>
                  <a:spcPct val="50000"/>
                </a:spcBef>
              </a:pPr>
              <a:r>
                <a:rPr lang="en-US" altLang="zh-CN" dirty="0">
                  <a:ea typeface="宋体" charset="-122"/>
                </a:rPr>
                <a:t>Cp  </a:t>
              </a:r>
            </a:p>
          </p:txBody>
        </p:sp>
        <p:sp>
          <p:nvSpPr>
            <p:cNvPr id="98" name="Text Box 125"/>
            <p:cNvSpPr txBox="1">
              <a:spLocks noChangeArrowheads="1"/>
            </p:cNvSpPr>
            <p:nvPr/>
          </p:nvSpPr>
          <p:spPr bwMode="auto">
            <a:xfrm>
              <a:off x="2400" y="2784"/>
              <a:ext cx="240" cy="250"/>
            </a:xfrm>
            <a:prstGeom prst="rect">
              <a:avLst/>
            </a:prstGeom>
            <a:noFill/>
            <a:ln w="9525">
              <a:noFill/>
              <a:miter lim="800000"/>
              <a:headEnd/>
              <a:tailEnd/>
            </a:ln>
          </p:spPr>
          <p:txBody>
            <a:bodyPr>
              <a:spAutoFit/>
            </a:bodyPr>
            <a:lstStyle/>
            <a:p>
              <a:pPr>
                <a:spcBef>
                  <a:spcPct val="50000"/>
                </a:spcBef>
              </a:pPr>
              <a:r>
                <a:rPr lang="en-US" altLang="zh-CN" sz="2000">
                  <a:ea typeface="宋体" charset="-122"/>
                </a:rPr>
                <a:t>&lt;</a:t>
              </a:r>
            </a:p>
          </p:txBody>
        </p:sp>
        <p:sp>
          <p:nvSpPr>
            <p:cNvPr id="99" name="Text Box 126"/>
            <p:cNvSpPr txBox="1">
              <a:spLocks noChangeArrowheads="1"/>
            </p:cNvSpPr>
            <p:nvPr/>
          </p:nvSpPr>
          <p:spPr bwMode="auto">
            <a:xfrm>
              <a:off x="2544" y="2812"/>
              <a:ext cx="432" cy="212"/>
            </a:xfrm>
            <a:prstGeom prst="rect">
              <a:avLst/>
            </a:prstGeom>
            <a:noFill/>
            <a:ln w="9525">
              <a:noFill/>
              <a:miter lim="800000"/>
              <a:headEnd/>
              <a:tailEnd/>
            </a:ln>
          </p:spPr>
          <p:txBody>
            <a:bodyPr>
              <a:spAutoFit/>
            </a:bodyPr>
            <a:lstStyle/>
            <a:p>
              <a:pPr>
                <a:spcBef>
                  <a:spcPct val="50000"/>
                </a:spcBef>
              </a:pPr>
              <a:r>
                <a:rPr lang="en-US" altLang="zh-CN" sz="1600" dirty="0">
                  <a:ea typeface="宋体" charset="-122"/>
                </a:rPr>
                <a:t>1.00</a:t>
              </a:r>
            </a:p>
          </p:txBody>
        </p:sp>
      </p:grpSp>
      <p:grpSp>
        <p:nvGrpSpPr>
          <p:cNvPr id="100" name="Group 128"/>
          <p:cNvGrpSpPr>
            <a:grpSpLocks/>
          </p:cNvGrpSpPr>
          <p:nvPr/>
        </p:nvGrpSpPr>
        <p:grpSpPr bwMode="auto">
          <a:xfrm>
            <a:off x="7391400" y="2819400"/>
            <a:ext cx="1371600" cy="396875"/>
            <a:chOff x="2112" y="2784"/>
            <a:chExt cx="864" cy="250"/>
          </a:xfrm>
        </p:grpSpPr>
        <p:sp>
          <p:nvSpPr>
            <p:cNvPr id="101" name="Text Box 129"/>
            <p:cNvSpPr txBox="1">
              <a:spLocks noChangeArrowheads="1"/>
            </p:cNvSpPr>
            <p:nvPr/>
          </p:nvSpPr>
          <p:spPr bwMode="auto">
            <a:xfrm>
              <a:off x="2112" y="2784"/>
              <a:ext cx="768" cy="231"/>
            </a:xfrm>
            <a:prstGeom prst="rect">
              <a:avLst/>
            </a:prstGeom>
            <a:noFill/>
            <a:ln w="9525">
              <a:noFill/>
              <a:miter lim="800000"/>
              <a:headEnd/>
              <a:tailEnd/>
            </a:ln>
          </p:spPr>
          <p:txBody>
            <a:bodyPr>
              <a:spAutoFit/>
            </a:bodyPr>
            <a:lstStyle/>
            <a:p>
              <a:pPr>
                <a:spcBef>
                  <a:spcPct val="50000"/>
                </a:spcBef>
              </a:pPr>
              <a:r>
                <a:rPr lang="en-US" altLang="zh-CN" dirty="0">
                  <a:ea typeface="宋体" charset="-122"/>
                </a:rPr>
                <a:t>Cpk  </a:t>
              </a:r>
            </a:p>
          </p:txBody>
        </p:sp>
        <p:sp>
          <p:nvSpPr>
            <p:cNvPr id="102" name="Text Box 130"/>
            <p:cNvSpPr txBox="1">
              <a:spLocks noChangeArrowheads="1"/>
            </p:cNvSpPr>
            <p:nvPr/>
          </p:nvSpPr>
          <p:spPr bwMode="auto">
            <a:xfrm>
              <a:off x="2400" y="2784"/>
              <a:ext cx="240" cy="250"/>
            </a:xfrm>
            <a:prstGeom prst="rect">
              <a:avLst/>
            </a:prstGeom>
            <a:noFill/>
            <a:ln w="9525">
              <a:noFill/>
              <a:miter lim="800000"/>
              <a:headEnd/>
              <a:tailEnd/>
            </a:ln>
          </p:spPr>
          <p:txBody>
            <a:bodyPr>
              <a:spAutoFit/>
            </a:bodyPr>
            <a:lstStyle/>
            <a:p>
              <a:pPr>
                <a:spcBef>
                  <a:spcPct val="50000"/>
                </a:spcBef>
              </a:pPr>
              <a:r>
                <a:rPr lang="en-US" altLang="zh-CN" sz="2000">
                  <a:ea typeface="宋体" charset="-122"/>
                </a:rPr>
                <a:t>&lt;</a:t>
              </a:r>
            </a:p>
          </p:txBody>
        </p:sp>
        <p:sp>
          <p:nvSpPr>
            <p:cNvPr id="103" name="Text Box 131"/>
            <p:cNvSpPr txBox="1">
              <a:spLocks noChangeArrowheads="1"/>
            </p:cNvSpPr>
            <p:nvPr/>
          </p:nvSpPr>
          <p:spPr bwMode="auto">
            <a:xfrm>
              <a:off x="2544" y="2812"/>
              <a:ext cx="432" cy="212"/>
            </a:xfrm>
            <a:prstGeom prst="rect">
              <a:avLst/>
            </a:prstGeom>
            <a:noFill/>
            <a:ln w="9525">
              <a:noFill/>
              <a:miter lim="800000"/>
              <a:headEnd/>
              <a:tailEnd/>
            </a:ln>
          </p:spPr>
          <p:txBody>
            <a:bodyPr>
              <a:spAutoFit/>
            </a:bodyPr>
            <a:lstStyle/>
            <a:p>
              <a:pPr>
                <a:spcBef>
                  <a:spcPct val="50000"/>
                </a:spcBef>
              </a:pPr>
              <a:r>
                <a:rPr lang="en-US" altLang="zh-CN" sz="1600">
                  <a:ea typeface="宋体" charset="-122"/>
                </a:rPr>
                <a:t>1.00</a:t>
              </a:r>
            </a:p>
          </p:txBody>
        </p:sp>
      </p:grpSp>
      <p:grpSp>
        <p:nvGrpSpPr>
          <p:cNvPr id="104" name="Group 10"/>
          <p:cNvGrpSpPr>
            <a:grpSpLocks/>
          </p:cNvGrpSpPr>
          <p:nvPr/>
        </p:nvGrpSpPr>
        <p:grpSpPr bwMode="auto">
          <a:xfrm>
            <a:off x="304800" y="2438400"/>
            <a:ext cx="8458200" cy="3810000"/>
            <a:chOff x="480" y="1680"/>
            <a:chExt cx="4656" cy="2208"/>
          </a:xfrm>
        </p:grpSpPr>
        <p:sp>
          <p:nvSpPr>
            <p:cNvPr id="105" name="Line 4"/>
            <p:cNvSpPr>
              <a:spLocks noChangeShapeType="1"/>
            </p:cNvSpPr>
            <p:nvPr/>
          </p:nvSpPr>
          <p:spPr bwMode="auto">
            <a:xfrm>
              <a:off x="480" y="1680"/>
              <a:ext cx="4656" cy="0"/>
            </a:xfrm>
            <a:prstGeom prst="line">
              <a:avLst/>
            </a:prstGeom>
            <a:noFill/>
            <a:ln w="9525">
              <a:solidFill>
                <a:schemeClr val="tx1"/>
              </a:solidFill>
              <a:round/>
              <a:headEnd/>
              <a:tailEnd/>
            </a:ln>
          </p:spPr>
          <p:txBody>
            <a:bodyPr/>
            <a:lstStyle/>
            <a:p>
              <a:endParaRPr lang="zh-CN" altLang="en-US"/>
            </a:p>
          </p:txBody>
        </p:sp>
        <p:sp>
          <p:nvSpPr>
            <p:cNvPr id="106" name="Line 5"/>
            <p:cNvSpPr>
              <a:spLocks noChangeShapeType="1"/>
            </p:cNvSpPr>
            <p:nvPr/>
          </p:nvSpPr>
          <p:spPr bwMode="auto">
            <a:xfrm>
              <a:off x="480" y="3888"/>
              <a:ext cx="4656" cy="0"/>
            </a:xfrm>
            <a:prstGeom prst="line">
              <a:avLst/>
            </a:prstGeom>
            <a:noFill/>
            <a:ln w="9525">
              <a:solidFill>
                <a:schemeClr val="tx1"/>
              </a:solidFill>
              <a:round/>
              <a:headEnd/>
              <a:tailEnd/>
            </a:ln>
          </p:spPr>
          <p:txBody>
            <a:bodyPr/>
            <a:lstStyle/>
            <a:p>
              <a:endParaRPr lang="zh-CN" altLang="en-US"/>
            </a:p>
          </p:txBody>
        </p:sp>
        <p:sp>
          <p:nvSpPr>
            <p:cNvPr id="107" name="Line 6"/>
            <p:cNvSpPr>
              <a:spLocks noChangeShapeType="1"/>
            </p:cNvSpPr>
            <p:nvPr/>
          </p:nvSpPr>
          <p:spPr bwMode="auto">
            <a:xfrm>
              <a:off x="480" y="1680"/>
              <a:ext cx="0" cy="2208"/>
            </a:xfrm>
            <a:prstGeom prst="line">
              <a:avLst/>
            </a:prstGeom>
            <a:noFill/>
            <a:ln w="9525">
              <a:solidFill>
                <a:schemeClr val="tx1"/>
              </a:solidFill>
              <a:round/>
              <a:headEnd/>
              <a:tailEnd/>
            </a:ln>
          </p:spPr>
          <p:txBody>
            <a:bodyPr/>
            <a:lstStyle/>
            <a:p>
              <a:endParaRPr lang="zh-CN" altLang="en-US"/>
            </a:p>
          </p:txBody>
        </p:sp>
        <p:sp>
          <p:nvSpPr>
            <p:cNvPr id="108" name="Line 7"/>
            <p:cNvSpPr>
              <a:spLocks noChangeShapeType="1"/>
            </p:cNvSpPr>
            <p:nvPr/>
          </p:nvSpPr>
          <p:spPr bwMode="auto">
            <a:xfrm>
              <a:off x="5136" y="1680"/>
              <a:ext cx="0" cy="2208"/>
            </a:xfrm>
            <a:prstGeom prst="line">
              <a:avLst/>
            </a:prstGeom>
            <a:noFill/>
            <a:ln w="9525">
              <a:solidFill>
                <a:schemeClr val="tx1"/>
              </a:solidFill>
              <a:round/>
              <a:headEnd/>
              <a:tailEnd/>
            </a:ln>
          </p:spPr>
          <p:txBody>
            <a:bodyPr/>
            <a:lstStyle/>
            <a:p>
              <a:endParaRPr lang="zh-CN" altLang="en-US"/>
            </a:p>
          </p:txBody>
        </p:sp>
        <p:sp>
          <p:nvSpPr>
            <p:cNvPr id="109" name="Line 8"/>
            <p:cNvSpPr>
              <a:spLocks noChangeShapeType="1"/>
            </p:cNvSpPr>
            <p:nvPr/>
          </p:nvSpPr>
          <p:spPr bwMode="auto">
            <a:xfrm>
              <a:off x="2832" y="1680"/>
              <a:ext cx="0" cy="2208"/>
            </a:xfrm>
            <a:prstGeom prst="line">
              <a:avLst/>
            </a:prstGeom>
            <a:noFill/>
            <a:ln w="9525">
              <a:solidFill>
                <a:schemeClr val="tx1"/>
              </a:solidFill>
              <a:round/>
              <a:headEnd/>
              <a:tailEnd/>
            </a:ln>
          </p:spPr>
          <p:txBody>
            <a:bodyPr/>
            <a:lstStyle/>
            <a:p>
              <a:endParaRPr lang="zh-CN" altLang="en-US"/>
            </a:p>
          </p:txBody>
        </p:sp>
        <p:sp>
          <p:nvSpPr>
            <p:cNvPr id="110" name="Line 9"/>
            <p:cNvSpPr>
              <a:spLocks noChangeShapeType="1"/>
            </p:cNvSpPr>
            <p:nvPr/>
          </p:nvSpPr>
          <p:spPr bwMode="auto">
            <a:xfrm>
              <a:off x="480" y="2784"/>
              <a:ext cx="4656" cy="0"/>
            </a:xfrm>
            <a:prstGeom prst="line">
              <a:avLst/>
            </a:prstGeom>
            <a:noFill/>
            <a:ln w="9525">
              <a:solidFill>
                <a:schemeClr val="tx1"/>
              </a:solidFill>
              <a:round/>
              <a:headEnd/>
              <a:tailEnd/>
            </a:ln>
          </p:spPr>
          <p:txBody>
            <a:bodyPr/>
            <a:lstStyle/>
            <a:p>
              <a:endParaRPr lang="zh-CN" altLang="en-US"/>
            </a:p>
          </p:txBody>
        </p:sp>
      </p:gr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Initial Process Studies-Cpk</a:t>
            </a: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A088AE9E-CC78-4883-BDC2-1E6FB6CF912B}"/>
              </a:ext>
            </a:extLst>
          </p:cNvPr>
          <p:cNvPicPr>
            <a:picLocks noChangeAspect="1"/>
          </p:cNvPicPr>
          <p:nvPr/>
        </p:nvPicPr>
        <p:blipFill>
          <a:blip r:embed="rId3"/>
          <a:stretch>
            <a:fillRect/>
          </a:stretch>
        </p:blipFill>
        <p:spPr>
          <a:xfrm>
            <a:off x="228600" y="1524000"/>
            <a:ext cx="8584139" cy="4343400"/>
          </a:xfrm>
          <a:prstGeom prst="rect">
            <a:avLst/>
          </a:prstGeom>
        </p:spPr>
      </p:pic>
    </p:spTree>
    <p:extLst>
      <p:ext uri="{BB962C8B-B14F-4D97-AF65-F5344CB8AC3E}">
        <p14:creationId xmlns:p14="http://schemas.microsoft.com/office/powerpoint/2010/main" val="986812981"/>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10668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Initial Process Studies-Cpk</a:t>
            </a: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4" name="图片 3">
            <a:extLst>
              <a:ext uri="{FF2B5EF4-FFF2-40B4-BE49-F238E27FC236}">
                <a16:creationId xmlns:a16="http://schemas.microsoft.com/office/drawing/2014/main" id="{55E0FC8E-4D23-43F8-BAA7-2C1C0AE4394D}"/>
              </a:ext>
            </a:extLst>
          </p:cNvPr>
          <p:cNvPicPr>
            <a:picLocks noChangeAspect="1"/>
          </p:cNvPicPr>
          <p:nvPr/>
        </p:nvPicPr>
        <p:blipFill>
          <a:blip r:embed="rId3"/>
          <a:stretch>
            <a:fillRect/>
          </a:stretch>
        </p:blipFill>
        <p:spPr>
          <a:xfrm>
            <a:off x="221807" y="1905000"/>
            <a:ext cx="8617393" cy="1873346"/>
          </a:xfrm>
          <a:prstGeom prst="rect">
            <a:avLst/>
          </a:prstGeom>
        </p:spPr>
      </p:pic>
      <p:sp>
        <p:nvSpPr>
          <p:cNvPr id="5" name="Rectangle 26">
            <a:extLst>
              <a:ext uri="{FF2B5EF4-FFF2-40B4-BE49-F238E27FC236}">
                <a16:creationId xmlns:a16="http://schemas.microsoft.com/office/drawing/2014/main" id="{908AB72F-436A-400F-90C5-4D6EDB2D6F47}"/>
              </a:ext>
            </a:extLst>
          </p:cNvPr>
          <p:cNvSpPr txBox="1">
            <a:spLocks noChangeArrowheads="1"/>
          </p:cNvSpPr>
          <p:nvPr/>
        </p:nvSpPr>
        <p:spPr>
          <a:xfrm>
            <a:off x="0" y="990600"/>
            <a:ext cx="9115926" cy="9906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241300" algn="l" rtl="0">
              <a:lnSpc>
                <a:spcPct val="100000"/>
              </a:lnSpc>
              <a:spcBef>
                <a:spcPts val="32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1pPr>
            <a:lvl2pPr marL="742950" marR="0" indent="-196850" algn="l" rtl="0">
              <a:lnSpc>
                <a:spcPct val="100000"/>
              </a:lnSpc>
              <a:spcBef>
                <a:spcPts val="28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2pPr>
            <a:lvl3pPr marL="1143000" marR="0" indent="-152400" algn="l" rtl="0">
              <a:lnSpc>
                <a:spcPct val="100000"/>
              </a:lnSpc>
              <a:spcBef>
                <a:spcPts val="24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3pPr>
            <a:lvl4pPr marL="1600200" marR="0" indent="-158750" algn="l" rtl="0">
              <a:lnSpc>
                <a:spcPct val="100000"/>
              </a:lnSpc>
              <a:spcBef>
                <a:spcPts val="22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4pPr>
            <a:lvl5pPr marL="2057400" marR="0" indent="-158750" algn="l" rtl="0">
              <a:lnSpc>
                <a:spcPct val="100000"/>
              </a:lnSpc>
              <a:spcBef>
                <a:spcPts val="22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defRPr>
            </a:lvl5pPr>
            <a:lvl6pPr marL="25146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6pPr>
            <a:lvl7pPr marL="29718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7pPr>
            <a:lvl8pPr marL="34290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8pPr>
            <a:lvl9pPr marL="3886200" marR="0" indent="-101600" algn="l" rtl="0">
              <a:lnSpc>
                <a:spcPct val="100000"/>
              </a:lnSpc>
              <a:spcBef>
                <a:spcPts val="400"/>
              </a:spcBef>
              <a:spcAft>
                <a:spcPts val="0"/>
              </a:spcAft>
              <a:buClr>
                <a:schemeClr val="dk1"/>
              </a:buClr>
              <a:buFont typeface="Calibri"/>
              <a:buChar char="•"/>
              <a:defRPr sz="1400" b="0" i="0" u="none" strike="noStrike" cap="none" baseline="0">
                <a:solidFill>
                  <a:srgbClr val="000000"/>
                </a:solidFill>
                <a:latin typeface="Arial"/>
                <a:ea typeface="Arial"/>
                <a:cs typeface="Arial"/>
                <a:sym typeface="Arial"/>
              </a:defRPr>
            </a:lvl9pPr>
          </a:lstStyle>
          <a:p>
            <a:pPr marL="101600" indent="0">
              <a:lnSpc>
                <a:spcPct val="85000"/>
              </a:lnSpc>
              <a:spcAft>
                <a:spcPts val="1200"/>
              </a:spcAft>
              <a:buClr>
                <a:srgbClr val="A50021"/>
              </a:buClr>
              <a:buFont typeface="Arial"/>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Font typeface="Arial"/>
              <a:buNone/>
            </a:pPr>
            <a:r>
              <a:rPr lang="en-US" altLang="zh-CN" sz="2000" dirty="0">
                <a:solidFill>
                  <a:schemeClr val="tx1"/>
                </a:solidFill>
                <a:ea typeface="SimSun" pitchFamily="2" charset="-122"/>
              </a:rPr>
              <a:t>Instruction on how to select the tolerance type.</a:t>
            </a:r>
          </a:p>
          <a:p>
            <a:pPr marL="101600" indent="0">
              <a:lnSpc>
                <a:spcPct val="85000"/>
              </a:lnSpc>
              <a:spcAft>
                <a:spcPts val="1200"/>
              </a:spcAft>
              <a:buClr>
                <a:srgbClr val="A50021"/>
              </a:buClr>
              <a:buFont typeface="Arial"/>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1348932266"/>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Qualified Laboratory Documentation</a:t>
            </a:r>
          </a:p>
          <a:p>
            <a:pPr>
              <a:lnSpc>
                <a:spcPct val="85000"/>
              </a:lnSpc>
              <a:spcAft>
                <a:spcPts val="1200"/>
              </a:spcAft>
              <a:buClr>
                <a:srgbClr val="A50021"/>
              </a:buClr>
              <a:buFont typeface="Arial" panose="020B0604020202020204" pitchFamily="34" charset="0"/>
              <a:buChar char="•"/>
            </a:pPr>
            <a:r>
              <a:rPr lang="en-US" altLang="zh-CN" sz="2000" dirty="0">
                <a:effectLst/>
                <a:latin typeface="Tahoma" panose="020B0604030504040204" pitchFamily="34" charset="0"/>
                <a:ea typeface="宋体" panose="02010600030101010101" pitchFamily="2" charset="-122"/>
              </a:rPr>
              <a:t>I</a:t>
            </a:r>
            <a:r>
              <a:rPr lang="en-US" altLang="zh-CN" sz="2000" kern="1600" dirty="0">
                <a:effectLst/>
                <a:latin typeface="Tahoma" panose="020B0604030504040204" pitchFamily="34" charset="0"/>
                <a:ea typeface="宋体" panose="02010600030101010101" pitchFamily="2" charset="-122"/>
              </a:rPr>
              <a:t>nspection and testing for PPAP shall be performed by a qualified laboratory as defined by customer (e.g., an accredited laboratory)</a:t>
            </a:r>
            <a:r>
              <a:rPr lang="en-US" altLang="zh-CN" sz="2000" kern="1600" dirty="0">
                <a:latin typeface="Tahoma" panose="020B0604030504040204" pitchFamily="34" charset="0"/>
                <a:ea typeface="宋体" panose="02010600030101010101" pitchFamily="2" charset="-122"/>
              </a:rPr>
              <a:t>.</a:t>
            </a:r>
          </a:p>
          <a:p>
            <a:pPr>
              <a:lnSpc>
                <a:spcPct val="85000"/>
              </a:lnSpc>
              <a:spcAft>
                <a:spcPts val="1200"/>
              </a:spcAft>
              <a:buClr>
                <a:srgbClr val="A50021"/>
              </a:buClr>
              <a:buFont typeface="Arial" panose="020B0604020202020204" pitchFamily="34" charset="0"/>
              <a:buChar char="•"/>
            </a:pPr>
            <a:r>
              <a:rPr lang="en-US" altLang="zh-CN" sz="2000" kern="1600" dirty="0">
                <a:effectLst/>
                <a:latin typeface="Tahoma" panose="020B0604030504040204" pitchFamily="34" charset="0"/>
                <a:ea typeface="宋体" panose="02010600030101010101" pitchFamily="2" charset="-122"/>
              </a:rPr>
              <a:t>The qualified laboratory shall have a laboratory scope and documentation showing that the laboratory is qualified for the type of measurements or tests conducted.</a:t>
            </a:r>
          </a:p>
          <a:p>
            <a:pPr>
              <a:lnSpc>
                <a:spcPct val="85000"/>
              </a:lnSpc>
              <a:spcAft>
                <a:spcPts val="1200"/>
              </a:spcAft>
              <a:buClr>
                <a:srgbClr val="A50021"/>
              </a:buClr>
              <a:buFont typeface="Arial" panose="020B0604020202020204" pitchFamily="34" charset="0"/>
              <a:buChar char="•"/>
            </a:pPr>
            <a:r>
              <a:rPr lang="en-US" altLang="zh-CN" sz="2000" kern="1600" dirty="0">
                <a:effectLst/>
                <a:latin typeface="Tahoma" panose="020B0604030504040204" pitchFamily="34" charset="0"/>
                <a:ea typeface="宋体" panose="02010600030101010101" pitchFamily="2" charset="-122"/>
              </a:rPr>
              <a:t>When an external/commercial laboratory is used, supplier shall submit the test results on the laboratory letterhead or the normal laboratory report format.</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supplier’s format. Supplier should insert it to Jabil’s Qualified Laboratory Document template.</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703955401"/>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Qualified Laboratory Documentation</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70A55317-E477-4BFD-A845-6824DD7632AA}"/>
              </a:ext>
            </a:extLst>
          </p:cNvPr>
          <p:cNvPicPr>
            <a:picLocks noChangeAspect="1"/>
          </p:cNvPicPr>
          <p:nvPr/>
        </p:nvPicPr>
        <p:blipFill>
          <a:blip r:embed="rId3"/>
          <a:stretch>
            <a:fillRect/>
          </a:stretch>
        </p:blipFill>
        <p:spPr>
          <a:xfrm>
            <a:off x="228599" y="1600200"/>
            <a:ext cx="8703129" cy="2971800"/>
          </a:xfrm>
          <a:prstGeom prst="rect">
            <a:avLst/>
          </a:prstGeom>
        </p:spPr>
      </p:pic>
    </p:spTree>
    <p:extLst>
      <p:ext uri="{BB962C8B-B14F-4D97-AF65-F5344CB8AC3E}">
        <p14:creationId xmlns:p14="http://schemas.microsoft.com/office/powerpoint/2010/main" val="2231044165"/>
      </p:ext>
    </p:extLst>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Appearance Approval Report _ AAR</a:t>
            </a:r>
          </a:p>
          <a:p>
            <a:pPr>
              <a:lnSpc>
                <a:spcPct val="85000"/>
              </a:lnSpc>
              <a:spcAft>
                <a:spcPts val="1200"/>
              </a:spcAft>
              <a:buClr>
                <a:srgbClr val="A50021"/>
              </a:buClr>
              <a:buFont typeface="Arial" panose="020B0604020202020204" pitchFamily="34" charset="0"/>
              <a:buChar char="•"/>
            </a:pPr>
            <a:r>
              <a:rPr lang="en-US" altLang="zh-CN" sz="2000" dirty="0">
                <a:effectLst/>
                <a:latin typeface="Tahoma" panose="020B0604030504040204" pitchFamily="34" charset="0"/>
                <a:ea typeface="宋体" panose="02010600030101010101" pitchFamily="2" charset="-122"/>
              </a:rPr>
              <a:t>A separate AAR shall be completed for each part or series of parts if the product/part has appearance requirements on the design record. Typically for parts with color, grain, or surface appearance requirements.</a:t>
            </a:r>
          </a:p>
          <a:p>
            <a:pPr>
              <a:lnSpc>
                <a:spcPct val="85000"/>
              </a:lnSpc>
              <a:spcAft>
                <a:spcPts val="1200"/>
              </a:spcAft>
              <a:buClr>
                <a:srgbClr val="A50021"/>
              </a:buClr>
              <a:buFont typeface="Arial" panose="020B0604020202020204" pitchFamily="34" charset="0"/>
              <a:buChar char="•"/>
            </a:pPr>
            <a:r>
              <a:rPr lang="en-US" altLang="zh-CN" sz="2000" dirty="0">
                <a:latin typeface="Tahoma" panose="020B0604030504040204" pitchFamily="34" charset="0"/>
                <a:ea typeface="宋体" panose="02010600030101010101" pitchFamily="2" charset="-122"/>
              </a:rPr>
              <a:t>Samples should be submitted to Jabil Design Engineering or Site SQE or other designated appropriate Jabil personnel for approval.</a:t>
            </a:r>
          </a:p>
          <a:p>
            <a:pPr>
              <a:lnSpc>
                <a:spcPct val="85000"/>
              </a:lnSpc>
              <a:spcAft>
                <a:spcPts val="1200"/>
              </a:spcAft>
              <a:buClr>
                <a:srgbClr val="A50021"/>
              </a:buClr>
              <a:buFont typeface="Arial" panose="020B0604020202020204" pitchFamily="34" charset="0"/>
              <a:buChar char="•"/>
            </a:pPr>
            <a:r>
              <a:rPr lang="en-US" altLang="zh-CN" sz="2000" dirty="0">
                <a:latin typeface="Tahoma" panose="020B0604030504040204" pitchFamily="34" charset="0"/>
                <a:ea typeface="宋体" panose="02010600030101010101" pitchFamily="2" charset="-122"/>
              </a:rPr>
              <a:t>Signed copies of the approval document(s) along with the sample(s) signed for which the document represents, shall be maintained on file at each of the supplier’s sites which manufacture the part.</a:t>
            </a:r>
          </a:p>
          <a:p>
            <a:pPr>
              <a:lnSpc>
                <a:spcPct val="85000"/>
              </a:lnSpc>
              <a:spcAft>
                <a:spcPts val="1200"/>
              </a:spcAft>
              <a:buClr>
                <a:srgbClr val="A50021"/>
              </a:buClr>
              <a:buFont typeface="Arial" panose="020B0604020202020204" pitchFamily="34" charset="0"/>
              <a:buChar char="•"/>
            </a:pPr>
            <a:r>
              <a:rPr lang="en-US" altLang="zh-CN" sz="2000" dirty="0">
                <a:latin typeface="Tahoma" panose="020B0604030504040204" pitchFamily="34" charset="0"/>
                <a:ea typeface="宋体" panose="02010600030101010101" pitchFamily="2" charset="-122"/>
              </a:rPr>
              <a:t>For guidance on the application of cosmetic standards, customer standards take priority.  If no customer standards exist, reference Jabil Workmanship Standards For Systems Integration,00-QS60-1000-003.</a:t>
            </a:r>
          </a:p>
          <a:p>
            <a:pPr>
              <a:lnSpc>
                <a:spcPct val="85000"/>
              </a:lnSpc>
              <a:spcAft>
                <a:spcPts val="1200"/>
              </a:spcAft>
              <a:buClr>
                <a:srgbClr val="A50021"/>
              </a:buClr>
              <a:buFont typeface="Arial" panose="020B0604020202020204" pitchFamily="34" charset="0"/>
              <a:buChar char="•"/>
            </a:pPr>
            <a:r>
              <a:rPr lang="en-US" altLang="zh-CN" sz="2000" dirty="0">
                <a:solidFill>
                  <a:schemeClr val="tx1"/>
                </a:solidFill>
                <a:ea typeface="SimSun" pitchFamily="2" charset="-122"/>
              </a:rPr>
              <a:t>It uses Jabil’s AAR format. </a:t>
            </a: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3022905524"/>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Appearance Approval Report _ AAR</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D4FE55DD-1957-456C-B927-765391906757}"/>
              </a:ext>
            </a:extLst>
          </p:cNvPr>
          <p:cNvPicPr>
            <a:picLocks noChangeAspect="1"/>
          </p:cNvPicPr>
          <p:nvPr/>
        </p:nvPicPr>
        <p:blipFill>
          <a:blip r:embed="rId3"/>
          <a:stretch>
            <a:fillRect/>
          </a:stretch>
        </p:blipFill>
        <p:spPr>
          <a:xfrm>
            <a:off x="228600" y="1524000"/>
            <a:ext cx="8153400" cy="4737942"/>
          </a:xfrm>
          <a:prstGeom prst="rect">
            <a:avLst/>
          </a:prstGeom>
        </p:spPr>
      </p:pic>
    </p:spTree>
    <p:extLst>
      <p:ext uri="{BB962C8B-B14F-4D97-AF65-F5344CB8AC3E}">
        <p14:creationId xmlns:p14="http://schemas.microsoft.com/office/powerpoint/2010/main" val="65849307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lnSpc>
                <a:spcPct val="150000"/>
              </a:lnSpc>
              <a:buClrTx/>
              <a:defRPr/>
            </a:pPr>
            <a:r>
              <a:rPr lang="en-US" altLang="zh-CN" sz="2800" b="1" dirty="0">
                <a:solidFill>
                  <a:schemeClr val="bg1"/>
                </a:solidFill>
              </a:rPr>
              <a:t>General Introduction of PPAP</a:t>
            </a:r>
          </a:p>
        </p:txBody>
      </p:sp>
      <p:sp>
        <p:nvSpPr>
          <p:cNvPr id="4" name="Rectangle 26"/>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Significant Production Run</a:t>
            </a:r>
          </a:p>
          <a:p>
            <a:pPr marL="101600" indent="0">
              <a:lnSpc>
                <a:spcPct val="85000"/>
              </a:lnSpc>
              <a:spcAft>
                <a:spcPts val="1200"/>
              </a:spcAft>
              <a:buClr>
                <a:srgbClr val="A50021"/>
              </a:buClr>
              <a:buNone/>
            </a:pPr>
            <a:r>
              <a:rPr lang="en-US" altLang="zh-CN" sz="2000" dirty="0">
                <a:solidFill>
                  <a:schemeClr val="tx1"/>
                </a:solidFill>
                <a:ea typeface="SimSun" pitchFamily="2" charset="-122"/>
              </a:rPr>
              <a:t>The production parts for PPAP shall be taken from a significant production run that:</a:t>
            </a:r>
          </a:p>
          <a:p>
            <a:pPr eaLnBrk="1" hangingPunct="1">
              <a:spcAft>
                <a:spcPts val="600"/>
              </a:spcAft>
              <a:buClr>
                <a:srgbClr val="A50021"/>
              </a:buClr>
              <a:buFontTx/>
              <a:buChar char="•"/>
            </a:pPr>
            <a:r>
              <a:rPr lang="en-US" altLang="zh-CN" sz="2000" dirty="0">
                <a:solidFill>
                  <a:schemeClr val="tx1"/>
                </a:solidFill>
                <a:ea typeface="SimSun" pitchFamily="2" charset="-122"/>
              </a:rPr>
              <a:t>From 1 hour to 8 hours of production and minimum 300 consecutive parts.</a:t>
            </a:r>
          </a:p>
          <a:p>
            <a:pPr eaLnBrk="1" hangingPunct="1">
              <a:spcAft>
                <a:spcPts val="600"/>
              </a:spcAft>
              <a:buClr>
                <a:srgbClr val="A50021"/>
              </a:buClr>
              <a:buFontTx/>
              <a:buChar char="•"/>
            </a:pPr>
            <a:r>
              <a:rPr lang="en-US" altLang="zh-CN" sz="2000" dirty="0">
                <a:solidFill>
                  <a:schemeClr val="tx1"/>
                </a:solidFill>
                <a:ea typeface="SimSun" pitchFamily="2" charset="-122"/>
              </a:rPr>
              <a:t>Conducted at the production site.</a:t>
            </a:r>
          </a:p>
          <a:p>
            <a:pPr eaLnBrk="1" hangingPunct="1">
              <a:spcAft>
                <a:spcPts val="600"/>
              </a:spcAft>
              <a:buClr>
                <a:srgbClr val="A50021"/>
              </a:buClr>
              <a:buFontTx/>
              <a:buChar char="•"/>
            </a:pPr>
            <a:r>
              <a:rPr lang="en-US" altLang="zh-CN" sz="2000" dirty="0">
                <a:solidFill>
                  <a:schemeClr val="tx1"/>
                </a:solidFill>
                <a:ea typeface="SimSun" pitchFamily="2" charset="-122"/>
              </a:rPr>
              <a:t>Conducted at the production rate.</a:t>
            </a:r>
          </a:p>
          <a:p>
            <a:pPr eaLnBrk="1" hangingPunct="1">
              <a:spcAft>
                <a:spcPts val="600"/>
              </a:spcAft>
              <a:buClr>
                <a:srgbClr val="A50021"/>
              </a:buClr>
              <a:buFontTx/>
              <a:buChar char="•"/>
            </a:pPr>
            <a:r>
              <a:rPr lang="en-US" altLang="zh-CN" sz="2000" dirty="0">
                <a:solidFill>
                  <a:schemeClr val="tx1"/>
                </a:solidFill>
                <a:ea typeface="SimSun" pitchFamily="2" charset="-122"/>
              </a:rPr>
              <a:t>Using the production tooling, gaging and process.</a:t>
            </a:r>
          </a:p>
          <a:p>
            <a:pPr eaLnBrk="1" hangingPunct="1">
              <a:spcAft>
                <a:spcPts val="600"/>
              </a:spcAft>
              <a:buClr>
                <a:srgbClr val="A50021"/>
              </a:buClr>
              <a:buFontTx/>
              <a:buChar char="•"/>
            </a:pPr>
            <a:r>
              <a:rPr lang="en-US" altLang="zh-CN" sz="2000" dirty="0">
                <a:solidFill>
                  <a:schemeClr val="tx1"/>
                </a:solidFill>
                <a:ea typeface="SimSun" pitchFamily="2" charset="-122"/>
              </a:rPr>
              <a:t>Using the production materials.</a:t>
            </a:r>
          </a:p>
          <a:p>
            <a:pPr eaLnBrk="1" hangingPunct="1">
              <a:spcAft>
                <a:spcPts val="600"/>
              </a:spcAft>
              <a:buClr>
                <a:srgbClr val="A50021"/>
              </a:buClr>
              <a:buFontTx/>
              <a:buChar char="•"/>
            </a:pPr>
            <a:r>
              <a:rPr lang="en-US" altLang="zh-CN" sz="2000" dirty="0">
                <a:solidFill>
                  <a:schemeClr val="tx1"/>
                </a:solidFill>
                <a:ea typeface="SimSun" pitchFamily="2" charset="-122"/>
              </a:rPr>
              <a:t>Using the production operators.</a:t>
            </a:r>
          </a:p>
        </p:txBody>
      </p:sp>
    </p:spTree>
    <p:extLst>
      <p:ext uri="{BB962C8B-B14F-4D97-AF65-F5344CB8AC3E}">
        <p14:creationId xmlns:p14="http://schemas.microsoft.com/office/powerpoint/2010/main" val="2088931185"/>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Appearance Approval Report _ AAR</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4" name="图片 3">
            <a:extLst>
              <a:ext uri="{FF2B5EF4-FFF2-40B4-BE49-F238E27FC236}">
                <a16:creationId xmlns:a16="http://schemas.microsoft.com/office/drawing/2014/main" id="{6F8499EB-B350-48A7-9383-FA1CDE2CAAD6}"/>
              </a:ext>
            </a:extLst>
          </p:cNvPr>
          <p:cNvPicPr>
            <a:picLocks noChangeAspect="1"/>
          </p:cNvPicPr>
          <p:nvPr/>
        </p:nvPicPr>
        <p:blipFill>
          <a:blip r:embed="rId3"/>
          <a:stretch>
            <a:fillRect/>
          </a:stretch>
        </p:blipFill>
        <p:spPr>
          <a:xfrm>
            <a:off x="228600" y="1524000"/>
            <a:ext cx="8145333" cy="4648200"/>
          </a:xfrm>
          <a:prstGeom prst="rect">
            <a:avLst/>
          </a:prstGeom>
        </p:spPr>
      </p:pic>
    </p:spTree>
    <p:extLst>
      <p:ext uri="{BB962C8B-B14F-4D97-AF65-F5344CB8AC3E}">
        <p14:creationId xmlns:p14="http://schemas.microsoft.com/office/powerpoint/2010/main" val="364005191"/>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Appearance Approval Report _ AAR</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3" name="图片 2">
            <a:extLst>
              <a:ext uri="{FF2B5EF4-FFF2-40B4-BE49-F238E27FC236}">
                <a16:creationId xmlns:a16="http://schemas.microsoft.com/office/drawing/2014/main" id="{3478D0C2-B3DC-4AE3-99E9-4FEF843A5E11}"/>
              </a:ext>
            </a:extLst>
          </p:cNvPr>
          <p:cNvPicPr>
            <a:picLocks noChangeAspect="1"/>
          </p:cNvPicPr>
          <p:nvPr/>
        </p:nvPicPr>
        <p:blipFill>
          <a:blip r:embed="rId3"/>
          <a:stretch>
            <a:fillRect/>
          </a:stretch>
        </p:blipFill>
        <p:spPr>
          <a:xfrm>
            <a:off x="228600" y="1524000"/>
            <a:ext cx="8153400" cy="4611493"/>
          </a:xfrm>
          <a:prstGeom prst="rect">
            <a:avLst/>
          </a:prstGeom>
        </p:spPr>
      </p:pic>
    </p:spTree>
    <p:extLst>
      <p:ext uri="{BB962C8B-B14F-4D97-AF65-F5344CB8AC3E}">
        <p14:creationId xmlns:p14="http://schemas.microsoft.com/office/powerpoint/2010/main" val="4188283530"/>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0"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Jabil Specific Requirements</a:t>
            </a:r>
          </a:p>
          <a:p>
            <a:pPr>
              <a:lnSpc>
                <a:spcPct val="85000"/>
              </a:lnSpc>
              <a:spcAft>
                <a:spcPts val="1200"/>
              </a:spcAft>
              <a:buClr>
                <a:srgbClr val="A50021"/>
              </a:buClr>
              <a:buFont typeface="Arial" panose="020B0604020202020204" pitchFamily="34" charset="0"/>
              <a:buChar char="•"/>
              <a:tabLst>
                <a:tab pos="457200" algn="l"/>
                <a:tab pos="1943100" algn="l"/>
                <a:tab pos="457200" algn="l"/>
              </a:tabLst>
            </a:pPr>
            <a:r>
              <a:rPr lang="en-US" altLang="zh-CN" sz="2000" dirty="0">
                <a:latin typeface="Tahoma" panose="020B0604030504040204" pitchFamily="34" charset="0"/>
                <a:ea typeface="宋体" panose="02010600030101010101" pitchFamily="2" charset="-122"/>
              </a:rPr>
              <a:t>Jabil PPAP owner can define the Jabil Specific Requirements in E-JPPAP system.</a:t>
            </a:r>
            <a:endParaRPr lang="zh-CN" altLang="zh-CN" sz="2000" dirty="0">
              <a:latin typeface="Tahoma" panose="020B0604030504040204" pitchFamily="34" charset="0"/>
              <a:ea typeface="宋体" panose="02010600030101010101" pitchFamily="2" charset="-122"/>
            </a:endParaRPr>
          </a:p>
          <a:p>
            <a:pPr>
              <a:lnSpc>
                <a:spcPct val="85000"/>
              </a:lnSpc>
              <a:spcAft>
                <a:spcPts val="1200"/>
              </a:spcAft>
              <a:buClr>
                <a:srgbClr val="A50021"/>
              </a:buClr>
              <a:buFont typeface="Arial" panose="020B0604020202020204" pitchFamily="34" charset="0"/>
              <a:buChar char="•"/>
              <a:tabLst>
                <a:tab pos="457200" algn="l"/>
                <a:tab pos="1943100" algn="l"/>
                <a:tab pos="457200" algn="l"/>
              </a:tabLst>
            </a:pPr>
            <a:r>
              <a:rPr lang="en-US" altLang="zh-CN" sz="2000" dirty="0">
                <a:latin typeface="Tahoma" panose="020B0604030504040204" pitchFamily="34" charset="0"/>
                <a:ea typeface="宋体" panose="02010600030101010101" pitchFamily="2" charset="-122"/>
              </a:rPr>
              <a:t>Supplier shall submit all applicable Jabil specific requirements which required by Jabil.</a:t>
            </a:r>
            <a:endParaRPr lang="zh-CN" altLang="zh-CN" sz="2000" dirty="0">
              <a:latin typeface="Tahoma" panose="020B0604030504040204" pitchFamily="34" charset="0"/>
              <a:ea typeface="宋体" panose="02010600030101010101" pitchFamily="2" charset="-122"/>
            </a:endParaRPr>
          </a:p>
          <a:p>
            <a:pPr>
              <a:lnSpc>
                <a:spcPct val="85000"/>
              </a:lnSpc>
              <a:spcAft>
                <a:spcPts val="1200"/>
              </a:spcAft>
              <a:buClr>
                <a:srgbClr val="A50021"/>
              </a:buClr>
              <a:buFont typeface="Arial" panose="020B0604020202020204" pitchFamily="34" charset="0"/>
              <a:buChar char="•"/>
            </a:pPr>
            <a:r>
              <a:rPr lang="en-US" altLang="zh-CN" sz="2000" dirty="0">
                <a:latin typeface="Tahoma" panose="020B0604030504040204" pitchFamily="34" charset="0"/>
                <a:ea typeface="宋体" panose="02010600030101010101" pitchFamily="2" charset="-122"/>
              </a:rPr>
              <a:t>Feasibility Report, Attribute GR&amp;R and Training Matrix utilize the Jabil template or equivalent format.</a:t>
            </a:r>
          </a:p>
          <a:p>
            <a:pPr>
              <a:lnSpc>
                <a:spcPct val="85000"/>
              </a:lnSpc>
              <a:spcAft>
                <a:spcPts val="1200"/>
              </a:spcAft>
              <a:buClr>
                <a:srgbClr val="A50021"/>
              </a:buClr>
              <a:buFont typeface="Arial" panose="020B0604020202020204" pitchFamily="34" charset="0"/>
              <a:buChar char="•"/>
            </a:pPr>
            <a:r>
              <a:rPr lang="en-US" altLang="zh-CN" sz="2000" dirty="0">
                <a:latin typeface="Tahoma" panose="020B0604030504040204" pitchFamily="34" charset="0"/>
                <a:ea typeface="宋体" panose="02010600030101010101" pitchFamily="2" charset="-122"/>
              </a:rPr>
              <a:t>Other specific required documents use supplier specific format. Supplier need to insert them into the Jabil Specific Requirements template.</a:t>
            </a: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911985123"/>
      </p:ext>
    </p:extLst>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Jabil Specific Requirements</a:t>
            </a: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pic>
        <p:nvPicPr>
          <p:cNvPr id="5" name="图片 4">
            <a:extLst>
              <a:ext uri="{FF2B5EF4-FFF2-40B4-BE49-F238E27FC236}">
                <a16:creationId xmlns:a16="http://schemas.microsoft.com/office/drawing/2014/main" id="{36FD3BBD-1DF5-46DF-B188-F8E6E544286C}"/>
              </a:ext>
            </a:extLst>
          </p:cNvPr>
          <p:cNvPicPr>
            <a:picLocks noChangeAspect="1"/>
          </p:cNvPicPr>
          <p:nvPr/>
        </p:nvPicPr>
        <p:blipFill>
          <a:blip r:embed="rId3"/>
          <a:stretch>
            <a:fillRect/>
          </a:stretch>
        </p:blipFill>
        <p:spPr>
          <a:xfrm>
            <a:off x="228600" y="1530252"/>
            <a:ext cx="8453563" cy="4489548"/>
          </a:xfrm>
          <a:prstGeom prst="rect">
            <a:avLst/>
          </a:prstGeom>
        </p:spPr>
      </p:pic>
    </p:spTree>
    <p:extLst>
      <p:ext uri="{BB962C8B-B14F-4D97-AF65-F5344CB8AC3E}">
        <p14:creationId xmlns:p14="http://schemas.microsoft.com/office/powerpoint/2010/main" val="1544280067"/>
      </p:ext>
    </p:extLst>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indent="-342900">
              <a:lnSpc>
                <a:spcPct val="150000"/>
              </a:lnSpc>
            </a:pPr>
            <a:r>
              <a:rPr lang="en-US" altLang="zh-CN" sz="2800" b="1" dirty="0">
                <a:solidFill>
                  <a:schemeClr val="bg1"/>
                </a:solidFill>
                <a:ea typeface="SimSun" pitchFamily="2" charset="-122"/>
              </a:rPr>
              <a:t>JPPAP Templates</a:t>
            </a:r>
            <a:endParaRPr lang="en-US" altLang="zh-CN" sz="2800" b="1" dirty="0">
              <a:solidFill>
                <a:schemeClr val="bg1"/>
              </a:solidFill>
              <a:latin typeface="+mn-lt"/>
              <a:ea typeface="Cambria"/>
              <a:cs typeface="Cambria"/>
              <a:sym typeface="Cambria"/>
            </a:endParaRPr>
          </a:p>
        </p:txBody>
      </p:sp>
      <p:sp>
        <p:nvSpPr>
          <p:cNvPr id="6" name="Rectangle 26">
            <a:extLst>
              <a:ext uri="{FF2B5EF4-FFF2-40B4-BE49-F238E27FC236}">
                <a16:creationId xmlns:a16="http://schemas.microsoft.com/office/drawing/2014/main" id="{D5C71F7D-1EA9-482A-A42E-75D6AB73359E}"/>
              </a:ext>
            </a:extLst>
          </p:cNvPr>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Sample Products</a:t>
            </a:r>
          </a:p>
          <a:p>
            <a:pPr marL="101600" indent="0">
              <a:lnSpc>
                <a:spcPct val="85000"/>
              </a:lnSpc>
              <a:spcAft>
                <a:spcPts val="1200"/>
              </a:spcAft>
              <a:buClr>
                <a:srgbClr val="A50021"/>
              </a:buClr>
              <a:buNone/>
              <a:tabLst>
                <a:tab pos="457200" algn="l"/>
                <a:tab pos="1943100" algn="l"/>
                <a:tab pos="457200" algn="l"/>
              </a:tabLst>
            </a:pPr>
            <a:r>
              <a:rPr lang="en-US" altLang="zh-CN" sz="2000" dirty="0">
                <a:latin typeface="Tahoma" panose="020B0604030504040204" pitchFamily="34" charset="0"/>
                <a:ea typeface="宋体" panose="02010600030101010101" pitchFamily="2" charset="-122"/>
              </a:rPr>
              <a:t>Supplier shall submit the samples to Jabil according to the requirements from Jabil representative. </a:t>
            </a:r>
          </a:p>
          <a:p>
            <a:pPr marL="101600" indent="0">
              <a:lnSpc>
                <a:spcPct val="85000"/>
              </a:lnSpc>
              <a:spcAft>
                <a:spcPts val="1200"/>
              </a:spcAft>
              <a:buClr>
                <a:srgbClr val="A50021"/>
              </a:buClr>
              <a:buNone/>
              <a:tabLst>
                <a:tab pos="457200" algn="l"/>
                <a:tab pos="1943100" algn="l"/>
                <a:tab pos="457200" algn="l"/>
              </a:tabLst>
            </a:pPr>
            <a:r>
              <a:rPr lang="en-US" altLang="zh-CN" sz="2000" dirty="0">
                <a:latin typeface="Tahoma" panose="020B0604030504040204" pitchFamily="34" charset="0"/>
                <a:ea typeface="宋体" panose="02010600030101010101" pitchFamily="2" charset="-122"/>
              </a:rPr>
              <a:t>The samples may include:</a:t>
            </a:r>
          </a:p>
          <a:p>
            <a:pPr>
              <a:lnSpc>
                <a:spcPct val="85000"/>
              </a:lnSpc>
              <a:spcAft>
                <a:spcPts val="1200"/>
              </a:spcAft>
              <a:buClr>
                <a:srgbClr val="A50021"/>
              </a:buClr>
              <a:buFont typeface="Arial" panose="020B0604020202020204" pitchFamily="34" charset="0"/>
              <a:buChar char="•"/>
              <a:tabLst>
                <a:tab pos="457200" algn="l"/>
                <a:tab pos="1943100" algn="l"/>
                <a:tab pos="457200" algn="l"/>
              </a:tabLst>
            </a:pPr>
            <a:r>
              <a:rPr lang="en-US" altLang="zh-CN" sz="2000" dirty="0">
                <a:latin typeface="Tahoma" panose="020B0604030504040204" pitchFamily="34" charset="0"/>
                <a:ea typeface="宋体" panose="02010600030101010101" pitchFamily="2" charset="-122"/>
              </a:rPr>
              <a:t>FAI samples. If the samples will be used for measurement comparison purpose, supplier must identify each sample’s serial number that aligns to the serial number in FAI report.</a:t>
            </a:r>
            <a:endParaRPr lang="zh-CN" altLang="zh-CN" sz="2000" dirty="0">
              <a:latin typeface="Tahoma" panose="020B0604030504040204" pitchFamily="34" charset="0"/>
              <a:ea typeface="宋体" panose="02010600030101010101" pitchFamily="2" charset="-122"/>
            </a:endParaRPr>
          </a:p>
          <a:p>
            <a:pPr>
              <a:lnSpc>
                <a:spcPct val="85000"/>
              </a:lnSpc>
              <a:spcAft>
                <a:spcPts val="1200"/>
              </a:spcAft>
              <a:buClr>
                <a:srgbClr val="A50021"/>
              </a:buClr>
              <a:buFont typeface="Arial" panose="020B0604020202020204" pitchFamily="34" charset="0"/>
              <a:buChar char="•"/>
              <a:tabLst>
                <a:tab pos="457200" algn="l"/>
                <a:tab pos="1943100" algn="l"/>
                <a:tab pos="457200" algn="l"/>
              </a:tabLst>
            </a:pPr>
            <a:r>
              <a:rPr lang="en-US" altLang="zh-CN" sz="2000" dirty="0">
                <a:latin typeface="Tahoma" panose="020B0604030504040204" pitchFamily="34" charset="0"/>
                <a:ea typeface="宋体" panose="02010600030101010101" pitchFamily="2" charset="-122"/>
              </a:rPr>
              <a:t>Appearance Approval samples.</a:t>
            </a:r>
            <a:endParaRPr lang="zh-CN" altLang="zh-CN" sz="2000" dirty="0">
              <a:latin typeface="Tahoma" panose="020B0604030504040204" pitchFamily="34" charset="0"/>
              <a:ea typeface="宋体" panose="02010600030101010101" pitchFamily="2" charset="-122"/>
            </a:endParaRPr>
          </a:p>
          <a:p>
            <a:pPr>
              <a:lnSpc>
                <a:spcPct val="85000"/>
              </a:lnSpc>
              <a:spcAft>
                <a:spcPts val="1200"/>
              </a:spcAft>
              <a:buClr>
                <a:srgbClr val="A50021"/>
              </a:buClr>
              <a:buFont typeface="Arial" panose="020B0604020202020204" pitchFamily="34" charset="0"/>
              <a:buChar char="•"/>
            </a:pPr>
            <a:r>
              <a:rPr lang="en-US" altLang="zh-CN" sz="2000" dirty="0">
                <a:latin typeface="Tahoma" panose="020B0604030504040204" pitchFamily="34" charset="0"/>
                <a:ea typeface="宋体" panose="02010600030101010101" pitchFamily="2" charset="-122"/>
              </a:rPr>
              <a:t>Master samples.</a:t>
            </a:r>
          </a:p>
          <a:p>
            <a:pPr marL="101600" indent="0">
              <a:lnSpc>
                <a:spcPct val="85000"/>
              </a:lnSpc>
              <a:spcAft>
                <a:spcPts val="1200"/>
              </a:spcAft>
              <a:buClr>
                <a:srgbClr val="A50021"/>
              </a:buClr>
              <a:buNone/>
            </a:pPr>
            <a:r>
              <a:rPr lang="en-US" altLang="zh-CN" sz="2000" dirty="0">
                <a:solidFill>
                  <a:schemeClr val="tx1"/>
                </a:solidFill>
                <a:latin typeface="Tahoma" panose="020B0604030504040204" pitchFamily="34" charset="0"/>
                <a:ea typeface="宋体" panose="02010600030101010101" pitchFamily="2" charset="-122"/>
              </a:rPr>
              <a:t>Supplier shall provide the samples’ tracking information in E-JPPAP system.</a:t>
            </a:r>
            <a:endParaRPr lang="en-US" altLang="zh-CN" sz="2000" dirty="0">
              <a:solidFill>
                <a:schemeClr val="tx1"/>
              </a:solidFill>
              <a:ea typeface="SimSun" pitchFamily="2" charset="-122"/>
            </a:endParaRPr>
          </a:p>
          <a:p>
            <a:pPr>
              <a:lnSpc>
                <a:spcPct val="85000"/>
              </a:lnSpc>
              <a:spcAft>
                <a:spcPts val="1200"/>
              </a:spcAft>
              <a:buClr>
                <a:srgbClr val="A50021"/>
              </a:buClr>
              <a:buFont typeface="Arial" panose="020B0604020202020204" pitchFamily="34" charset="0"/>
              <a:buChar char="•"/>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a:p>
            <a:pPr marL="101600" indent="0">
              <a:lnSpc>
                <a:spcPct val="85000"/>
              </a:lnSpc>
              <a:spcAft>
                <a:spcPts val="1200"/>
              </a:spcAft>
              <a:buClr>
                <a:srgbClr val="A50021"/>
              </a:buClr>
              <a:buNone/>
            </a:pPr>
            <a:endParaRPr lang="en-US" altLang="zh-CN" sz="2000" dirty="0">
              <a:solidFill>
                <a:schemeClr val="tx1"/>
              </a:solidFill>
              <a:ea typeface="SimSun" pitchFamily="2" charset="-122"/>
            </a:endParaRPr>
          </a:p>
        </p:txBody>
      </p:sp>
    </p:spTree>
    <p:extLst>
      <p:ext uri="{BB962C8B-B14F-4D97-AF65-F5344CB8AC3E}">
        <p14:creationId xmlns:p14="http://schemas.microsoft.com/office/powerpoint/2010/main" val="1578035298"/>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marL="342900" lvl="0" indent="-342900">
              <a:lnSpc>
                <a:spcPct val="150000"/>
              </a:lnSpc>
              <a:buSzPct val="25000"/>
            </a:pPr>
            <a:r>
              <a:rPr lang="en-US" altLang="zh-CN" sz="2800" b="1" dirty="0">
                <a:solidFill>
                  <a:schemeClr val="bg1"/>
                </a:solidFill>
                <a:ea typeface="SimSun" pitchFamily="2" charset="-122"/>
              </a:rPr>
              <a:t>Reference Documents</a:t>
            </a:r>
            <a:endParaRPr lang="en-US" sz="2800" b="1" dirty="0">
              <a:solidFill>
                <a:schemeClr val="bg1"/>
              </a:solidFill>
              <a:ea typeface="SimSun" pitchFamily="2" charset="-122"/>
              <a:sym typeface="Cambria"/>
            </a:endParaRPr>
          </a:p>
        </p:txBody>
      </p:sp>
      <p:sp>
        <p:nvSpPr>
          <p:cNvPr id="5" name="文字方塊 4"/>
          <p:cNvSpPr txBox="1"/>
          <p:nvPr/>
        </p:nvSpPr>
        <p:spPr>
          <a:xfrm>
            <a:off x="0" y="990600"/>
            <a:ext cx="9144000" cy="1333698"/>
          </a:xfrm>
          <a:prstGeom prst="rect">
            <a:avLst/>
          </a:prstGeom>
          <a:noFill/>
        </p:spPr>
        <p:txBody>
          <a:bodyPr wrap="square" rtlCol="0">
            <a:spAutoFit/>
          </a:bodyPr>
          <a:lstStyle/>
          <a:p>
            <a:pPr>
              <a:lnSpc>
                <a:spcPct val="150000"/>
              </a:lnSpc>
            </a:pPr>
            <a:r>
              <a:rPr lang="en-US" altLang="zh-CN" sz="2000" dirty="0">
                <a:solidFill>
                  <a:schemeClr val="tx1"/>
                </a:solidFill>
              </a:rPr>
              <a:t>Reference Documents:</a:t>
            </a:r>
          </a:p>
          <a:p>
            <a:pPr marL="457200" indent="-457200">
              <a:lnSpc>
                <a:spcPct val="150000"/>
              </a:lnSpc>
              <a:buAutoNum type="arabicPeriod"/>
            </a:pPr>
            <a:r>
              <a:rPr lang="en-US" altLang="zh-CN" sz="1800" dirty="0">
                <a:solidFill>
                  <a:schemeClr val="tx1"/>
                </a:solidFill>
              </a:rPr>
              <a:t>RO-RG20-00011_Jabil Production Part Approval Process </a:t>
            </a:r>
          </a:p>
          <a:p>
            <a:pPr marL="457200" indent="-457200">
              <a:lnSpc>
                <a:spcPct val="150000"/>
              </a:lnSpc>
              <a:buAutoNum type="arabicPeriod"/>
            </a:pPr>
            <a:r>
              <a:rPr lang="en-US" altLang="zh-CN" sz="1800" dirty="0">
                <a:solidFill>
                  <a:schemeClr val="tx1"/>
                </a:solidFill>
              </a:rPr>
              <a:t>00-MT80-1000-00801_JPPAP Templates </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196890"/>
            <a:ext cx="8229600" cy="622084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5400" b="0" i="0" u="none" strike="noStrike" cap="none" baseline="0">
                <a:solidFill>
                  <a:schemeClr val="lt1"/>
                </a:solidFill>
                <a:latin typeface="Arial"/>
                <a:ea typeface="Arial"/>
                <a:cs typeface="Arial"/>
                <a:sym typeface="Arial"/>
              </a:rPr>
              <a:t>Thank You</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lnSpc>
                <a:spcPct val="150000"/>
              </a:lnSpc>
              <a:buClrTx/>
              <a:defRPr/>
            </a:pPr>
            <a:r>
              <a:rPr lang="en-US" altLang="zh-CN" sz="2800" b="1" dirty="0">
                <a:solidFill>
                  <a:schemeClr val="bg1"/>
                </a:solidFill>
              </a:rPr>
              <a:t>General Jabil PPAP Requirements</a:t>
            </a:r>
          </a:p>
        </p:txBody>
      </p:sp>
      <p:sp>
        <p:nvSpPr>
          <p:cNvPr id="4" name="Rectangle 26"/>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When PPAP is required</a:t>
            </a:r>
          </a:p>
          <a:p>
            <a:pPr marL="101600" indent="0">
              <a:lnSpc>
                <a:spcPct val="85000"/>
              </a:lnSpc>
              <a:spcAft>
                <a:spcPts val="1200"/>
              </a:spcAft>
              <a:buClr>
                <a:srgbClr val="A50021"/>
              </a:buClr>
              <a:buNone/>
            </a:pPr>
            <a:r>
              <a:rPr lang="en-US" altLang="zh-CN" sz="2000" dirty="0">
                <a:solidFill>
                  <a:schemeClr val="tx1"/>
                </a:solidFill>
                <a:ea typeface="SimSun" pitchFamily="2" charset="-122"/>
              </a:rPr>
              <a:t>Suppliers may be requested to provide a PPAP submission based on the following, but not limited to:</a:t>
            </a:r>
          </a:p>
          <a:p>
            <a:pPr>
              <a:spcAft>
                <a:spcPts val="600"/>
              </a:spcAft>
              <a:buClr>
                <a:srgbClr val="A50021"/>
              </a:buClr>
              <a:buFontTx/>
              <a:buChar char="•"/>
            </a:pPr>
            <a:r>
              <a:rPr lang="en-US" altLang="zh-CN" sz="2000" dirty="0">
                <a:solidFill>
                  <a:schemeClr val="tx1"/>
                </a:solidFill>
                <a:ea typeface="SimSun" pitchFamily="2" charset="-122"/>
              </a:rPr>
              <a:t>Jabil Customer Requirements.</a:t>
            </a:r>
          </a:p>
          <a:p>
            <a:pPr>
              <a:spcAft>
                <a:spcPts val="600"/>
              </a:spcAft>
              <a:buClr>
                <a:srgbClr val="A50021"/>
              </a:buClr>
              <a:buFontTx/>
              <a:buChar char="•"/>
            </a:pPr>
            <a:r>
              <a:rPr lang="en-US" altLang="zh-CN" sz="2000" dirty="0">
                <a:solidFill>
                  <a:schemeClr val="tx1"/>
                </a:solidFill>
                <a:ea typeface="SimSun" pitchFamily="2" charset="-122"/>
              </a:rPr>
              <a:t>Jabil Site / Business needs.</a:t>
            </a:r>
          </a:p>
          <a:p>
            <a:pPr>
              <a:spcAft>
                <a:spcPts val="600"/>
              </a:spcAft>
              <a:buClr>
                <a:srgbClr val="A50021"/>
              </a:buClr>
              <a:buFontTx/>
              <a:buChar char="•"/>
            </a:pPr>
            <a:r>
              <a:rPr lang="en-US" altLang="zh-CN" sz="2000" dirty="0">
                <a:solidFill>
                  <a:schemeClr val="tx1"/>
                </a:solidFill>
                <a:ea typeface="SimSun" pitchFamily="2" charset="-122"/>
              </a:rPr>
              <a:t>Jabil Design needs.</a:t>
            </a:r>
          </a:p>
          <a:p>
            <a:pPr>
              <a:spcAft>
                <a:spcPts val="600"/>
              </a:spcAft>
              <a:buClr>
                <a:srgbClr val="A50021"/>
              </a:buClr>
              <a:buFontTx/>
              <a:buChar char="•"/>
            </a:pPr>
            <a:r>
              <a:rPr lang="en-US" altLang="zh-CN" sz="2000" dirty="0">
                <a:solidFill>
                  <a:schemeClr val="tx1"/>
                </a:solidFill>
                <a:ea typeface="SimSun" pitchFamily="2" charset="-122"/>
              </a:rPr>
              <a:t>Jabil New Product Introduction needs.</a:t>
            </a:r>
          </a:p>
          <a:p>
            <a:pPr>
              <a:spcAft>
                <a:spcPts val="600"/>
              </a:spcAft>
              <a:buClr>
                <a:srgbClr val="A50021"/>
              </a:buClr>
              <a:buFontTx/>
              <a:buChar char="•"/>
            </a:pPr>
            <a:r>
              <a:rPr lang="en-US" altLang="zh-CN" sz="2000" dirty="0">
                <a:solidFill>
                  <a:schemeClr val="tx1"/>
                </a:solidFill>
                <a:ea typeface="SimSun" pitchFamily="2" charset="-122"/>
              </a:rPr>
              <a:t>Change in material or sub-supplier.</a:t>
            </a:r>
          </a:p>
          <a:p>
            <a:pPr>
              <a:spcAft>
                <a:spcPts val="600"/>
              </a:spcAft>
              <a:buClr>
                <a:srgbClr val="A50021"/>
              </a:buClr>
              <a:buFontTx/>
              <a:buChar char="•"/>
            </a:pPr>
            <a:r>
              <a:rPr lang="en-US" altLang="zh-CN" sz="2000" dirty="0">
                <a:solidFill>
                  <a:schemeClr val="tx1"/>
                </a:solidFill>
                <a:ea typeface="SimSun" pitchFamily="2" charset="-122"/>
              </a:rPr>
              <a:t>Production following a location change of manufacturing</a:t>
            </a:r>
          </a:p>
          <a:p>
            <a:pPr marL="101600" indent="0">
              <a:spcAft>
                <a:spcPts val="600"/>
              </a:spcAft>
              <a:buClr>
                <a:srgbClr val="A50021"/>
              </a:buClr>
              <a:buNone/>
            </a:pPr>
            <a:r>
              <a:rPr lang="en-US" altLang="zh-CN" sz="2000" dirty="0">
                <a:solidFill>
                  <a:schemeClr val="tx1"/>
                </a:solidFill>
                <a:ea typeface="SimSun" pitchFamily="2" charset="-122"/>
              </a:rPr>
              <a:t>Refer to next page for the situations that may trigger a PPAP submission.</a:t>
            </a:r>
          </a:p>
        </p:txBody>
      </p:sp>
    </p:spTree>
    <p:extLst>
      <p:ext uri="{BB962C8B-B14F-4D97-AF65-F5344CB8AC3E}">
        <p14:creationId xmlns:p14="http://schemas.microsoft.com/office/powerpoint/2010/main" val="2417397606"/>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lnSpc>
                <a:spcPct val="150000"/>
              </a:lnSpc>
              <a:buClrTx/>
              <a:defRPr/>
            </a:pPr>
            <a:r>
              <a:rPr lang="en-US" altLang="zh-CN" sz="2800" b="1" dirty="0">
                <a:solidFill>
                  <a:schemeClr val="bg1"/>
                </a:solidFill>
              </a:rPr>
              <a:t>General Jabil PPAP Requirements</a:t>
            </a:r>
          </a:p>
        </p:txBody>
      </p:sp>
      <p:sp>
        <p:nvSpPr>
          <p:cNvPr id="4" name="Rectangle 26"/>
          <p:cNvSpPr>
            <a:spLocks noGrp="1" noChangeArrowheads="1"/>
          </p:cNvSpPr>
          <p:nvPr>
            <p:ph type="body" idx="1"/>
          </p:nvPr>
        </p:nvSpPr>
        <p:spPr>
          <a:xfrm>
            <a:off x="28074" y="990600"/>
            <a:ext cx="91159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When PPAP is required</a:t>
            </a:r>
          </a:p>
          <a:p>
            <a:pPr>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Initial Submission</a:t>
            </a:r>
            <a:endParaRPr lang="zh-CN" altLang="zh-CN" sz="2000" dirty="0">
              <a:solidFill>
                <a:schemeClr val="tx1"/>
              </a:solidFill>
              <a:ea typeface="SimSun" pitchFamily="2" charset="-122"/>
            </a:endParaRPr>
          </a:p>
          <a:p>
            <a:pPr lvl="0">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Engineering Changes to design records</a:t>
            </a:r>
            <a:endParaRPr lang="zh-CN" altLang="zh-CN" sz="2000" dirty="0">
              <a:solidFill>
                <a:schemeClr val="tx1"/>
              </a:solidFill>
              <a:ea typeface="SimSun" pitchFamily="2" charset="-122"/>
            </a:endParaRPr>
          </a:p>
          <a:p>
            <a:pPr>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Tooling Transfer, Replacement, Refurbishment</a:t>
            </a:r>
            <a:endParaRPr lang="zh-CN" altLang="zh-CN" sz="2000" dirty="0">
              <a:solidFill>
                <a:schemeClr val="tx1"/>
              </a:solidFill>
              <a:ea typeface="SimSun" pitchFamily="2" charset="-122"/>
            </a:endParaRPr>
          </a:p>
          <a:p>
            <a:pPr>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Correction of Discrepancy</a:t>
            </a:r>
            <a:endParaRPr lang="zh-CN" altLang="zh-CN" sz="2000" dirty="0">
              <a:solidFill>
                <a:schemeClr val="tx1"/>
              </a:solidFill>
              <a:ea typeface="SimSun" pitchFamily="2" charset="-122"/>
            </a:endParaRPr>
          </a:p>
          <a:p>
            <a:pPr>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Change to Optional Construction or Material</a:t>
            </a:r>
            <a:endParaRPr lang="zh-CN" altLang="zh-CN" sz="2000" dirty="0">
              <a:solidFill>
                <a:schemeClr val="tx1"/>
              </a:solidFill>
              <a:ea typeface="SimSun" pitchFamily="2" charset="-122"/>
            </a:endParaRPr>
          </a:p>
          <a:p>
            <a:pPr>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Sub-supplier or Material Source Change</a:t>
            </a:r>
            <a:endParaRPr lang="zh-CN" altLang="zh-CN" sz="2000" dirty="0">
              <a:solidFill>
                <a:schemeClr val="tx1"/>
              </a:solidFill>
              <a:ea typeface="SimSun" pitchFamily="2" charset="-122"/>
            </a:endParaRPr>
          </a:p>
          <a:p>
            <a:pPr>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Change in Part Processing</a:t>
            </a:r>
            <a:endParaRPr lang="zh-CN" altLang="zh-CN" sz="2000" dirty="0">
              <a:solidFill>
                <a:schemeClr val="tx1"/>
              </a:solidFill>
              <a:ea typeface="SimSun" pitchFamily="2" charset="-122"/>
            </a:endParaRPr>
          </a:p>
          <a:p>
            <a:pPr>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Tooling Inactive &gt; than 1 year</a:t>
            </a:r>
            <a:endParaRPr lang="zh-CN" altLang="zh-CN" sz="2000" dirty="0">
              <a:solidFill>
                <a:schemeClr val="tx1"/>
              </a:solidFill>
              <a:ea typeface="SimSun" pitchFamily="2" charset="-122"/>
            </a:endParaRPr>
          </a:p>
          <a:p>
            <a:pPr>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Parts Produced at Additional Location</a:t>
            </a:r>
            <a:endParaRPr lang="zh-CN" altLang="zh-CN" sz="2000" dirty="0">
              <a:solidFill>
                <a:schemeClr val="tx1"/>
              </a:solidFill>
              <a:ea typeface="SimSun" pitchFamily="2" charset="-122"/>
            </a:endParaRPr>
          </a:p>
          <a:p>
            <a:pPr>
              <a:spcAft>
                <a:spcPts val="600"/>
              </a:spcAft>
              <a:buClr>
                <a:srgbClr val="A50021"/>
              </a:buClr>
              <a:buFontTx/>
              <a:buChar char="•"/>
              <a:tabLst>
                <a:tab pos="1143000" algn="l"/>
                <a:tab pos="1600200" algn="l"/>
              </a:tabLst>
            </a:pPr>
            <a:r>
              <a:rPr lang="en-US" altLang="zh-CN" sz="2000" dirty="0">
                <a:solidFill>
                  <a:schemeClr val="tx1"/>
                </a:solidFill>
                <a:ea typeface="SimSun" pitchFamily="2" charset="-122"/>
              </a:rPr>
              <a:t>Other situations required by Jabil Representative</a:t>
            </a:r>
            <a:endParaRPr lang="zh-CN" altLang="zh-CN" sz="2000" dirty="0">
              <a:solidFill>
                <a:schemeClr val="tx1"/>
              </a:solidFill>
              <a:ea typeface="SimSun" pitchFamily="2" charset="-122"/>
            </a:endParaRPr>
          </a:p>
        </p:txBody>
      </p:sp>
      <p:grpSp>
        <p:nvGrpSpPr>
          <p:cNvPr id="6" name="Group 4">
            <a:extLst>
              <a:ext uri="{FF2B5EF4-FFF2-40B4-BE49-F238E27FC236}">
                <a16:creationId xmlns:a16="http://schemas.microsoft.com/office/drawing/2014/main" id="{1D021534-56C6-4375-A985-3257896017C9}"/>
              </a:ext>
            </a:extLst>
          </p:cNvPr>
          <p:cNvGrpSpPr>
            <a:grpSpLocks/>
          </p:cNvGrpSpPr>
          <p:nvPr/>
        </p:nvGrpSpPr>
        <p:grpSpPr bwMode="auto">
          <a:xfrm>
            <a:off x="1295400" y="5791199"/>
            <a:ext cx="5486400" cy="762001"/>
            <a:chOff x="1200" y="3360"/>
            <a:chExt cx="3456" cy="480"/>
          </a:xfrm>
        </p:grpSpPr>
        <p:sp>
          <p:nvSpPr>
            <p:cNvPr id="7" name="AutoShape 5">
              <a:extLst>
                <a:ext uri="{FF2B5EF4-FFF2-40B4-BE49-F238E27FC236}">
                  <a16:creationId xmlns:a16="http://schemas.microsoft.com/office/drawing/2014/main" id="{027592FF-D68F-4606-B4E4-14921D4C9DEB}"/>
                </a:ext>
              </a:extLst>
            </p:cNvPr>
            <p:cNvSpPr>
              <a:spLocks noChangeArrowheads="1"/>
            </p:cNvSpPr>
            <p:nvPr/>
          </p:nvSpPr>
          <p:spPr bwMode="gray">
            <a:xfrm>
              <a:off x="1200" y="3360"/>
              <a:ext cx="3456" cy="480"/>
            </a:xfrm>
            <a:prstGeom prst="roundRect">
              <a:avLst>
                <a:gd name="adj" fmla="val 16667"/>
              </a:avLst>
            </a:prstGeom>
            <a:gradFill rotWithShape="1">
              <a:gsLst>
                <a:gs pos="0">
                  <a:schemeClr val="hlink">
                    <a:gamma/>
                    <a:tint val="76863"/>
                    <a:invGamma/>
                  </a:schemeClr>
                </a:gs>
                <a:gs pos="100000">
                  <a:schemeClr val="hlink"/>
                </a:gs>
              </a:gsLst>
              <a:lin ang="5400000" scaled="1"/>
            </a:gradFill>
            <a:ln w="9525">
              <a:noFill/>
              <a:round/>
              <a:headEnd/>
              <a:tailEnd/>
            </a:ln>
            <a:effectLst>
              <a:outerShdw dist="81320" dir="2319588" algn="ctr" rotWithShape="0">
                <a:schemeClr val="bg2">
                  <a:alpha val="50000"/>
                </a:schemeClr>
              </a:outerShdw>
            </a:effectLst>
          </p:spPr>
          <p:txBody>
            <a:bodyPr wrap="none" anchor="ctr"/>
            <a:lstStyle/>
            <a:p>
              <a:pPr algn="ctr"/>
              <a:endParaRPr lang="zh-CN" altLang="zh-CN" sz="1800" b="1">
                <a:solidFill>
                  <a:schemeClr val="bg1"/>
                </a:solidFill>
                <a:latin typeface="Verdana" pitchFamily="34" charset="0"/>
                <a:ea typeface="SimSun" pitchFamily="2" charset="-122"/>
              </a:endParaRPr>
            </a:p>
          </p:txBody>
        </p:sp>
        <p:sp>
          <p:nvSpPr>
            <p:cNvPr id="8" name="Rectangle 6">
              <a:extLst>
                <a:ext uri="{FF2B5EF4-FFF2-40B4-BE49-F238E27FC236}">
                  <a16:creationId xmlns:a16="http://schemas.microsoft.com/office/drawing/2014/main" id="{B1BB2B22-B0B1-4FD9-9F8F-E97D9B7F6855}"/>
                </a:ext>
              </a:extLst>
            </p:cNvPr>
            <p:cNvSpPr>
              <a:spLocks noChangeArrowheads="1"/>
            </p:cNvSpPr>
            <p:nvPr/>
          </p:nvSpPr>
          <p:spPr bwMode="gray">
            <a:xfrm>
              <a:off x="1287" y="3427"/>
              <a:ext cx="3321" cy="355"/>
            </a:xfrm>
            <a:prstGeom prst="rect">
              <a:avLst/>
            </a:prstGeom>
            <a:noFill/>
            <a:ln w="9525">
              <a:noFill/>
              <a:miter lim="800000"/>
              <a:headEnd/>
              <a:tailEnd/>
            </a:ln>
          </p:spPr>
          <p:txBody>
            <a:bodyPr>
              <a:spAutoFit/>
            </a:bodyPr>
            <a:lstStyle/>
            <a:p>
              <a:pPr algn="ctr">
                <a:lnSpc>
                  <a:spcPct val="85000"/>
                </a:lnSpc>
                <a:spcBef>
                  <a:spcPct val="50000"/>
                </a:spcBef>
                <a:buClr>
                  <a:srgbClr val="1F3F5F"/>
                </a:buClr>
              </a:pPr>
              <a:r>
                <a:rPr lang="en-US" altLang="zh-CN" sz="1800" b="1" dirty="0">
                  <a:solidFill>
                    <a:schemeClr val="bg1"/>
                  </a:solidFill>
                  <a:latin typeface="Verdana" pitchFamily="34" charset="0"/>
                  <a:ea typeface="SimSun" pitchFamily="2" charset="-122"/>
                </a:rPr>
                <a:t>PPAP is required with any significant change to product or process!</a:t>
              </a:r>
            </a:p>
          </p:txBody>
        </p:sp>
      </p:grpSp>
    </p:spTree>
    <p:extLst>
      <p:ext uri="{BB962C8B-B14F-4D97-AF65-F5344CB8AC3E}">
        <p14:creationId xmlns:p14="http://schemas.microsoft.com/office/powerpoint/2010/main" val="3157780747"/>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0" y="0"/>
            <a:ext cx="9144000" cy="990600"/>
          </a:xfrm>
          <a:prstGeom prst="rect">
            <a:avLst/>
          </a:prstGeom>
          <a:noFill/>
          <a:ln>
            <a:noFill/>
          </a:ln>
        </p:spPr>
        <p:txBody>
          <a:bodyPr lIns="91425" tIns="45700" rIns="91425" bIns="45700" anchor="ctr" anchorCtr="0">
            <a:noAutofit/>
          </a:bodyPr>
          <a:lstStyle/>
          <a:p>
            <a:pPr lvl="0">
              <a:lnSpc>
                <a:spcPct val="150000"/>
              </a:lnSpc>
              <a:buClrTx/>
              <a:defRPr/>
            </a:pPr>
            <a:r>
              <a:rPr lang="en-US" altLang="zh-CN" sz="2800" b="1" dirty="0">
                <a:solidFill>
                  <a:schemeClr val="bg1"/>
                </a:solidFill>
              </a:rPr>
              <a:t>General Jabil PPAP Requirements</a:t>
            </a:r>
          </a:p>
        </p:txBody>
      </p:sp>
      <p:sp>
        <p:nvSpPr>
          <p:cNvPr id="4" name="Rectangle 26"/>
          <p:cNvSpPr>
            <a:spLocks noGrp="1" noChangeArrowheads="1"/>
          </p:cNvSpPr>
          <p:nvPr>
            <p:ph type="body" idx="1"/>
          </p:nvPr>
        </p:nvSpPr>
        <p:spPr>
          <a:xfrm>
            <a:off x="28074" y="990600"/>
            <a:ext cx="8963526" cy="5334000"/>
          </a:xfrm>
        </p:spPr>
        <p:txBody>
          <a:bodyPr/>
          <a:lstStyle/>
          <a:p>
            <a:pPr marL="101600" indent="0">
              <a:lnSpc>
                <a:spcPct val="85000"/>
              </a:lnSpc>
              <a:spcAft>
                <a:spcPts val="1200"/>
              </a:spcAft>
              <a:buClr>
                <a:srgbClr val="A50021"/>
              </a:buClr>
              <a:buNone/>
            </a:pPr>
            <a:r>
              <a:rPr lang="en-US" altLang="zh-CN" sz="2400" b="1" dirty="0">
                <a:solidFill>
                  <a:schemeClr val="tx1"/>
                </a:solidFill>
                <a:ea typeface="SimSun" pitchFamily="2" charset="-122"/>
              </a:rPr>
              <a:t>PPAP submission levels</a:t>
            </a:r>
          </a:p>
          <a:p>
            <a:pPr marL="101600" indent="0">
              <a:lnSpc>
                <a:spcPct val="85000"/>
              </a:lnSpc>
              <a:spcAft>
                <a:spcPts val="1200"/>
              </a:spcAft>
              <a:buClr>
                <a:srgbClr val="A50021"/>
              </a:buClr>
              <a:buNone/>
            </a:pPr>
            <a:r>
              <a:rPr lang="en-US" altLang="zh-CN" sz="2000" dirty="0">
                <a:solidFill>
                  <a:schemeClr val="tx1"/>
                </a:solidFill>
                <a:ea typeface="SimSun" pitchFamily="2" charset="-122"/>
              </a:rPr>
              <a:t>Supplier shall submit the PPAP items specified in below table per the PPAP submission level. Default submission level is level 3. </a:t>
            </a:r>
          </a:p>
          <a:p>
            <a:pPr marL="101600" indent="0">
              <a:lnSpc>
                <a:spcPct val="85000"/>
              </a:lnSpc>
              <a:spcAft>
                <a:spcPts val="1200"/>
              </a:spcAft>
              <a:buClr>
                <a:srgbClr val="A50021"/>
              </a:buClr>
              <a:buNone/>
            </a:pPr>
            <a:r>
              <a:rPr lang="en-US" altLang="zh-CN" sz="2000" dirty="0">
                <a:solidFill>
                  <a:schemeClr val="tx1"/>
                </a:solidFill>
                <a:ea typeface="SimSun" pitchFamily="2" charset="-122"/>
              </a:rPr>
              <a:t>However, Jabil presentative may change to other submission level base on the part and the manufacturing process’s complexity.</a:t>
            </a:r>
          </a:p>
        </p:txBody>
      </p:sp>
      <p:graphicFrame>
        <p:nvGraphicFramePr>
          <p:cNvPr id="5" name="Group 49">
            <a:extLst>
              <a:ext uri="{FF2B5EF4-FFF2-40B4-BE49-F238E27FC236}">
                <a16:creationId xmlns:a16="http://schemas.microsoft.com/office/drawing/2014/main" id="{794C2894-3EA7-44A3-BB28-9ED1F6632AC3}"/>
              </a:ext>
            </a:extLst>
          </p:cNvPr>
          <p:cNvGraphicFramePr>
            <a:graphicFrameLocks/>
          </p:cNvGraphicFramePr>
          <p:nvPr>
            <p:extLst>
              <p:ext uri="{D42A27DB-BD31-4B8C-83A1-F6EECF244321}">
                <p14:modId xmlns:p14="http://schemas.microsoft.com/office/powerpoint/2010/main" val="1827801579"/>
              </p:ext>
            </p:extLst>
          </p:nvPr>
        </p:nvGraphicFramePr>
        <p:xfrm>
          <a:off x="152400" y="2895600"/>
          <a:ext cx="8610600" cy="3322542"/>
        </p:xfrm>
        <a:graphic>
          <a:graphicData uri="http://schemas.openxmlformats.org/drawingml/2006/table">
            <a:tbl>
              <a:tblPr/>
              <a:tblGrid>
                <a:gridCol w="2075770">
                  <a:extLst>
                    <a:ext uri="{9D8B030D-6E8A-4147-A177-3AD203B41FA5}">
                      <a16:colId xmlns:a16="http://schemas.microsoft.com/office/drawing/2014/main" val="20000"/>
                    </a:ext>
                  </a:extLst>
                </a:gridCol>
                <a:gridCol w="6534830">
                  <a:extLst>
                    <a:ext uri="{9D8B030D-6E8A-4147-A177-3AD203B41FA5}">
                      <a16:colId xmlns:a16="http://schemas.microsoft.com/office/drawing/2014/main" val="20001"/>
                    </a:ext>
                  </a:extLst>
                </a:gridCol>
              </a:tblGrid>
              <a:tr h="609600">
                <a:tc>
                  <a:txBody>
                    <a:bodyPr/>
                    <a:lstStyle/>
                    <a:p>
                      <a:pPr marL="0" marR="0" lvl="0" indent="0" algn="ctr" defTabSz="914400" rtl="0" eaLnBrk="1" fontAlgn="ctr"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dirty="0">
                          <a:ln>
                            <a:noFill/>
                          </a:ln>
                          <a:solidFill>
                            <a:schemeClr val="bg1"/>
                          </a:solidFill>
                          <a:effectLst/>
                          <a:latin typeface="Verdana" pitchFamily="34" charset="0"/>
                          <a:ea typeface="SimSun" pitchFamily="2" charset="-122"/>
                          <a:cs typeface="Arial" charset="0"/>
                        </a:rPr>
                        <a:t>Level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14FA"/>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dirty="0">
                          <a:ln>
                            <a:noFill/>
                          </a:ln>
                          <a:solidFill>
                            <a:srgbClr val="232323"/>
                          </a:solidFill>
                          <a:effectLst/>
                          <a:latin typeface="Verdana" pitchFamily="34" charset="0"/>
                          <a:ea typeface="SimSun" pitchFamily="2" charset="-122"/>
                          <a:cs typeface="Arial" charset="0"/>
                        </a:rPr>
                        <a:t>Production Warrant and Appearance Approval Report (if applicable) submitted to Jabil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a:ln>
                            <a:noFill/>
                          </a:ln>
                          <a:solidFill>
                            <a:schemeClr val="bg1"/>
                          </a:solidFill>
                          <a:effectLst/>
                          <a:latin typeface="Verdana" pitchFamily="34" charset="0"/>
                          <a:ea typeface="SimSun" pitchFamily="2" charset="-122"/>
                          <a:cs typeface="Arial" charset="0"/>
                        </a:rPr>
                        <a:t>Level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14FA"/>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dirty="0">
                          <a:ln>
                            <a:noFill/>
                          </a:ln>
                          <a:solidFill>
                            <a:srgbClr val="232323"/>
                          </a:solidFill>
                          <a:effectLst/>
                          <a:latin typeface="Verdana" pitchFamily="34" charset="0"/>
                          <a:ea typeface="SimSun" pitchFamily="2" charset="-122"/>
                          <a:cs typeface="Arial" charset="0"/>
                        </a:rPr>
                        <a:t>Production Warrant, product samples, and limited supporting data submitted to Jabil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6204">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a:ln>
                            <a:noFill/>
                          </a:ln>
                          <a:solidFill>
                            <a:schemeClr val="bg1"/>
                          </a:solidFill>
                          <a:effectLst/>
                          <a:latin typeface="Verdana" pitchFamily="34" charset="0"/>
                          <a:ea typeface="SimSun" pitchFamily="2" charset="-122"/>
                          <a:cs typeface="Arial" charset="0"/>
                        </a:rPr>
                        <a:t>Level 3</a:t>
                      </a:r>
                      <a:endParaRPr kumimoji="0" lang="en-US" altLang="zh-CN" sz="1600" b="0" i="0" u="none" strike="noStrike" cap="none" normalizeH="0" baseline="0">
                        <a:ln>
                          <a:noFill/>
                        </a:ln>
                        <a:solidFill>
                          <a:srgbClr val="232323"/>
                        </a:solidFill>
                        <a:effectLst/>
                        <a:latin typeface="Verdana" pitchFamily="34" charset="0"/>
                        <a:ea typeface="SimSun" pitchFamily="2" charset="-122"/>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14FA"/>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dirty="0">
                          <a:ln>
                            <a:noFill/>
                          </a:ln>
                          <a:solidFill>
                            <a:srgbClr val="232323"/>
                          </a:solidFill>
                          <a:effectLst/>
                          <a:latin typeface="Verdana" pitchFamily="34" charset="0"/>
                          <a:ea typeface="SimSun" pitchFamily="2" charset="-122"/>
                          <a:cs typeface="Arial" charset="0"/>
                        </a:rPr>
                        <a:t>Production Warrant, product samples, and complete supporting data submitted to Jabil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2522">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a:ln>
                            <a:noFill/>
                          </a:ln>
                          <a:solidFill>
                            <a:schemeClr val="bg1"/>
                          </a:solidFill>
                          <a:effectLst/>
                          <a:latin typeface="Verdana" pitchFamily="34" charset="0"/>
                          <a:ea typeface="SimSun" pitchFamily="2" charset="-122"/>
                          <a:cs typeface="Arial" charset="0"/>
                        </a:rPr>
                        <a:t>Level 4</a:t>
                      </a:r>
                      <a:endParaRPr kumimoji="0" lang="en-US" altLang="zh-CN" sz="1600" b="0" i="0" u="none" strike="noStrike" cap="none" normalizeH="0" baseline="0">
                        <a:ln>
                          <a:noFill/>
                        </a:ln>
                        <a:solidFill>
                          <a:srgbClr val="232323"/>
                        </a:solidFill>
                        <a:effectLst/>
                        <a:latin typeface="Verdana" pitchFamily="34" charset="0"/>
                        <a:ea typeface="SimSun" pitchFamily="2" charset="-122"/>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14FA"/>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dirty="0">
                          <a:ln>
                            <a:noFill/>
                          </a:ln>
                          <a:solidFill>
                            <a:srgbClr val="232323"/>
                          </a:solidFill>
                          <a:effectLst/>
                          <a:latin typeface="Verdana" pitchFamily="34" charset="0"/>
                          <a:ea typeface="SimSun" pitchFamily="2" charset="-122"/>
                          <a:cs typeface="Arial" charset="0"/>
                        </a:rPr>
                        <a:t>Production Warrant and other requirements as defined by Jabil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0994">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dirty="0">
                          <a:ln>
                            <a:noFill/>
                          </a:ln>
                          <a:solidFill>
                            <a:schemeClr val="bg1"/>
                          </a:solidFill>
                          <a:effectLst/>
                          <a:latin typeface="Verdana" pitchFamily="34" charset="0"/>
                          <a:ea typeface="SimSun" pitchFamily="2" charset="-122"/>
                          <a:cs typeface="Arial" charset="0"/>
                        </a:rPr>
                        <a:t>Level 5</a:t>
                      </a:r>
                      <a:endParaRPr kumimoji="0" lang="en-US" altLang="zh-CN" sz="1600" b="0" i="0" u="none" strike="noStrike" cap="none" normalizeH="0" baseline="0" dirty="0">
                        <a:ln>
                          <a:noFill/>
                        </a:ln>
                        <a:solidFill>
                          <a:srgbClr val="232323"/>
                        </a:solidFill>
                        <a:effectLst/>
                        <a:latin typeface="Verdana" pitchFamily="34" charset="0"/>
                        <a:ea typeface="SimSun" pitchFamily="2" charset="-122"/>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514FA"/>
                    </a:solidFill>
                  </a:tcPr>
                </a:tc>
                <a:tc>
                  <a:txBody>
                    <a:bodyPr/>
                    <a:lstStyle/>
                    <a:p>
                      <a:pPr marL="0" marR="0" lvl="0" indent="0" algn="l" defTabSz="914400" rtl="0" eaLnBrk="1" fontAlgn="base" latinLnBrk="0" hangingPunct="1">
                        <a:lnSpc>
                          <a:spcPct val="110000"/>
                        </a:lnSpc>
                        <a:spcBef>
                          <a:spcPct val="30000"/>
                        </a:spcBef>
                        <a:spcAft>
                          <a:spcPct val="30000"/>
                        </a:spcAft>
                        <a:buClr>
                          <a:schemeClr val="bg1"/>
                        </a:buClr>
                        <a:buSzTx/>
                        <a:buFont typeface="Verdana" pitchFamily="34" charset="0"/>
                        <a:buNone/>
                        <a:tabLst/>
                      </a:pPr>
                      <a:r>
                        <a:rPr kumimoji="0" lang="en-US" altLang="zh-CN" sz="1600" b="0" i="0" u="none" strike="noStrike" cap="none" normalizeH="0" baseline="0" dirty="0">
                          <a:ln>
                            <a:noFill/>
                          </a:ln>
                          <a:solidFill>
                            <a:srgbClr val="232323"/>
                          </a:solidFill>
                          <a:effectLst/>
                          <a:latin typeface="Verdana" pitchFamily="34" charset="0"/>
                          <a:ea typeface="SimSun" pitchFamily="2" charset="-122"/>
                          <a:cs typeface="Arial" charset="0"/>
                        </a:rPr>
                        <a:t>Production Warrant, product samples and complete supporting data for review at the supplier's manufacturing location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9946954"/>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24007</TotalTime>
  <Words>4041</Words>
  <Application>Microsoft Office PowerPoint</Application>
  <PresentationFormat>全屏显示(4:3)</PresentationFormat>
  <Paragraphs>788</Paragraphs>
  <Slides>66</Slides>
  <Notes>66</Notes>
  <HiddenSlides>0</HiddenSlides>
  <MMClips>0</MMClips>
  <ScaleCrop>false</ScaleCrop>
  <HeadingPairs>
    <vt:vector size="8" baseType="variant">
      <vt:variant>
        <vt:lpstr>已用的字体</vt:lpstr>
      </vt:variant>
      <vt:variant>
        <vt:i4>7</vt:i4>
      </vt:variant>
      <vt:variant>
        <vt:lpstr>主题</vt:lpstr>
      </vt:variant>
      <vt:variant>
        <vt:i4>4</vt:i4>
      </vt:variant>
      <vt:variant>
        <vt:lpstr>嵌入 OLE 服务器</vt:lpstr>
      </vt:variant>
      <vt:variant>
        <vt:i4>1</vt:i4>
      </vt:variant>
      <vt:variant>
        <vt:lpstr>幻灯片标题</vt:lpstr>
      </vt:variant>
      <vt:variant>
        <vt:i4>66</vt:i4>
      </vt:variant>
    </vt:vector>
  </HeadingPairs>
  <TitlesOfParts>
    <vt:vector size="78" baseType="lpstr">
      <vt:lpstr>Monotype Sorts</vt:lpstr>
      <vt:lpstr>宋体</vt:lpstr>
      <vt:lpstr>Arial</vt:lpstr>
      <vt:lpstr>Calibri</vt:lpstr>
      <vt:lpstr>Tahoma</vt:lpstr>
      <vt:lpstr>Verdana</vt:lpstr>
      <vt:lpstr>Wingdings</vt:lpstr>
      <vt:lpstr>Office Theme</vt:lpstr>
      <vt:lpstr>Office Theme</vt:lpstr>
      <vt:lpstr>Office Theme</vt:lpstr>
      <vt:lpstr>Office Theme</vt:lpstr>
      <vt:lpstr>VISIO</vt:lpstr>
      <vt:lpstr>Jabil Production Parts Approval Process Introduction</vt:lpstr>
      <vt:lpstr>Contents</vt:lpstr>
      <vt:lpstr>General Introduction of PPAP</vt:lpstr>
      <vt:lpstr>General Introduction of PPAP</vt:lpstr>
      <vt:lpstr>General Introduction of PPAP</vt:lpstr>
      <vt:lpstr>General Introduction of PPAP</vt:lpstr>
      <vt:lpstr>General Jabil PPAP Requirements</vt:lpstr>
      <vt:lpstr>General Jabil PPAP Requirements</vt:lpstr>
      <vt:lpstr>General Jabil PPAP Requirements</vt:lpstr>
      <vt:lpstr>General Jabil PPAP Requirements</vt:lpstr>
      <vt:lpstr>General Jabil PPAP Requirements</vt:lpstr>
      <vt:lpstr>General Jabil PPAP Requirements</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FMEA - Step 1</vt:lpstr>
      <vt:lpstr>FMEA - Step 2</vt:lpstr>
      <vt:lpstr>FMEA - Step 3</vt:lpstr>
      <vt:lpstr>FMEA - Step 4</vt:lpstr>
      <vt:lpstr>FMEA - Step 5</vt:lpstr>
      <vt:lpstr>PFMEA - Definition of Terms</vt:lpstr>
      <vt:lpstr>Example of Rating Definitions</vt:lpstr>
      <vt:lpstr>PFMEA - Step 6</vt:lpstr>
      <vt:lpstr>PFMEA – Remediation Guidelines</vt:lpstr>
      <vt:lpstr>FMEA – Step 7</vt:lpstr>
      <vt:lpstr>FMEA – Steps 8 and 9</vt:lpstr>
      <vt:lpstr>Summary Steps To Complete a FMEA</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Material / Performance Test Results</vt:lpstr>
      <vt:lpstr>JPPAP Templates</vt:lpstr>
      <vt:lpstr>Steps for Process Capability Studies</vt:lpstr>
      <vt:lpstr>Capability Indices</vt:lpstr>
      <vt:lpstr>Difference between Cp &amp; Cpk</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JPPAP Templates</vt:lpstr>
      <vt:lpstr>Reference Documents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PERFORMANCE REPORT (SPR)</dc:title>
  <dc:creator>JS Leong</dc:creator>
  <cp:lastModifiedBy>George Zhou</cp:lastModifiedBy>
  <cp:revision>911</cp:revision>
  <cp:lastPrinted>2021-04-02T09:39:43Z</cp:lastPrinted>
  <dcterms:modified xsi:type="dcterms:W3CDTF">2021-04-09T03:06:20Z</dcterms:modified>
</cp:coreProperties>
</file>